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81" r:id="rId2"/>
    <p:sldId id="364" r:id="rId3"/>
    <p:sldId id="357" r:id="rId4"/>
    <p:sldId id="401" r:id="rId5"/>
    <p:sldId id="358" r:id="rId6"/>
    <p:sldId id="368" r:id="rId7"/>
    <p:sldId id="377" r:id="rId8"/>
    <p:sldId id="378" r:id="rId9"/>
    <p:sldId id="396" r:id="rId10"/>
    <p:sldId id="447" r:id="rId11"/>
    <p:sldId id="402" r:id="rId12"/>
    <p:sldId id="403" r:id="rId13"/>
    <p:sldId id="405" r:id="rId14"/>
    <p:sldId id="397" r:id="rId15"/>
    <p:sldId id="379" r:id="rId16"/>
    <p:sldId id="380" r:id="rId17"/>
    <p:sldId id="381" r:id="rId18"/>
    <p:sldId id="382" r:id="rId19"/>
    <p:sldId id="383" r:id="rId20"/>
    <p:sldId id="395" r:id="rId21"/>
    <p:sldId id="398" r:id="rId22"/>
    <p:sldId id="399" r:id="rId23"/>
    <p:sldId id="400" r:id="rId24"/>
    <p:sldId id="404" r:id="rId25"/>
    <p:sldId id="409" r:id="rId26"/>
    <p:sldId id="406" r:id="rId27"/>
    <p:sldId id="408" r:id="rId28"/>
    <p:sldId id="407" r:id="rId29"/>
    <p:sldId id="410" r:id="rId30"/>
    <p:sldId id="411" r:id="rId31"/>
    <p:sldId id="412" r:id="rId32"/>
    <p:sldId id="413" r:id="rId33"/>
    <p:sldId id="414" r:id="rId34"/>
    <p:sldId id="417" r:id="rId35"/>
    <p:sldId id="415" r:id="rId36"/>
    <p:sldId id="419" r:id="rId37"/>
    <p:sldId id="424" r:id="rId38"/>
    <p:sldId id="418" r:id="rId39"/>
    <p:sldId id="436" r:id="rId40"/>
    <p:sldId id="435" r:id="rId41"/>
    <p:sldId id="439" r:id="rId42"/>
    <p:sldId id="440" r:id="rId43"/>
    <p:sldId id="425" r:id="rId44"/>
    <p:sldId id="426" r:id="rId45"/>
    <p:sldId id="427" r:id="rId46"/>
    <p:sldId id="429" r:id="rId47"/>
    <p:sldId id="434" r:id="rId48"/>
    <p:sldId id="431" r:id="rId49"/>
    <p:sldId id="432" r:id="rId50"/>
    <p:sldId id="433" r:id="rId51"/>
    <p:sldId id="421" r:id="rId52"/>
    <p:sldId id="442" r:id="rId53"/>
    <p:sldId id="441" r:id="rId54"/>
    <p:sldId id="446" r:id="rId55"/>
    <p:sldId id="445" r:id="rId56"/>
    <p:sldId id="437" r:id="rId57"/>
    <p:sldId id="416" r:id="rId58"/>
    <p:sldId id="438" r:id="rId59"/>
    <p:sldId id="422" r:id="rId60"/>
    <p:sldId id="444" r:id="rId61"/>
    <p:sldId id="443" r:id="rId62"/>
    <p:sldId id="423" r:id="rId63"/>
    <p:sldId id="384" r:id="rId64"/>
    <p:sldId id="300" r:id="rId65"/>
    <p:sldId id="356" r:id="rId6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565A"/>
    <a:srgbClr val="DA291C"/>
    <a:srgbClr val="EBC6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2" d="100"/>
          <a:sy n="122" d="100"/>
        </p:scale>
        <p:origin x="96" y="3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image" Target="../media/image36.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image" Target="../media/image4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EB3761-C8C0-48C5-9CF3-EBE3DA2D8CEC}" type="datetimeFigureOut">
              <a:rPr lang="tr-TR" smtClean="0"/>
              <a:t>5.11.2025</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6AFDD-46F5-43FD-B7F2-1AEC4E08CE25}" type="slidenum">
              <a:rPr lang="tr-TR" smtClean="0"/>
              <a:t>‹#›</a:t>
            </a:fld>
            <a:endParaRPr lang="tr-TR"/>
          </a:p>
        </p:txBody>
      </p:sp>
    </p:spTree>
    <p:extLst>
      <p:ext uri="{BB962C8B-B14F-4D97-AF65-F5344CB8AC3E}">
        <p14:creationId xmlns:p14="http://schemas.microsoft.com/office/powerpoint/2010/main" val="3118432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00C0DAF-ACA3-4117-A21F-853D6DB344A0}" type="datetimeFigureOut">
              <a:rPr lang="tr-TR" smtClean="0"/>
              <a:t>5.11.2025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A3CAAB4-5D40-468C-BBEA-5AC4289743A9}" type="slidenum">
              <a:rPr lang="tr-TR" smtClean="0"/>
              <a:t>‹#›</a:t>
            </a:fld>
            <a:endParaRPr lang="tr-TR"/>
          </a:p>
        </p:txBody>
      </p:sp>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27" y="-3388"/>
            <a:ext cx="4162926" cy="1610139"/>
          </a:xfrm>
          <a:prstGeom prst="rect">
            <a:avLst/>
          </a:prstGeom>
        </p:spPr>
      </p:pic>
    </p:spTree>
    <p:extLst>
      <p:ext uri="{BB962C8B-B14F-4D97-AF65-F5344CB8AC3E}">
        <p14:creationId xmlns:p14="http://schemas.microsoft.com/office/powerpoint/2010/main" val="3214261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lvl1pPr>
              <a:defRPr>
                <a:solidFill>
                  <a:srgbClr val="53565A"/>
                </a:solidFill>
              </a:defRPr>
            </a:lvl1pPr>
          </a:lstStyle>
          <a:p>
            <a:r>
              <a:rPr lang="tr-TR" smtClean="0"/>
              <a:t>Asıl başlık stili için tıklatın</a:t>
            </a:r>
            <a:endParaRPr lang="tr-TR"/>
          </a:p>
        </p:txBody>
      </p:sp>
      <p:sp>
        <p:nvSpPr>
          <p:cNvPr id="3" name="İçerik Yer Tutucusu 2"/>
          <p:cNvSpPr>
            <a:spLocks noGrp="1"/>
          </p:cNvSpPr>
          <p:nvPr>
            <p:ph idx="1"/>
          </p:nvPr>
        </p:nvSpPr>
        <p:spPr/>
        <p:txBody>
          <a:bodyPr/>
          <a:lstStyle>
            <a:lvl1pPr marL="228600" indent="-228600">
              <a:buClr>
                <a:srgbClr val="DA291C"/>
              </a:buClr>
              <a:buSzPct val="70000"/>
              <a:buFont typeface="Wingdings 3" panose="05040102010807070707" pitchFamily="18" charset="2"/>
              <a:buChar char=""/>
              <a:defRPr>
                <a:solidFill>
                  <a:srgbClr val="53565A"/>
                </a:solidFill>
              </a:defRPr>
            </a:lvl1pPr>
            <a:lvl2pPr marL="685800" indent="-228600">
              <a:buClr>
                <a:srgbClr val="DA291C"/>
              </a:buClr>
              <a:buSzPct val="70000"/>
              <a:buFont typeface="Wingdings 3" panose="05040102010807070707" pitchFamily="18" charset="2"/>
              <a:buChar char=""/>
              <a:defRPr>
                <a:solidFill>
                  <a:srgbClr val="53565A"/>
                </a:solidFill>
              </a:defRPr>
            </a:lvl2pPr>
            <a:lvl3pPr marL="1143000" indent="-228600">
              <a:buClr>
                <a:srgbClr val="DA291C"/>
              </a:buClr>
              <a:buSzPct val="70000"/>
              <a:buFont typeface="Wingdings 3" panose="05040102010807070707" pitchFamily="18" charset="2"/>
              <a:buChar char=""/>
              <a:defRPr>
                <a:solidFill>
                  <a:srgbClr val="53565A"/>
                </a:solidFill>
              </a:defRPr>
            </a:lvl3pPr>
            <a:lvl4pPr marL="1600200" indent="-228600">
              <a:buClr>
                <a:srgbClr val="DA291C"/>
              </a:buClr>
              <a:buSzPct val="70000"/>
              <a:buFont typeface="Wingdings 3" panose="05040102010807070707" pitchFamily="18" charset="2"/>
              <a:buChar char=""/>
              <a:defRPr>
                <a:solidFill>
                  <a:srgbClr val="53565A"/>
                </a:solidFill>
              </a:defRPr>
            </a:lvl4pPr>
            <a:lvl5pPr marL="2057400" indent="-228600">
              <a:buClr>
                <a:srgbClr val="DA291C"/>
              </a:buClr>
              <a:buSzPct val="70000"/>
              <a:buFont typeface="Wingdings 3" panose="05040102010807070707" pitchFamily="18" charset="2"/>
              <a:buChar char=""/>
              <a:defRPr>
                <a:solidFill>
                  <a:srgbClr val="53565A"/>
                </a:solidFil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Veri Yer Tutucusu 3"/>
          <p:cNvSpPr>
            <a:spLocks noGrp="1"/>
          </p:cNvSpPr>
          <p:nvPr>
            <p:ph type="dt" sz="half" idx="10"/>
          </p:nvPr>
        </p:nvSpPr>
        <p:spPr/>
        <p:txBody>
          <a:bodyPr/>
          <a:lstStyle>
            <a:lvl1pPr>
              <a:defRPr>
                <a:solidFill>
                  <a:srgbClr val="53565A"/>
                </a:solidFill>
              </a:defRPr>
            </a:lvl1pPr>
          </a:lstStyle>
          <a:p>
            <a:fld id="{800C0DAF-ACA3-4117-A21F-853D6DB344A0}" type="datetimeFigureOut">
              <a:rPr lang="tr-TR" smtClean="0"/>
              <a:pPr/>
              <a:t>5.11.2025</a:t>
            </a:fld>
            <a:endParaRPr lang="tr-TR"/>
          </a:p>
        </p:txBody>
      </p:sp>
      <p:sp>
        <p:nvSpPr>
          <p:cNvPr id="5" name="Altbilgi Yer Tutucusu 4"/>
          <p:cNvSpPr>
            <a:spLocks noGrp="1"/>
          </p:cNvSpPr>
          <p:nvPr>
            <p:ph type="ftr" sz="quarter" idx="11"/>
          </p:nvPr>
        </p:nvSpPr>
        <p:spPr/>
        <p:txBody>
          <a:bodyPr/>
          <a:lstStyle>
            <a:lvl1pPr>
              <a:defRPr>
                <a:solidFill>
                  <a:srgbClr val="53565A"/>
                </a:solidFill>
              </a:defRPr>
            </a:lvl1pPr>
          </a:lstStyle>
          <a:p>
            <a:endParaRPr lang="tr-TR"/>
          </a:p>
        </p:txBody>
      </p:sp>
      <p:sp>
        <p:nvSpPr>
          <p:cNvPr id="6" name="Slayt Numarası Yer Tutucusu 5"/>
          <p:cNvSpPr>
            <a:spLocks noGrp="1"/>
          </p:cNvSpPr>
          <p:nvPr>
            <p:ph type="sldNum" sz="quarter" idx="12"/>
          </p:nvPr>
        </p:nvSpPr>
        <p:spPr/>
        <p:txBody>
          <a:bodyPr/>
          <a:lstStyle>
            <a:lvl1pPr>
              <a:defRPr>
                <a:solidFill>
                  <a:srgbClr val="53565A"/>
                </a:solidFill>
              </a:defRPr>
            </a:lvl1pPr>
          </a:lstStyle>
          <a:p>
            <a:fld id="{7A3CAAB4-5D40-468C-BBEA-5AC4289743A9}" type="slidenum">
              <a:rPr lang="tr-TR" smtClean="0"/>
              <a:pPr/>
              <a:t>‹#›</a:t>
            </a:fld>
            <a:endParaRPr lang="tr-TR"/>
          </a:p>
        </p:txBody>
      </p:sp>
      <p:cxnSp>
        <p:nvCxnSpPr>
          <p:cNvPr id="9" name="Düz Bağlayıcı 8"/>
          <p:cNvCxnSpPr/>
          <p:nvPr userDrawn="1"/>
        </p:nvCxnSpPr>
        <p:spPr>
          <a:xfrm>
            <a:off x="838200" y="1690688"/>
            <a:ext cx="10509582" cy="0"/>
          </a:xfrm>
          <a:prstGeom prst="line">
            <a:avLst/>
          </a:prstGeom>
          <a:ln w="28575">
            <a:solidFill>
              <a:srgbClr val="DA291C"/>
            </a:solidFill>
          </a:ln>
        </p:spPr>
        <p:style>
          <a:lnRef idx="1">
            <a:schemeClr val="dk1"/>
          </a:lnRef>
          <a:fillRef idx="0">
            <a:schemeClr val="dk1"/>
          </a:fillRef>
          <a:effectRef idx="0">
            <a:schemeClr val="dk1"/>
          </a:effectRef>
          <a:fontRef idx="minor">
            <a:schemeClr val="tx1"/>
          </a:fontRef>
        </p:style>
      </p:cxnSp>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04747" y="364414"/>
            <a:ext cx="3467099" cy="1341007"/>
          </a:xfrm>
          <a:prstGeom prst="rect">
            <a:avLst/>
          </a:prstGeom>
        </p:spPr>
      </p:pic>
    </p:spTree>
    <p:extLst>
      <p:ext uri="{BB962C8B-B14F-4D97-AF65-F5344CB8AC3E}">
        <p14:creationId xmlns:p14="http://schemas.microsoft.com/office/powerpoint/2010/main" val="345554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00C0DAF-ACA3-4117-A21F-853D6DB344A0}" type="datetimeFigureOut">
              <a:rPr lang="tr-TR" smtClean="0"/>
              <a:t>5.11.2025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3664863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00C0DAF-ACA3-4117-A21F-853D6DB344A0}" type="datetimeFigureOut">
              <a:rPr lang="tr-TR" smtClean="0"/>
              <a:t>5.11.2025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1179607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00C0DAF-ACA3-4117-A21F-853D6DB344A0}" type="datetimeFigureOut">
              <a:rPr lang="tr-TR" smtClean="0"/>
              <a:t>5.11.2025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3006965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00C0DAF-ACA3-4117-A21F-853D6DB344A0}" type="datetimeFigureOut">
              <a:rPr lang="tr-TR" smtClean="0"/>
              <a:t>5.11.2025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294907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00C0DAF-ACA3-4117-A21F-853D6DB344A0}" type="datetimeFigureOut">
              <a:rPr lang="tr-TR" smtClean="0"/>
              <a:t>5.11.2025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250589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00C0DAF-ACA3-4117-A21F-853D6DB344A0}" type="datetimeFigureOut">
              <a:rPr lang="tr-TR" smtClean="0"/>
              <a:t>5.11.2025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3895290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00C0DAF-ACA3-4117-A21F-853D6DB344A0}" type="datetimeFigureOut">
              <a:rPr lang="tr-TR" smtClean="0"/>
              <a:t>5.11.2025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1369813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00C0DAF-ACA3-4117-A21F-853D6DB344A0}" type="datetimeFigureOut">
              <a:rPr lang="tr-TR" smtClean="0"/>
              <a:t>5.11.2025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1045991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00C0DAF-ACA3-4117-A21F-853D6DB344A0}" type="datetimeFigureOut">
              <a:rPr lang="tr-TR" smtClean="0"/>
              <a:t>5.11.2025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A3CAAB4-5D40-468C-BBEA-5AC4289743A9}" type="slidenum">
              <a:rPr lang="tr-TR" smtClean="0"/>
              <a:t>‹#›</a:t>
            </a:fld>
            <a:endParaRPr lang="tr-TR"/>
          </a:p>
        </p:txBody>
      </p:sp>
    </p:spTree>
    <p:extLst>
      <p:ext uri="{BB962C8B-B14F-4D97-AF65-F5344CB8AC3E}">
        <p14:creationId xmlns:p14="http://schemas.microsoft.com/office/powerpoint/2010/main" val="74947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0C0DAF-ACA3-4117-A21F-853D6DB344A0}" type="datetimeFigureOut">
              <a:rPr lang="tr-TR" smtClean="0"/>
              <a:t>5.11.2025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3CAAB4-5D40-468C-BBEA-5AC4289743A9}" type="slidenum">
              <a:rPr lang="tr-TR" smtClean="0"/>
              <a:t>‹#›</a:t>
            </a:fld>
            <a:endParaRPr lang="tr-TR"/>
          </a:p>
        </p:txBody>
      </p:sp>
    </p:spTree>
    <p:extLst>
      <p:ext uri="{BB962C8B-B14F-4D97-AF65-F5344CB8AC3E}">
        <p14:creationId xmlns:p14="http://schemas.microsoft.com/office/powerpoint/2010/main" val="3615218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microsoft.com/office/2007/relationships/hdphoto" Target="../media/hdphoto1.wdp"/><Relationship Id="rId7" Type="http://schemas.openxmlformats.org/officeDocument/2006/relationships/image" Target="../media/image7.jp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3.png"/><Relationship Id="rId16" Type="http://schemas.openxmlformats.org/officeDocument/2006/relationships/image" Target="../media/image16.jpg"/><Relationship Id="rId20"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11.jpeg"/><Relationship Id="rId5" Type="http://schemas.openxmlformats.org/officeDocument/2006/relationships/image" Target="../media/image5.png"/><Relationship Id="rId15" Type="http://schemas.openxmlformats.org/officeDocument/2006/relationships/image" Target="../media/image15.jpeg"/><Relationship Id="rId10" Type="http://schemas.openxmlformats.org/officeDocument/2006/relationships/image" Target="../media/image10.png"/><Relationship Id="rId19" Type="http://schemas.microsoft.com/office/2007/relationships/hdphoto" Target="../media/hdphoto2.wdp"/><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jpg"/></Relationships>
</file>

<file path=ppt/slides/_rels/slide6.xml.rels><?xml version="1.0" encoding="UTF-8" standalone="yes"?>
<Relationships xmlns="http://schemas.openxmlformats.org/package/2006/relationships"><Relationship Id="rId2" Type="http://schemas.openxmlformats.org/officeDocument/2006/relationships/hyperlink" Target="../02.Ekran%20G&#246;r&#252;nt&#252;leri%20ve%20&#304;statistikler/KDV&#304;RA.xlsx"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6.png"/><Relationship Id="rId4" Type="http://schemas.openxmlformats.org/officeDocument/2006/relationships/oleObject" Target="../embeddings/oleObject1.bin"/></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mailto:earsiv@gelirler.gov.tr"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mailto:efatura@gelirler.gov.tr"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0.png"/><Relationship Id="rId5" Type="http://schemas.openxmlformats.org/officeDocument/2006/relationships/oleObject" Target="../embeddings/oleObject4.bin"/><Relationship Id="rId4" Type="http://schemas.openxmlformats.org/officeDocument/2006/relationships/image" Target="../media/image4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hyperlink" Target="http://eu.fotolia.com/id/16475646" TargetMode="External"/><Relationship Id="rId13" Type="http://schemas.openxmlformats.org/officeDocument/2006/relationships/image" Target="../media/image60.wmf"/><Relationship Id="rId3" Type="http://schemas.openxmlformats.org/officeDocument/2006/relationships/image" Target="../media/image54.jpeg"/><Relationship Id="rId7" Type="http://schemas.openxmlformats.org/officeDocument/2006/relationships/image" Target="../media/image56.jpeg"/><Relationship Id="rId12" Type="http://schemas.microsoft.com/office/2007/relationships/hdphoto" Target="../media/hdphoto3.wdp"/><Relationship Id="rId2" Type="http://schemas.openxmlformats.org/officeDocument/2006/relationships/hyperlink" Target="http://eu.fotolia.com/id/16374323" TargetMode="External"/><Relationship Id="rId1" Type="http://schemas.openxmlformats.org/officeDocument/2006/relationships/slideLayout" Target="../slideLayouts/slideLayout2.xml"/><Relationship Id="rId6" Type="http://schemas.openxmlformats.org/officeDocument/2006/relationships/hyperlink" Target="http://eu.fotolia.com/id/6470650" TargetMode="External"/><Relationship Id="rId11" Type="http://schemas.openxmlformats.org/officeDocument/2006/relationships/image" Target="../media/image59.png"/><Relationship Id="rId5" Type="http://schemas.openxmlformats.org/officeDocument/2006/relationships/image" Target="../media/image55.jpeg"/><Relationship Id="rId10" Type="http://schemas.openxmlformats.org/officeDocument/2006/relationships/image" Target="../media/image58.png"/><Relationship Id="rId4" Type="http://schemas.openxmlformats.org/officeDocument/2006/relationships/hyperlink" Target="http://eu.fotolia.com/id/2458187" TargetMode="External"/><Relationship Id="rId9" Type="http://schemas.openxmlformats.org/officeDocument/2006/relationships/image" Target="../media/image57.jpeg"/></Relationships>
</file>

<file path=ppt/slides/_rels/slide6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5"/>
          <p:cNvSpPr txBox="1"/>
          <p:nvPr/>
        </p:nvSpPr>
        <p:spPr>
          <a:xfrm>
            <a:off x="1951051" y="4252607"/>
            <a:ext cx="7481455" cy="1508105"/>
          </a:xfrm>
          <a:prstGeom prst="rect">
            <a:avLst/>
          </a:prstGeom>
          <a:noFill/>
        </p:spPr>
        <p:txBody>
          <a:bodyPr wrap="square" rtlCol="0">
            <a:spAutoFit/>
          </a:bodyPr>
          <a:lstStyle/>
          <a:p>
            <a:pPr algn="ctr"/>
            <a:r>
              <a:rPr lang="tr-TR" sz="2800" b="1" dirty="0" smtClean="0">
                <a:solidFill>
                  <a:srgbClr val="FF0000"/>
                </a:solidFill>
                <a:effectLst>
                  <a:outerShdw blurRad="38100" dist="38100" dir="2700000" algn="tl">
                    <a:srgbClr val="000000">
                      <a:alpha val="43137"/>
                    </a:srgbClr>
                  </a:outerShdw>
                </a:effectLst>
                <a:latin typeface="Cambria" pitchFamily="18" charset="0"/>
              </a:rPr>
              <a:t>   İADE </a:t>
            </a:r>
            <a:r>
              <a:rPr lang="tr-TR" sz="2800" b="1" dirty="0">
                <a:solidFill>
                  <a:srgbClr val="FF0000"/>
                </a:solidFill>
                <a:effectLst>
                  <a:outerShdw blurRad="38100" dist="38100" dir="2700000" algn="tl">
                    <a:srgbClr val="000000">
                      <a:alpha val="43137"/>
                    </a:srgbClr>
                  </a:outerShdw>
                </a:effectLst>
                <a:latin typeface="Cambria" pitchFamily="18" charset="0"/>
              </a:rPr>
              <a:t>UYGULAMALARI VE ANALİZ MÜDÜRLÜĞÜ (23)</a:t>
            </a:r>
          </a:p>
          <a:p>
            <a:pPr algn="ctr"/>
            <a:endParaRPr lang="tr-TR" sz="3600" b="1" dirty="0">
              <a:solidFill>
                <a:srgbClr val="FF0000"/>
              </a:solidFill>
              <a:effectLst>
                <a:outerShdw blurRad="38100" dist="38100" dir="2700000" algn="tl">
                  <a:srgbClr val="000000">
                    <a:alpha val="43137"/>
                  </a:srgbClr>
                </a:outerShdw>
              </a:effectLst>
              <a:latin typeface="Cambria" pitchFamily="18" charset="0"/>
            </a:endParaRPr>
          </a:p>
        </p:txBody>
      </p:sp>
      <p:sp>
        <p:nvSpPr>
          <p:cNvPr id="4" name="Dikdörtgen 3"/>
          <p:cNvSpPr/>
          <p:nvPr/>
        </p:nvSpPr>
        <p:spPr>
          <a:xfrm>
            <a:off x="2148198" y="2277259"/>
            <a:ext cx="7476919" cy="1200329"/>
          </a:xfrm>
          <a:prstGeom prst="rect">
            <a:avLst/>
          </a:prstGeom>
        </p:spPr>
        <p:txBody>
          <a:bodyPr wrap="none">
            <a:spAutoFit/>
          </a:bodyPr>
          <a:lstStyle/>
          <a:p>
            <a:pPr algn="ctr" fontAlgn="base">
              <a:spcAft>
                <a:spcPct val="0"/>
              </a:spcAft>
            </a:pPr>
            <a:r>
              <a:rPr lang="tr-TR" sz="3600" b="1" dirty="0">
                <a:solidFill>
                  <a:srgbClr val="FF0000"/>
                </a:solidFill>
                <a:effectLst>
                  <a:outerShdw blurRad="38100" dist="38100" dir="2700000" algn="tl">
                    <a:srgbClr val="000000">
                      <a:alpha val="43137"/>
                    </a:srgbClr>
                  </a:outerShdw>
                </a:effectLst>
                <a:latin typeface="Cambria" pitchFamily="18" charset="0"/>
              </a:rPr>
              <a:t>KDV İADESİ RİSK ANALİZİ </a:t>
            </a:r>
            <a:r>
              <a:rPr lang="tr-TR" sz="3600" b="1" dirty="0" smtClean="0">
                <a:solidFill>
                  <a:srgbClr val="FF0000"/>
                </a:solidFill>
                <a:effectLst>
                  <a:outerShdw blurRad="38100" dist="38100" dir="2700000" algn="tl">
                    <a:srgbClr val="000000">
                      <a:alpha val="43137"/>
                    </a:srgbClr>
                  </a:outerShdw>
                </a:effectLst>
                <a:latin typeface="Cambria" pitchFamily="18" charset="0"/>
              </a:rPr>
              <a:t>SİSTEMİ</a:t>
            </a:r>
          </a:p>
          <a:p>
            <a:pPr algn="ctr" fontAlgn="base">
              <a:spcAft>
                <a:spcPct val="0"/>
              </a:spcAft>
            </a:pPr>
            <a:r>
              <a:rPr lang="tr-TR" sz="3600" b="1" dirty="0" smtClean="0">
                <a:solidFill>
                  <a:srgbClr val="FF0000"/>
                </a:solidFill>
                <a:effectLst>
                  <a:outerShdw blurRad="38100" dist="38100" dir="2700000" algn="tl">
                    <a:srgbClr val="000000">
                      <a:alpha val="43137"/>
                    </a:srgbClr>
                  </a:outerShdw>
                </a:effectLst>
                <a:latin typeface="Cambria" pitchFamily="18" charset="0"/>
              </a:rPr>
              <a:t>(KDVİRA)</a:t>
            </a:r>
            <a:endParaRPr lang="tr-TR" sz="3600" b="1" dirty="0">
              <a:solidFill>
                <a:srgbClr val="FF0000"/>
              </a:solidFill>
              <a:effectLst>
                <a:outerShdw blurRad="38100" dist="38100" dir="2700000" algn="tl">
                  <a:srgbClr val="000000">
                    <a:alpha val="43137"/>
                  </a:srgbClr>
                </a:outerShdw>
              </a:effectLst>
              <a:latin typeface="Cambria" pitchFamily="18" charset="0"/>
            </a:endParaRPr>
          </a:p>
        </p:txBody>
      </p:sp>
    </p:spTree>
    <p:extLst>
      <p:ext uri="{BB962C8B-B14F-4D97-AF65-F5344CB8AC3E}">
        <p14:creationId xmlns:p14="http://schemas.microsoft.com/office/powerpoint/2010/main" val="1739939843"/>
      </p:ext>
    </p:extLst>
  </p:cSld>
  <p:clrMapOvr>
    <a:masterClrMapping/>
  </p:clrMapOvr>
  <p:transition spd="slow">
    <p:push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şlık 7"/>
          <p:cNvSpPr>
            <a:spLocks noGrp="1"/>
          </p:cNvSpPr>
          <p:nvPr>
            <p:ph type="title"/>
          </p:nvPr>
        </p:nvSpPr>
        <p:spPr/>
        <p:txBody>
          <a:bodyPr>
            <a:normAutofit/>
          </a:bodyPr>
          <a:lstStyle/>
          <a:p>
            <a:r>
              <a:rPr lang="tr-TR" b="1" dirty="0">
                <a:solidFill>
                  <a:srgbClr val="FF0000"/>
                </a:solidFill>
                <a:effectLst>
                  <a:outerShdw blurRad="38100" dist="38100" dir="2700000" algn="tl">
                    <a:srgbClr val="000000">
                      <a:alpha val="43137"/>
                    </a:srgbClr>
                  </a:outerShdw>
                </a:effectLst>
                <a:latin typeface="+mn-lt"/>
              </a:rPr>
              <a:t>SUNUM </a:t>
            </a:r>
            <a:r>
              <a:rPr lang="tr-TR" b="1" dirty="0" smtClean="0">
                <a:solidFill>
                  <a:srgbClr val="FF0000"/>
                </a:solidFill>
                <a:effectLst>
                  <a:outerShdw blurRad="38100" dist="38100" dir="2700000" algn="tl">
                    <a:srgbClr val="000000">
                      <a:alpha val="43137"/>
                    </a:srgbClr>
                  </a:outerShdw>
                </a:effectLst>
                <a:latin typeface="+mn-lt"/>
              </a:rPr>
              <a:t>PLANI </a:t>
            </a:r>
            <a:endParaRPr lang="tr-TR" baseline="30000" dirty="0">
              <a:solidFill>
                <a:srgbClr val="C00000"/>
              </a:solidFill>
            </a:endParaRPr>
          </a:p>
        </p:txBody>
      </p:sp>
      <p:sp>
        <p:nvSpPr>
          <p:cNvPr id="9" name="İçerik Yer Tutucusu 8"/>
          <p:cNvSpPr>
            <a:spLocks noGrp="1"/>
          </p:cNvSpPr>
          <p:nvPr>
            <p:ph idx="1"/>
          </p:nvPr>
        </p:nvSpPr>
        <p:spPr>
          <a:xfrm>
            <a:off x="2495600" y="2276872"/>
            <a:ext cx="6279820" cy="4351338"/>
          </a:xfrm>
        </p:spPr>
        <p:txBody>
          <a:bodyPr>
            <a:normAutofit/>
          </a:bodyPr>
          <a:lstStyle/>
          <a:p>
            <a:pPr>
              <a:buFont typeface="Wingdings" pitchFamily="2" charset="2"/>
              <a:buChar char="v"/>
            </a:pPr>
            <a:r>
              <a:rPr lang="tr-TR" dirty="0" smtClean="0">
                <a:solidFill>
                  <a:srgbClr val="002060"/>
                </a:solidFill>
              </a:rPr>
              <a:t> KDVİRA SİSTEMİ NEDİR?</a:t>
            </a:r>
          </a:p>
          <a:p>
            <a:pPr>
              <a:buFont typeface="Wingdings" pitchFamily="2" charset="2"/>
              <a:buChar char="v"/>
            </a:pPr>
            <a:r>
              <a:rPr lang="tr-TR" dirty="0" smtClean="0">
                <a:solidFill>
                  <a:srgbClr val="002060"/>
                </a:solidFill>
              </a:rPr>
              <a:t> KDV İADE İŞLEYİŞ AKIŞI</a:t>
            </a:r>
          </a:p>
          <a:p>
            <a:pPr>
              <a:buFont typeface="Wingdings" pitchFamily="2" charset="2"/>
              <a:buChar char="v"/>
            </a:pPr>
            <a:r>
              <a:rPr lang="tr-TR" dirty="0" smtClean="0">
                <a:solidFill>
                  <a:srgbClr val="002060"/>
                </a:solidFill>
              </a:rPr>
              <a:t> KDVİRA SİSTEMİ İŞLEYİŞ AKIŞI</a:t>
            </a:r>
          </a:p>
          <a:p>
            <a:pPr>
              <a:buFont typeface="Wingdings" pitchFamily="2" charset="2"/>
              <a:buChar char="v"/>
            </a:pPr>
            <a:r>
              <a:rPr lang="tr-TR" dirty="0" smtClean="0">
                <a:solidFill>
                  <a:srgbClr val="002060"/>
                </a:solidFill>
              </a:rPr>
              <a:t> KDVİRA SİSTEMİ İÇERİSİNDE ÜRETİLEN     ANALİZ RAPORLARI</a:t>
            </a:r>
          </a:p>
        </p:txBody>
      </p:sp>
    </p:spTree>
    <p:extLst>
      <p:ext uri="{BB962C8B-B14F-4D97-AF65-F5344CB8AC3E}">
        <p14:creationId xmlns:p14="http://schemas.microsoft.com/office/powerpoint/2010/main" val="389067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1000"/>
                                        <p:tgtEl>
                                          <p:spTgt spid="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1000"/>
                                        <p:tgtEl>
                                          <p:spTgt spid="9">
                                            <p:txEl>
                                              <p:pRg st="0" end="0"/>
                                            </p:txEl>
                                          </p:spTgt>
                                        </p:tgtEl>
                                      </p:cBhvr>
                                    </p:animEffect>
                                    <p:anim calcmode="lin" valueType="num">
                                      <p:cBhvr>
                                        <p:cTn id="12"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1000"/>
                                        <p:tgtEl>
                                          <p:spTgt spid="9">
                                            <p:txEl>
                                              <p:pRg st="1" end="1"/>
                                            </p:txEl>
                                          </p:spTgt>
                                        </p:tgtEl>
                                      </p:cBhvr>
                                    </p:animEffect>
                                    <p:anim calcmode="lin" valueType="num">
                                      <p:cBhvr>
                                        <p:cTn id="19"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fade">
                                      <p:cBhvr>
                                        <p:cTn id="25" dur="1000"/>
                                        <p:tgtEl>
                                          <p:spTgt spid="9">
                                            <p:txEl>
                                              <p:pRg st="2" end="2"/>
                                            </p:txEl>
                                          </p:spTgt>
                                        </p:tgtEl>
                                      </p:cBhvr>
                                    </p:animEffect>
                                    <p:anim calcmode="lin" valueType="num">
                                      <p:cBhvr>
                                        <p:cTn id="26"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fade">
                                      <p:cBhvr>
                                        <p:cTn id="32" dur="1000"/>
                                        <p:tgtEl>
                                          <p:spTgt spid="9">
                                            <p:txEl>
                                              <p:pRg st="3" end="3"/>
                                            </p:txEl>
                                          </p:spTgt>
                                        </p:tgtEl>
                                      </p:cBhvr>
                                    </p:animEffect>
                                    <p:anim calcmode="lin" valueType="num">
                                      <p:cBhvr>
                                        <p:cTn id="33"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3"/>
          <p:cNvSpPr>
            <a:spLocks noGrp="1"/>
          </p:cNvSpPr>
          <p:nvPr>
            <p:ph type="subTitle" idx="1"/>
          </p:nvPr>
        </p:nvSpPr>
        <p:spPr>
          <a:xfrm>
            <a:off x="1756400" y="1709414"/>
            <a:ext cx="9144000" cy="4524315"/>
          </a:xfrm>
          <a:prstGeom prst="rect">
            <a:avLst/>
          </a:prstGeom>
        </p:spPr>
        <p:txBody>
          <a:bodyPr wrap="square">
            <a:spAutoFit/>
          </a:bodyPr>
          <a:lstStyle/>
          <a:p>
            <a:pPr marL="342900" indent="-342900" algn="just" fontAlgn="base">
              <a:lnSpc>
                <a:spcPct val="150000"/>
              </a:lnSpc>
              <a:spcBef>
                <a:spcPct val="0"/>
              </a:spcBef>
              <a:spcAft>
                <a:spcPct val="0"/>
              </a:spcAft>
              <a:buFont typeface="Arial" panose="020B0604020202020204" pitchFamily="34" charset="0"/>
              <a:buChar char="•"/>
            </a:pPr>
            <a:r>
              <a:rPr lang="tr-TR" sz="2400" dirty="0" smtClean="0">
                <a:latin typeface="Cambria" panose="02040503050406030204" pitchFamily="18" charset="0"/>
              </a:rPr>
              <a:t>KDV iade işlemlerinde </a:t>
            </a:r>
          </a:p>
          <a:p>
            <a:pPr marL="342900" indent="-342900" algn="just" fontAlgn="base">
              <a:lnSpc>
                <a:spcPct val="150000"/>
              </a:lnSpc>
              <a:spcBef>
                <a:spcPct val="0"/>
              </a:spcBef>
              <a:spcAft>
                <a:spcPct val="0"/>
              </a:spcAft>
              <a:buFont typeface="Arial" panose="020B0604020202020204" pitchFamily="34" charset="0"/>
              <a:buChar char="•"/>
            </a:pPr>
            <a:r>
              <a:rPr lang="tr-TR" sz="2400" dirty="0" smtClean="0">
                <a:latin typeface="Cambria" panose="02040503050406030204" pitchFamily="18" charset="0"/>
              </a:rPr>
              <a:t>İadeye   </a:t>
            </a:r>
            <a:r>
              <a:rPr lang="tr-TR" dirty="0" smtClean="0">
                <a:latin typeface="Cambria" panose="02040503050406030204" pitchFamily="18" charset="0"/>
              </a:rPr>
              <a:t>teşkil eden </a:t>
            </a:r>
            <a:r>
              <a:rPr lang="tr-TR" sz="2400" dirty="0" smtClean="0">
                <a:latin typeface="Cambria" panose="02040503050406030204" pitchFamily="18" charset="0"/>
              </a:rPr>
              <a:t>liste ve tabloları</a:t>
            </a:r>
          </a:p>
          <a:p>
            <a:pPr marL="342900" indent="-342900" algn="just" fontAlgn="base">
              <a:lnSpc>
                <a:spcPct val="150000"/>
              </a:lnSpc>
              <a:spcBef>
                <a:spcPct val="0"/>
              </a:spcBef>
              <a:spcAft>
                <a:spcPct val="0"/>
              </a:spcAft>
              <a:buFont typeface="Arial" panose="020B0604020202020204" pitchFamily="34" charset="0"/>
              <a:buChar char="•"/>
            </a:pPr>
            <a:r>
              <a:rPr lang="tr-TR" sz="2400" dirty="0" smtClean="0">
                <a:latin typeface="Cambria" panose="02040503050406030204" pitchFamily="18" charset="0"/>
              </a:rPr>
              <a:t>İnternet </a:t>
            </a:r>
            <a:r>
              <a:rPr lang="tr-TR" sz="2400" dirty="0">
                <a:latin typeface="Cambria" panose="02040503050406030204" pitchFamily="18" charset="0"/>
              </a:rPr>
              <a:t>Vergi Dairesi üzerinden </a:t>
            </a:r>
            <a:r>
              <a:rPr lang="tr-TR" sz="2400" dirty="0" smtClean="0">
                <a:latin typeface="Cambria" panose="02040503050406030204" pitchFamily="18" charset="0"/>
              </a:rPr>
              <a:t>elektronik ortamda göndermeye </a:t>
            </a:r>
          </a:p>
          <a:p>
            <a:pPr marL="342900" indent="-342900" algn="just" fontAlgn="base">
              <a:lnSpc>
                <a:spcPct val="150000"/>
              </a:lnSpc>
              <a:spcBef>
                <a:spcPct val="0"/>
              </a:spcBef>
              <a:spcAft>
                <a:spcPct val="0"/>
              </a:spcAft>
              <a:buFont typeface="Arial" panose="020B0604020202020204" pitchFamily="34" charset="0"/>
              <a:buChar char="•"/>
            </a:pPr>
            <a:r>
              <a:rPr lang="tr-TR" dirty="0">
                <a:latin typeface="Cambria" panose="02040503050406030204" pitchFamily="18" charset="0"/>
              </a:rPr>
              <a:t>Liste ve tablolarda yapılması gereken </a:t>
            </a:r>
            <a:r>
              <a:rPr lang="tr-TR" sz="2400" b="1" dirty="0" smtClean="0">
                <a:solidFill>
                  <a:schemeClr val="accent1">
                    <a:lumMod val="75000"/>
                  </a:schemeClr>
                </a:solidFill>
                <a:latin typeface="Cambria" panose="02040503050406030204" pitchFamily="18" charset="0"/>
              </a:rPr>
              <a:t>kontrol, analiz ve raporlamaları, </a:t>
            </a:r>
          </a:p>
          <a:p>
            <a:pPr marL="342900" indent="-342900" algn="just" fontAlgn="base">
              <a:lnSpc>
                <a:spcPct val="150000"/>
              </a:lnSpc>
              <a:spcBef>
                <a:spcPct val="0"/>
              </a:spcBef>
              <a:spcAft>
                <a:spcPct val="0"/>
              </a:spcAft>
              <a:buFont typeface="Arial" panose="020B0604020202020204" pitchFamily="34" charset="0"/>
              <a:buChar char="•"/>
            </a:pPr>
            <a:r>
              <a:rPr lang="tr-TR" dirty="0">
                <a:latin typeface="Cambria" panose="02040503050406030204" pitchFamily="18" charset="0"/>
              </a:rPr>
              <a:t>Manuel ve insan gücü </a:t>
            </a:r>
            <a:r>
              <a:rPr lang="tr-TR" dirty="0" smtClean="0">
                <a:latin typeface="Cambria" panose="02040503050406030204" pitchFamily="18" charset="0"/>
              </a:rPr>
              <a:t>yerine,  </a:t>
            </a:r>
            <a:endParaRPr lang="tr-TR" dirty="0">
              <a:latin typeface="Cambria" panose="02040503050406030204" pitchFamily="18" charset="0"/>
            </a:endParaRPr>
          </a:p>
          <a:p>
            <a:pPr marL="342900" indent="-342900" algn="just" fontAlgn="base">
              <a:lnSpc>
                <a:spcPct val="150000"/>
              </a:lnSpc>
              <a:spcBef>
                <a:spcPct val="0"/>
              </a:spcBef>
              <a:spcAft>
                <a:spcPct val="0"/>
              </a:spcAft>
              <a:buFont typeface="Arial" panose="020B0604020202020204" pitchFamily="34" charset="0"/>
              <a:buChar char="•"/>
            </a:pPr>
            <a:r>
              <a:rPr lang="tr-TR" sz="2400" dirty="0" smtClean="0">
                <a:latin typeface="Cambria" panose="02040503050406030204" pitchFamily="18" charset="0"/>
              </a:rPr>
              <a:t>Elektronik ortamda ve özel yazılım ile otomatik olarak gerçekleştirilmeye yönelik sistemdir. </a:t>
            </a:r>
            <a:endParaRPr lang="tr-TR" sz="2400" dirty="0">
              <a:latin typeface="Cambria" panose="02040503050406030204" pitchFamily="18" charset="0"/>
            </a:endParaRPr>
          </a:p>
        </p:txBody>
      </p:sp>
      <p:sp>
        <p:nvSpPr>
          <p:cNvPr id="2" name="Dikdörtgen 1"/>
          <p:cNvSpPr/>
          <p:nvPr/>
        </p:nvSpPr>
        <p:spPr>
          <a:xfrm>
            <a:off x="4995978" y="604030"/>
            <a:ext cx="6971268" cy="584775"/>
          </a:xfrm>
          <a:prstGeom prst="rect">
            <a:avLst/>
          </a:prstGeom>
        </p:spPr>
        <p:txBody>
          <a:bodyPr wrap="none">
            <a:spAutoFit/>
          </a:bodyPr>
          <a:lstStyle/>
          <a:p>
            <a:pPr algn="ctr" fontAlgn="base">
              <a:spcAft>
                <a:spcPct val="0"/>
              </a:spcAft>
            </a:pPr>
            <a:r>
              <a:rPr lang="tr-TR" sz="2400" b="1" i="1" dirty="0">
                <a:solidFill>
                  <a:srgbClr val="FF0000"/>
                </a:solidFill>
                <a:effectLst>
                  <a:outerShdw blurRad="38100" dist="38100" dir="2700000" algn="tl">
                    <a:srgbClr val="000000">
                      <a:alpha val="43137"/>
                    </a:srgbClr>
                  </a:outerShdw>
                </a:effectLst>
                <a:latin typeface="Cambria" pitchFamily="18" charset="0"/>
              </a:rPr>
              <a:t>KDV İADESİ RİSK </a:t>
            </a:r>
            <a:r>
              <a:rPr lang="tr-TR" sz="2400" b="1" i="1" dirty="0" smtClean="0">
                <a:solidFill>
                  <a:srgbClr val="FF0000"/>
                </a:solidFill>
                <a:effectLst>
                  <a:outerShdw blurRad="38100" dist="38100" dir="2700000" algn="tl">
                    <a:srgbClr val="000000">
                      <a:alpha val="43137"/>
                    </a:srgbClr>
                  </a:outerShdw>
                </a:effectLst>
                <a:latin typeface="Cambria" pitchFamily="18" charset="0"/>
              </a:rPr>
              <a:t>ANALİZİ (KDVİRA) SİSTEMİ        </a:t>
            </a:r>
            <a:r>
              <a:rPr lang="tr-TR" sz="3200" b="1" i="1" dirty="0" smtClean="0">
                <a:solidFill>
                  <a:srgbClr val="FF0000"/>
                </a:solidFill>
                <a:effectLst>
                  <a:outerShdw blurRad="38100" dist="38100" dir="2700000" algn="tl">
                    <a:srgbClr val="000000">
                      <a:alpha val="43137"/>
                    </a:srgbClr>
                  </a:outerShdw>
                </a:effectLst>
                <a:latin typeface="Cambria" pitchFamily="18" charset="0"/>
              </a:rPr>
              <a:t>?</a:t>
            </a:r>
            <a:endParaRPr lang="tr-TR" sz="3200" b="1" i="1" dirty="0">
              <a:solidFill>
                <a:srgbClr val="FF0000"/>
              </a:solidFill>
              <a:effectLst>
                <a:outerShdw blurRad="38100" dist="38100" dir="2700000" algn="tl">
                  <a:srgbClr val="000000">
                    <a:alpha val="43137"/>
                  </a:srgbClr>
                </a:outerShdw>
              </a:effectLst>
              <a:latin typeface="Cambria" pitchFamily="18" charset="0"/>
            </a:endParaRPr>
          </a:p>
        </p:txBody>
      </p:sp>
    </p:spTree>
    <p:extLst>
      <p:ext uri="{BB962C8B-B14F-4D97-AF65-F5344CB8AC3E}">
        <p14:creationId xmlns:p14="http://schemas.microsoft.com/office/powerpoint/2010/main" val="224235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65723" y="365125"/>
            <a:ext cx="11088077" cy="1325563"/>
          </a:xfrm>
        </p:spPr>
        <p:txBody>
          <a:bodyPr>
            <a:normAutofit/>
          </a:bodyPr>
          <a:lstStyle/>
          <a:p>
            <a:r>
              <a:rPr lang="tr-TR" sz="2800" b="1" i="1" dirty="0" smtClean="0">
                <a:solidFill>
                  <a:srgbClr val="FF0000"/>
                </a:solidFill>
                <a:effectLst>
                  <a:outerShdw blurRad="38100" dist="38100" dir="2700000" algn="tl">
                    <a:srgbClr val="000000">
                      <a:alpha val="43137"/>
                    </a:srgbClr>
                  </a:outerShdw>
                </a:effectLst>
                <a:latin typeface="Cambria" pitchFamily="18" charset="0"/>
              </a:rPr>
              <a:t>      KDV </a:t>
            </a:r>
            <a:r>
              <a:rPr lang="tr-TR" sz="2800" b="1" i="1" dirty="0">
                <a:solidFill>
                  <a:srgbClr val="FF0000"/>
                </a:solidFill>
                <a:effectLst>
                  <a:outerShdw blurRad="38100" dist="38100" dir="2700000" algn="tl">
                    <a:srgbClr val="000000">
                      <a:alpha val="43137"/>
                    </a:srgbClr>
                  </a:outerShdw>
                </a:effectLst>
                <a:latin typeface="Cambria" pitchFamily="18" charset="0"/>
              </a:rPr>
              <a:t>İADESİ RİSK ANALİZİ (KDVİRA) SİSTEMİ</a:t>
            </a:r>
            <a:endParaRPr lang="tr-TR" sz="2800" dirty="0"/>
          </a:p>
        </p:txBody>
      </p:sp>
      <p:sp>
        <p:nvSpPr>
          <p:cNvPr id="3" name="İçerik Yer Tutucusu 2"/>
          <p:cNvSpPr>
            <a:spLocks noGrp="1"/>
          </p:cNvSpPr>
          <p:nvPr>
            <p:ph idx="1"/>
          </p:nvPr>
        </p:nvSpPr>
        <p:spPr/>
        <p:txBody>
          <a:bodyPr>
            <a:normAutofit/>
          </a:bodyPr>
          <a:lstStyle/>
          <a:p>
            <a:endParaRPr lang="tr-TR" dirty="0"/>
          </a:p>
          <a:p>
            <a:pPr algn="just"/>
            <a:r>
              <a:rPr lang="tr-TR" sz="2400" dirty="0"/>
              <a:t>KDVİRA Sistemi, 60 Seri No.lu KDV Sirkülerinde belirtildiği üzere, 2010/Ocak vergilendirme döneminden itibaren gerçekleştirilen iade hakkı doğuran işlemlerde mükelleflerin iade-mahsup taleplerine ilişkin listelerini İnternet Vergi Dairesi üzerinden göndermesini ve bu listeler </a:t>
            </a:r>
            <a:r>
              <a:rPr lang="tr-TR" sz="2400" dirty="0" smtClean="0"/>
              <a:t>  </a:t>
            </a:r>
            <a:r>
              <a:rPr lang="tr-TR" sz="2400" dirty="0"/>
              <a:t>alınarak vergi dairelerince önceden otomasyon üzerinden manuel olarak yapılan ve oldukça uzun zaman alan kontrol ve analizlerin tamamına yakınının, </a:t>
            </a:r>
            <a:r>
              <a:rPr lang="tr-TR" sz="2400" smtClean="0"/>
              <a:t>İade Uygulamaları ve </a:t>
            </a:r>
            <a:r>
              <a:rPr lang="tr-TR" sz="2400" dirty="0"/>
              <a:t>Analiz Müdürlüğü tarafından otomatik olarak, iade listelerinin büyüklüğüne bakılmaksızın bir gecede tamamlanıp iade talebini sonuçlandıracak olan vergi dairesine rapor edilmesini kapsamaktadır.</a:t>
            </a:r>
          </a:p>
        </p:txBody>
      </p:sp>
    </p:spTree>
    <p:extLst>
      <p:ext uri="{BB962C8B-B14F-4D97-AF65-F5344CB8AC3E}">
        <p14:creationId xmlns:p14="http://schemas.microsoft.com/office/powerpoint/2010/main" val="1147543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Grup 121"/>
          <p:cNvGrpSpPr/>
          <p:nvPr/>
        </p:nvGrpSpPr>
        <p:grpSpPr>
          <a:xfrm>
            <a:off x="1421897" y="1130257"/>
            <a:ext cx="2402367" cy="1869759"/>
            <a:chOff x="44642" y="964862"/>
            <a:chExt cx="2402366" cy="2493013"/>
          </a:xfrm>
        </p:grpSpPr>
        <p:sp>
          <p:nvSpPr>
            <p:cNvPr id="123" name="16 Metin kutusu"/>
            <p:cNvSpPr txBox="1"/>
            <p:nvPr/>
          </p:nvSpPr>
          <p:spPr>
            <a:xfrm>
              <a:off x="109786" y="1888257"/>
              <a:ext cx="2029767" cy="1569618"/>
            </a:xfrm>
            <a:prstGeom prst="rect">
              <a:avLst/>
            </a:prstGeom>
            <a:noFill/>
          </p:spPr>
          <p:txBody>
            <a:bodyPr wrap="square" lIns="68546" tIns="34274" rIns="68546" bIns="34274" rtlCol="0">
              <a:spAutoFit/>
            </a:bodyPr>
            <a:lstStyle/>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kumimoji="0" lang="tr-TR" sz="1200" b="0" i="0" u="none" strike="noStrike" kern="0" cap="none" spc="0" normalizeH="0" baseline="0" noProof="0" dirty="0">
                  <a:ln>
                    <a:noFill/>
                  </a:ln>
                  <a:solidFill>
                    <a:prstClr val="black"/>
                  </a:solidFill>
                  <a:effectLst/>
                  <a:uLnTx/>
                  <a:uFillTx/>
                </a:rPr>
                <a:t>1 </a:t>
              </a:r>
              <a:r>
                <a:rPr kumimoji="0" lang="tr-TR" sz="1200" b="0" i="0" u="none" strike="noStrike" kern="0" cap="none" spc="0" normalizeH="0" baseline="0" noProof="0" dirty="0" err="1">
                  <a:ln>
                    <a:noFill/>
                  </a:ln>
                  <a:solidFill>
                    <a:prstClr val="black"/>
                  </a:solidFill>
                  <a:effectLst/>
                  <a:uLnTx/>
                  <a:uFillTx/>
                </a:rPr>
                <a:t>Nolu</a:t>
              </a:r>
              <a:r>
                <a:rPr kumimoji="0" lang="tr-TR" sz="1200" b="0" i="0" u="none" strike="noStrike" kern="0" cap="none" spc="0" normalizeH="0" baseline="0" noProof="0" dirty="0">
                  <a:ln>
                    <a:noFill/>
                  </a:ln>
                  <a:solidFill>
                    <a:prstClr val="black"/>
                  </a:solidFill>
                  <a:effectLst/>
                  <a:uLnTx/>
                  <a:uFillTx/>
                </a:rPr>
                <a:t> KDV Beyannamesi</a:t>
              </a:r>
            </a:p>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kumimoji="0" lang="tr-TR" sz="1200" b="0" i="0" u="none" strike="noStrike" kern="0" cap="none" spc="0" normalizeH="0" baseline="0" noProof="0" dirty="0">
                  <a:ln>
                    <a:noFill/>
                  </a:ln>
                  <a:solidFill>
                    <a:prstClr val="black"/>
                  </a:solidFill>
                  <a:effectLst/>
                  <a:uLnTx/>
                  <a:uFillTx/>
                </a:rPr>
                <a:t>Elektronik liste ve tablolar</a:t>
              </a:r>
            </a:p>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kumimoji="0" lang="tr-TR" sz="1200" b="0" i="0" u="none" strike="noStrike" kern="0" cap="none" spc="0" normalizeH="0" baseline="0" noProof="0" dirty="0">
                  <a:ln>
                    <a:noFill/>
                  </a:ln>
                  <a:solidFill>
                    <a:prstClr val="black"/>
                  </a:solidFill>
                  <a:effectLst/>
                  <a:uLnTx/>
                  <a:uFillTx/>
                </a:rPr>
                <a:t>İade Talep </a:t>
              </a:r>
              <a:r>
                <a:rPr kumimoji="0" lang="tr-TR" sz="1200" b="0" i="0" u="none" strike="noStrike" kern="0" cap="none" spc="0" normalizeH="0" baseline="0" noProof="0" dirty="0" smtClean="0">
                  <a:ln>
                    <a:noFill/>
                  </a:ln>
                  <a:solidFill>
                    <a:prstClr val="black"/>
                  </a:solidFill>
                  <a:effectLst/>
                  <a:uLnTx/>
                  <a:uFillTx/>
                </a:rPr>
                <a:t>Dilekçesi</a:t>
              </a:r>
            </a:p>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lang="tr-TR" sz="1200" kern="0" dirty="0" smtClean="0">
                  <a:solidFill>
                    <a:prstClr val="black"/>
                  </a:solidFill>
                </a:rPr>
                <a:t>Talep durumuna göre YMM Raporu veya Teminat Mektubu İbrazı</a:t>
              </a:r>
              <a:endParaRPr kumimoji="0" lang="tr-TR" sz="1200" b="0" i="0" u="none" strike="noStrike" kern="0" cap="none" spc="0" normalizeH="0" baseline="0" noProof="0" dirty="0">
                <a:ln>
                  <a:noFill/>
                </a:ln>
                <a:solidFill>
                  <a:prstClr val="black"/>
                </a:solidFill>
                <a:effectLst/>
                <a:uLnTx/>
                <a:uFillTx/>
              </a:endParaRPr>
            </a:p>
          </p:txBody>
        </p:sp>
        <p:pic>
          <p:nvPicPr>
            <p:cNvPr id="124" name="15 Resim"/>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69248" y="1207092"/>
              <a:ext cx="658546" cy="658546"/>
            </a:xfrm>
            <a:prstGeom prst="rect">
              <a:avLst/>
            </a:prstGeom>
          </p:spPr>
        </p:pic>
        <p:sp>
          <p:nvSpPr>
            <p:cNvPr id="125" name="16 Metin kutusu"/>
            <p:cNvSpPr txBox="1"/>
            <p:nvPr/>
          </p:nvSpPr>
          <p:spPr>
            <a:xfrm>
              <a:off x="44642" y="964862"/>
              <a:ext cx="2402366" cy="338511"/>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a:ln>
                    <a:noFill/>
                  </a:ln>
                  <a:solidFill>
                    <a:prstClr val="black"/>
                  </a:solidFill>
                  <a:effectLst/>
                  <a:uLnTx/>
                  <a:uFillTx/>
                </a:rPr>
                <a:t>İnternet Vergi Dairesi</a:t>
              </a:r>
              <a:endParaRPr kumimoji="0" lang="tr-TR" sz="1200" b="0" i="0" u="none" strike="noStrike" kern="0" cap="none" spc="0" normalizeH="0" baseline="0" noProof="0" dirty="0">
                <a:ln>
                  <a:noFill/>
                </a:ln>
                <a:solidFill>
                  <a:prstClr val="black"/>
                </a:solidFill>
                <a:effectLst/>
                <a:uLnTx/>
                <a:uFillTx/>
              </a:endParaRPr>
            </a:p>
          </p:txBody>
        </p:sp>
      </p:grpSp>
      <p:cxnSp>
        <p:nvCxnSpPr>
          <p:cNvPr id="126" name="46 Düz Ok Bağlayıcısı"/>
          <p:cNvCxnSpPr/>
          <p:nvPr/>
        </p:nvCxnSpPr>
        <p:spPr>
          <a:xfrm>
            <a:off x="2574706" y="1654764"/>
            <a:ext cx="504056" cy="0"/>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127" name="Grup 126"/>
          <p:cNvGrpSpPr/>
          <p:nvPr/>
        </p:nvGrpSpPr>
        <p:grpSpPr>
          <a:xfrm>
            <a:off x="3452767" y="1281703"/>
            <a:ext cx="1280671" cy="1351605"/>
            <a:chOff x="2069569" y="1038950"/>
            <a:chExt cx="1280670" cy="1802141"/>
          </a:xfrm>
        </p:grpSpPr>
        <p:grpSp>
          <p:nvGrpSpPr>
            <p:cNvPr id="128" name="Grup 127"/>
            <p:cNvGrpSpPr/>
            <p:nvPr/>
          </p:nvGrpSpPr>
          <p:grpSpPr>
            <a:xfrm>
              <a:off x="2092992" y="1038950"/>
              <a:ext cx="959470" cy="973252"/>
              <a:chOff x="2512234" y="2073712"/>
              <a:chExt cx="1108982" cy="1114039"/>
            </a:xfrm>
          </p:grpSpPr>
          <p:pic>
            <p:nvPicPr>
              <p:cNvPr id="130" name="Picture 2"/>
              <p:cNvPicPr>
                <a:picLocks noChangeAspect="1" noChangeArrowheads="1"/>
              </p:cNvPicPr>
              <p:nvPr/>
            </p:nvPicPr>
            <p:blipFill>
              <a:blip r:embed="rId4" cstate="print">
                <a:grayscl/>
              </a:blip>
              <a:srcRect/>
              <a:stretch>
                <a:fillRect/>
              </a:stretch>
            </p:blipFill>
            <p:spPr>
              <a:xfrm>
                <a:off x="2512234" y="2073712"/>
                <a:ext cx="1108982" cy="1114039"/>
              </a:xfrm>
              <a:prstGeom prst="rect">
                <a:avLst/>
              </a:prstGeom>
              <a:noFill/>
            </p:spPr>
          </p:pic>
          <p:pic>
            <p:nvPicPr>
              <p:cNvPr id="131" name="Picture 21"/>
              <p:cNvPicPr>
                <a:picLocks noChangeAspect="1" noChangeArrowheads="1"/>
              </p:cNvPicPr>
              <p:nvPr/>
            </p:nvPicPr>
            <p:blipFill>
              <a:blip r:embed="rId5" cstate="print">
                <a:grayscl/>
              </a:blip>
              <a:srcRect/>
              <a:stretch>
                <a:fillRect/>
              </a:stretch>
            </p:blipFill>
            <p:spPr bwMode="auto">
              <a:xfrm>
                <a:off x="2788265" y="2406242"/>
                <a:ext cx="504982" cy="473681"/>
              </a:xfrm>
              <a:prstGeom prst="rect">
                <a:avLst/>
              </a:prstGeom>
              <a:noFill/>
              <a:ln w="9525">
                <a:noFill/>
                <a:miter lim="800000"/>
                <a:headEnd/>
                <a:tailEnd/>
              </a:ln>
            </p:spPr>
          </p:pic>
        </p:grpSp>
        <p:sp>
          <p:nvSpPr>
            <p:cNvPr id="129" name="16 Metin kutusu"/>
            <p:cNvSpPr txBox="1"/>
            <p:nvPr/>
          </p:nvSpPr>
          <p:spPr>
            <a:xfrm>
              <a:off x="2069569" y="2010137"/>
              <a:ext cx="1280670" cy="830954"/>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a:ln>
                    <a:noFill/>
                  </a:ln>
                  <a:solidFill>
                    <a:prstClr val="black"/>
                  </a:solidFill>
                  <a:effectLst/>
                  <a:uLnTx/>
                  <a:uFillTx/>
                </a:rPr>
                <a:t>KDV İadesi Kontrol Raporu </a:t>
              </a:r>
              <a:r>
                <a:rPr kumimoji="0" lang="tr-TR" sz="1200" b="0" i="0" u="none" strike="noStrike" kern="0" cap="none" spc="0" normalizeH="0" baseline="0" noProof="0" dirty="0">
                  <a:ln>
                    <a:noFill/>
                  </a:ln>
                  <a:solidFill>
                    <a:prstClr val="black"/>
                  </a:solidFill>
                  <a:effectLst/>
                  <a:uLnTx/>
                  <a:uFillTx/>
                </a:rPr>
                <a:t>oluşturulur. </a:t>
              </a:r>
            </a:p>
          </p:txBody>
        </p:sp>
      </p:grpSp>
      <p:cxnSp>
        <p:nvCxnSpPr>
          <p:cNvPr id="132" name="46 Düz Ok Bağlayıcısı"/>
          <p:cNvCxnSpPr/>
          <p:nvPr/>
        </p:nvCxnSpPr>
        <p:spPr>
          <a:xfrm>
            <a:off x="4645470" y="1665456"/>
            <a:ext cx="504056" cy="0"/>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133" name="Grup 132"/>
          <p:cNvGrpSpPr/>
          <p:nvPr/>
        </p:nvGrpSpPr>
        <p:grpSpPr>
          <a:xfrm>
            <a:off x="4897500" y="1176126"/>
            <a:ext cx="1799303" cy="1362876"/>
            <a:chOff x="3406773" y="987078"/>
            <a:chExt cx="1799303" cy="1817169"/>
          </a:xfrm>
        </p:grpSpPr>
        <p:sp>
          <p:nvSpPr>
            <p:cNvPr id="134" name="16 Metin kutusu"/>
            <p:cNvSpPr txBox="1"/>
            <p:nvPr/>
          </p:nvSpPr>
          <p:spPr>
            <a:xfrm>
              <a:off x="3406773" y="1973293"/>
              <a:ext cx="1799303" cy="830954"/>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Rapor iadeyi sonuçlandıracak vergi dairesine açılır.   </a:t>
              </a:r>
            </a:p>
          </p:txBody>
        </p:sp>
        <p:grpSp>
          <p:nvGrpSpPr>
            <p:cNvPr id="135" name="Grup 134"/>
            <p:cNvGrpSpPr/>
            <p:nvPr/>
          </p:nvGrpSpPr>
          <p:grpSpPr>
            <a:xfrm>
              <a:off x="3755404" y="987078"/>
              <a:ext cx="1003729" cy="993317"/>
              <a:chOff x="3755404" y="987078"/>
              <a:chExt cx="1003729" cy="993317"/>
            </a:xfrm>
          </p:grpSpPr>
          <p:grpSp>
            <p:nvGrpSpPr>
              <p:cNvPr id="136" name="Grup 135"/>
              <p:cNvGrpSpPr/>
              <p:nvPr/>
            </p:nvGrpSpPr>
            <p:grpSpPr>
              <a:xfrm>
                <a:off x="3755404" y="1207092"/>
                <a:ext cx="837631" cy="773303"/>
                <a:chOff x="782041" y="647153"/>
                <a:chExt cx="909639" cy="909639"/>
              </a:xfrm>
            </p:grpSpPr>
            <p:pic>
              <p:nvPicPr>
                <p:cNvPr id="138" name="15 Resim"/>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782041" y="647153"/>
                  <a:ext cx="909639" cy="909639"/>
                </a:xfrm>
                <a:prstGeom prst="rect">
                  <a:avLst/>
                </a:prstGeom>
              </p:spPr>
            </p:pic>
            <p:pic>
              <p:nvPicPr>
                <p:cNvPr id="139" name="Resim 138"/>
                <p:cNvPicPr>
                  <a:picLocks noChangeAspect="1"/>
                </p:cNvPicPr>
                <p:nvPr/>
              </p:nvPicPr>
              <p:blipFill rotWithShape="1">
                <a:blip r:embed="rId7" cstate="print">
                  <a:extLst>
                    <a:ext uri="{28A0092B-C50C-407E-A947-70E740481C1C}">
                      <a14:useLocalDpi xmlns:a14="http://schemas.microsoft.com/office/drawing/2010/main" val="0"/>
                    </a:ext>
                  </a:extLst>
                </a:blip>
                <a:srcRect l="14202" r="13315" b="9356"/>
                <a:stretch/>
              </p:blipFill>
              <p:spPr>
                <a:xfrm>
                  <a:off x="1232096" y="1024164"/>
                  <a:ext cx="403823" cy="288032"/>
                </a:xfrm>
                <a:prstGeom prst="rect">
                  <a:avLst/>
                </a:prstGeom>
              </p:spPr>
            </p:pic>
          </p:grpSp>
          <p:pic>
            <p:nvPicPr>
              <p:cNvPr id="137" name="Resim 136"/>
              <p:cNvPicPr>
                <a:picLocks noChangeAspect="1"/>
              </p:cNvPicPr>
              <p:nvPr/>
            </p:nvPicPr>
            <p:blipFill>
              <a:blip r:embed="rId8" cstate="print">
                <a:biLevel thresh="75000"/>
                <a:extLst>
                  <a:ext uri="{28A0092B-C50C-407E-A947-70E740481C1C}">
                    <a14:useLocalDpi xmlns:a14="http://schemas.microsoft.com/office/drawing/2010/main" val="0"/>
                  </a:ext>
                </a:extLst>
              </a:blip>
              <a:stretch>
                <a:fillRect/>
              </a:stretch>
            </p:blipFill>
            <p:spPr>
              <a:xfrm>
                <a:off x="4259457" y="987078"/>
                <a:ext cx="499676" cy="499676"/>
              </a:xfrm>
              <a:prstGeom prst="rect">
                <a:avLst/>
              </a:prstGeom>
            </p:spPr>
          </p:pic>
        </p:grpSp>
      </p:grpSp>
      <p:cxnSp>
        <p:nvCxnSpPr>
          <p:cNvPr id="140" name="46 Düz Ok Bağlayıcısı"/>
          <p:cNvCxnSpPr/>
          <p:nvPr/>
        </p:nvCxnSpPr>
        <p:spPr>
          <a:xfrm flipH="1">
            <a:off x="6337660" y="1328577"/>
            <a:ext cx="474092" cy="166440"/>
          </a:xfrm>
          <a:prstGeom prst="straightConnector1">
            <a:avLst/>
          </a:prstGeom>
          <a:noFill/>
          <a:ln w="25400" cap="rnd" cmpd="sng" algn="ctr">
            <a:solidFill>
              <a:sysClr val="windowText" lastClr="000000"/>
            </a:solidFill>
            <a:prstDash val="sysDash"/>
            <a:tailEnd type="arrow"/>
          </a:ln>
          <a:effectLst>
            <a:reflection blurRad="12700" stA="26000" endPos="32000" dist="12700" dir="5400000" sy="-100000" rotWithShape="0"/>
          </a:effectLst>
        </p:spPr>
      </p:cxnSp>
      <p:grpSp>
        <p:nvGrpSpPr>
          <p:cNvPr id="141" name="Grup 140"/>
          <p:cNvGrpSpPr/>
          <p:nvPr/>
        </p:nvGrpSpPr>
        <p:grpSpPr>
          <a:xfrm>
            <a:off x="6811752" y="807728"/>
            <a:ext cx="1656273" cy="1712056"/>
            <a:chOff x="4998969" y="629620"/>
            <a:chExt cx="1656273" cy="1998538"/>
          </a:xfrm>
        </p:grpSpPr>
        <p:pic>
          <p:nvPicPr>
            <p:cNvPr id="142" name="Resim 14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98339" y="629620"/>
              <a:ext cx="705783" cy="636042"/>
            </a:xfrm>
            <a:prstGeom prst="rect">
              <a:avLst/>
            </a:prstGeom>
            <a:effectLst>
              <a:glow rad="127000">
                <a:schemeClr val="accent1">
                  <a:alpha val="0"/>
                </a:schemeClr>
              </a:glow>
            </a:effectLst>
          </p:spPr>
        </p:pic>
        <p:sp>
          <p:nvSpPr>
            <p:cNvPr id="143" name="16 Metin kutusu"/>
            <p:cNvSpPr txBox="1"/>
            <p:nvPr/>
          </p:nvSpPr>
          <p:spPr>
            <a:xfrm>
              <a:off x="4998969" y="1253959"/>
              <a:ext cx="1656273" cy="1374199"/>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Elektronik ortamda gönderilemeyen liste, tablo, bilgi ve belgeleri bir dilekçe ekinde vergi dairesine ibraz edilir.</a:t>
              </a:r>
            </a:p>
          </p:txBody>
        </p:sp>
      </p:grpSp>
      <p:grpSp>
        <p:nvGrpSpPr>
          <p:cNvPr id="144" name="31 Grup"/>
          <p:cNvGrpSpPr/>
          <p:nvPr/>
        </p:nvGrpSpPr>
        <p:grpSpPr>
          <a:xfrm>
            <a:off x="8837452" y="1155236"/>
            <a:ext cx="1725145" cy="1110169"/>
            <a:chOff x="629964" y="3286124"/>
            <a:chExt cx="1857388" cy="1589824"/>
          </a:xfrm>
        </p:grpSpPr>
        <p:grpSp>
          <p:nvGrpSpPr>
            <p:cNvPr id="145" name="22 Grup"/>
            <p:cNvGrpSpPr/>
            <p:nvPr/>
          </p:nvGrpSpPr>
          <p:grpSpPr>
            <a:xfrm>
              <a:off x="629964" y="3286124"/>
              <a:ext cx="1857388" cy="1589824"/>
              <a:chOff x="629964" y="3286124"/>
              <a:chExt cx="1857388" cy="1589824"/>
            </a:xfrm>
          </p:grpSpPr>
          <p:pic>
            <p:nvPicPr>
              <p:cNvPr id="147" name="34 Resim" descr="sdsd.png"/>
              <p:cNvPicPr>
                <a:picLocks noChangeAspect="1"/>
              </p:cNvPicPr>
              <p:nvPr/>
            </p:nvPicPr>
            <p:blipFill>
              <a:blip r:embed="rId10"/>
              <a:stretch>
                <a:fillRect/>
              </a:stretch>
            </p:blipFill>
            <p:spPr>
              <a:xfrm>
                <a:off x="714348" y="3286124"/>
                <a:ext cx="1057275" cy="1057275"/>
              </a:xfrm>
              <a:prstGeom prst="rect">
                <a:avLst/>
              </a:prstGeom>
            </p:spPr>
          </p:pic>
          <p:sp>
            <p:nvSpPr>
              <p:cNvPr id="148" name="35 Metin kutusu"/>
              <p:cNvSpPr txBox="1"/>
              <p:nvPr/>
            </p:nvSpPr>
            <p:spPr>
              <a:xfrm>
                <a:off x="629964" y="4214818"/>
                <a:ext cx="1857388" cy="661130"/>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a:ln>
                      <a:noFill/>
                    </a:ln>
                    <a:solidFill>
                      <a:prstClr val="black"/>
                    </a:solidFill>
                    <a:effectLst/>
                    <a:uLnTx/>
                    <a:uFillTx/>
                  </a:rPr>
                  <a:t>Rapordaki olumsuzluklar</a:t>
                </a:r>
              </a:p>
            </p:txBody>
          </p:sp>
        </p:grpSp>
        <p:pic>
          <p:nvPicPr>
            <p:cNvPr id="146" name="33 Resim" descr="M0NQTCAUBZ7AJCAX622WACAG8WKRCCAFOS4YECA70H11KCA8I4UQACA1EXZYLCAM8TX1RCA67EAJJCAAYRLGJCAM4718QCA9T3BSGCA8VAKPICA2IOKZVCAHTQ6W2CA60HMXKCAKCG6WQCA63AZB0CAQNJ9WV.png"/>
            <p:cNvPicPr>
              <a:picLocks noChangeAspect="1"/>
            </p:cNvPicPr>
            <p:nvPr/>
          </p:nvPicPr>
          <p:blipFill>
            <a:blip r:embed="rId11"/>
            <a:stretch>
              <a:fillRect/>
            </a:stretch>
          </p:blipFill>
          <p:spPr>
            <a:xfrm>
              <a:off x="857224" y="3450266"/>
              <a:ext cx="785818" cy="519549"/>
            </a:xfrm>
            <a:prstGeom prst="rect">
              <a:avLst/>
            </a:prstGeom>
            <a:ln>
              <a:noFill/>
            </a:ln>
            <a:effectLst>
              <a:outerShdw blurRad="292100" dist="139700" dir="2700000" algn="tl" rotWithShape="0">
                <a:srgbClr val="333333">
                  <a:alpha val="65000"/>
                </a:srgbClr>
              </a:outerShdw>
            </a:effectLst>
          </p:spPr>
        </p:pic>
      </p:grpSp>
      <p:grpSp>
        <p:nvGrpSpPr>
          <p:cNvPr id="149" name="Grup 148"/>
          <p:cNvGrpSpPr/>
          <p:nvPr/>
        </p:nvGrpSpPr>
        <p:grpSpPr>
          <a:xfrm>
            <a:off x="3650952" y="535466"/>
            <a:ext cx="5711473" cy="525339"/>
            <a:chOff x="2640331" y="411014"/>
            <a:chExt cx="4787481" cy="700452"/>
          </a:xfrm>
        </p:grpSpPr>
        <p:cxnSp>
          <p:nvCxnSpPr>
            <p:cNvPr id="150" name="Düz Bağlayıcı 149"/>
            <p:cNvCxnSpPr/>
            <p:nvPr/>
          </p:nvCxnSpPr>
          <p:spPr>
            <a:xfrm flipV="1">
              <a:off x="4581251" y="428155"/>
              <a:ext cx="0" cy="683311"/>
            </a:xfrm>
            <a:prstGeom prst="line">
              <a:avLst/>
            </a:prstGeom>
            <a:noFill/>
            <a:ln w="6350" cap="rnd" cmpd="sng" algn="ctr">
              <a:solidFill>
                <a:srgbClr val="BC1C1C">
                  <a:tint val="60000"/>
                </a:srgbClr>
              </a:solidFill>
              <a:prstDash val="lgDash"/>
            </a:ln>
            <a:effectLst/>
          </p:spPr>
        </p:cxnSp>
        <p:cxnSp>
          <p:nvCxnSpPr>
            <p:cNvPr id="151" name="Düz Bağlayıcı 150"/>
            <p:cNvCxnSpPr/>
            <p:nvPr/>
          </p:nvCxnSpPr>
          <p:spPr>
            <a:xfrm flipV="1">
              <a:off x="2640331" y="428155"/>
              <a:ext cx="0" cy="662330"/>
            </a:xfrm>
            <a:prstGeom prst="line">
              <a:avLst/>
            </a:prstGeom>
            <a:noFill/>
            <a:ln w="6350" cap="rnd" cmpd="sng" algn="ctr">
              <a:solidFill>
                <a:srgbClr val="BC1C1C">
                  <a:tint val="60000"/>
                </a:srgbClr>
              </a:solidFill>
              <a:prstDash val="lgDash"/>
            </a:ln>
            <a:effectLst/>
          </p:spPr>
        </p:cxnSp>
        <p:cxnSp>
          <p:nvCxnSpPr>
            <p:cNvPr id="152" name="Düz Bağlayıcı 151"/>
            <p:cNvCxnSpPr/>
            <p:nvPr/>
          </p:nvCxnSpPr>
          <p:spPr>
            <a:xfrm>
              <a:off x="2640331" y="411014"/>
              <a:ext cx="4787481" cy="0"/>
            </a:xfrm>
            <a:prstGeom prst="line">
              <a:avLst/>
            </a:prstGeom>
            <a:noFill/>
            <a:ln w="6350" cap="rnd" cmpd="sng" algn="ctr">
              <a:solidFill>
                <a:srgbClr val="BC1C1C">
                  <a:tint val="60000"/>
                </a:srgbClr>
              </a:solidFill>
              <a:prstDash val="lgDash"/>
            </a:ln>
            <a:effectLst/>
          </p:spPr>
        </p:cxnSp>
        <p:cxnSp>
          <p:nvCxnSpPr>
            <p:cNvPr id="153" name="Düz Bağlayıcı 152"/>
            <p:cNvCxnSpPr/>
            <p:nvPr/>
          </p:nvCxnSpPr>
          <p:spPr>
            <a:xfrm flipV="1">
              <a:off x="7427810" y="411015"/>
              <a:ext cx="0" cy="679471"/>
            </a:xfrm>
            <a:prstGeom prst="line">
              <a:avLst/>
            </a:prstGeom>
            <a:noFill/>
            <a:ln w="6350" cap="rnd" cmpd="sng" algn="ctr">
              <a:solidFill>
                <a:srgbClr val="BC1C1C">
                  <a:tint val="60000"/>
                </a:srgbClr>
              </a:solidFill>
              <a:prstDash val="lgDash"/>
            </a:ln>
            <a:effectLst/>
          </p:spPr>
        </p:cxnSp>
      </p:grpSp>
      <p:cxnSp>
        <p:nvCxnSpPr>
          <p:cNvPr id="154" name="46 Düz Ok Bağlayıcısı"/>
          <p:cNvCxnSpPr/>
          <p:nvPr/>
        </p:nvCxnSpPr>
        <p:spPr>
          <a:xfrm flipH="1">
            <a:off x="7694421" y="1258460"/>
            <a:ext cx="1114175" cy="9475"/>
          </a:xfrm>
          <a:prstGeom prst="straightConnector1">
            <a:avLst/>
          </a:prstGeom>
          <a:noFill/>
          <a:ln w="6350" cap="rnd" cmpd="sng" algn="ctr">
            <a:solidFill>
              <a:srgbClr val="C00000"/>
            </a:solidFill>
            <a:prstDash val="dashDot"/>
            <a:tailEnd type="arrow"/>
          </a:ln>
          <a:effectLst/>
        </p:spPr>
      </p:cxnSp>
      <p:cxnSp>
        <p:nvCxnSpPr>
          <p:cNvPr id="155" name="46 Düz Ok Bağlayıcısı"/>
          <p:cNvCxnSpPr/>
          <p:nvPr/>
        </p:nvCxnSpPr>
        <p:spPr>
          <a:xfrm flipV="1">
            <a:off x="9829013" y="861750"/>
            <a:ext cx="298896" cy="323724"/>
          </a:xfrm>
          <a:prstGeom prst="straightConnector1">
            <a:avLst/>
          </a:prstGeom>
          <a:noFill/>
          <a:ln w="6350" cap="rnd" cmpd="sng" algn="ctr">
            <a:solidFill>
              <a:srgbClr val="C00000"/>
            </a:solidFill>
            <a:prstDash val="dashDot"/>
            <a:tailEnd type="arrow"/>
          </a:ln>
          <a:effectLst/>
        </p:spPr>
      </p:cxnSp>
      <p:grpSp>
        <p:nvGrpSpPr>
          <p:cNvPr id="156" name="Grup 155"/>
          <p:cNvGrpSpPr/>
          <p:nvPr/>
        </p:nvGrpSpPr>
        <p:grpSpPr>
          <a:xfrm>
            <a:off x="10127909" y="588794"/>
            <a:ext cx="1509875" cy="1525943"/>
            <a:chOff x="8056881" y="99556"/>
            <a:chExt cx="1509873" cy="1709058"/>
          </a:xfrm>
          <a:solidFill>
            <a:sysClr val="window" lastClr="FFFFFF">
              <a:alpha val="0"/>
            </a:sysClr>
          </a:solidFill>
        </p:grpSpPr>
        <p:sp>
          <p:nvSpPr>
            <p:cNvPr id="157" name="16 Metin kutusu"/>
            <p:cNvSpPr txBox="1"/>
            <p:nvPr/>
          </p:nvSpPr>
          <p:spPr>
            <a:xfrm>
              <a:off x="8173274" y="696960"/>
              <a:ext cx="1393480" cy="1111654"/>
            </a:xfrm>
            <a:prstGeom prst="rect">
              <a:avLst/>
            </a:prstGeom>
            <a:grp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Başka vergi daireleri ve/veya başka kurum ve kuruluşlar ile yazışma </a:t>
              </a:r>
            </a:p>
          </p:txBody>
        </p:sp>
        <p:grpSp>
          <p:nvGrpSpPr>
            <p:cNvPr id="158" name="Grup 157"/>
            <p:cNvGrpSpPr/>
            <p:nvPr/>
          </p:nvGrpSpPr>
          <p:grpSpPr>
            <a:xfrm>
              <a:off x="8056881" y="99556"/>
              <a:ext cx="813134" cy="628324"/>
              <a:chOff x="8056881" y="99556"/>
              <a:chExt cx="813134" cy="628324"/>
            </a:xfrm>
            <a:grpFill/>
          </p:grpSpPr>
          <p:pic>
            <p:nvPicPr>
              <p:cNvPr id="159" name="Resim 158"/>
              <p:cNvPicPr>
                <a:picLocks noChangeAspect="1"/>
              </p:cNvPicPr>
              <p:nvPr/>
            </p:nvPicPr>
            <p:blipFill>
              <a:blip r:embed="rId8" cstate="print">
                <a:duotone>
                  <a:srgbClr val="F67534">
                    <a:shade val="45000"/>
                    <a:satMod val="135000"/>
                  </a:srgbClr>
                  <a:prstClr val="white"/>
                </a:duotone>
                <a:extLst>
                  <a:ext uri="{28A0092B-C50C-407E-A947-70E740481C1C}">
                    <a14:useLocalDpi xmlns:a14="http://schemas.microsoft.com/office/drawing/2010/main" val="0"/>
                  </a:ext>
                </a:extLst>
              </a:blip>
              <a:stretch>
                <a:fillRect/>
              </a:stretch>
            </p:blipFill>
            <p:spPr>
              <a:xfrm>
                <a:off x="8056881" y="99556"/>
                <a:ext cx="499676" cy="499676"/>
              </a:xfrm>
              <a:prstGeom prst="rect">
                <a:avLst/>
              </a:prstGeom>
              <a:grpFill/>
            </p:spPr>
          </p:pic>
          <p:pic>
            <p:nvPicPr>
              <p:cNvPr id="160" name="Resim 159"/>
              <p:cNvPicPr>
                <a:picLocks noChangeAspect="1"/>
              </p:cNvPicPr>
              <p:nvPr/>
            </p:nvPicPr>
            <p:blipFill>
              <a:blip r:embed="rId12" cstate="print">
                <a:duotone>
                  <a:srgbClr val="F67534">
                    <a:shade val="45000"/>
                    <a:satMod val="135000"/>
                  </a:srgbClr>
                  <a:prstClr val="white"/>
                </a:duotone>
                <a:extLst>
                  <a:ext uri="{28A0092B-C50C-407E-A947-70E740481C1C}">
                    <a14:useLocalDpi xmlns:a14="http://schemas.microsoft.com/office/drawing/2010/main" val="0"/>
                  </a:ext>
                </a:extLst>
              </a:blip>
              <a:stretch>
                <a:fillRect/>
              </a:stretch>
            </p:blipFill>
            <p:spPr>
              <a:xfrm>
                <a:off x="8482897" y="340762"/>
                <a:ext cx="387118" cy="387118"/>
              </a:xfrm>
              <a:prstGeom prst="rect">
                <a:avLst/>
              </a:prstGeom>
              <a:grpFill/>
            </p:spPr>
          </p:pic>
          <p:pic>
            <p:nvPicPr>
              <p:cNvPr id="161" name="33 Resim" descr="M0NQTCAUBZ7AJCAX622WACAG8WKRCCAFOS4YECA70H11KCA8I4UQACA1EXZYLCAM8TX1RCA67EAJJCAAYRLGJCAM4718QCA9T3BSGCA8VAKPICA2IOKZVCAHTQ6W2CA60HMXKCAKCG6WQCA63AZB0CAQNJ9WV.png"/>
              <p:cNvPicPr>
                <a:picLocks noChangeAspect="1"/>
              </p:cNvPicPr>
              <p:nvPr/>
            </p:nvPicPr>
            <p:blipFill>
              <a:blip r:embed="rId11"/>
              <a:stretch>
                <a:fillRect/>
              </a:stretch>
            </p:blipFill>
            <p:spPr>
              <a:xfrm>
                <a:off x="8536688" y="407403"/>
                <a:ext cx="283784" cy="194568"/>
              </a:xfrm>
              <a:prstGeom prst="rect">
                <a:avLst/>
              </a:prstGeom>
              <a:solidFill>
                <a:sysClr val="window" lastClr="FFFFFF"/>
              </a:solidFill>
              <a:ln>
                <a:noFill/>
              </a:ln>
              <a:effectLst>
                <a:outerShdw blurRad="292100" dist="139700" dir="2700000" algn="tl" rotWithShape="0">
                  <a:srgbClr val="333333">
                    <a:alpha val="65000"/>
                  </a:srgbClr>
                </a:outerShdw>
              </a:effectLst>
            </p:spPr>
          </p:pic>
        </p:grpSp>
      </p:grpSp>
      <p:cxnSp>
        <p:nvCxnSpPr>
          <p:cNvPr id="162" name="Düz Bağlayıcı 161"/>
          <p:cNvCxnSpPr/>
          <p:nvPr/>
        </p:nvCxnSpPr>
        <p:spPr>
          <a:xfrm flipV="1">
            <a:off x="1666266" y="3104562"/>
            <a:ext cx="7440969" cy="4943"/>
          </a:xfrm>
          <a:prstGeom prst="line">
            <a:avLst/>
          </a:prstGeom>
          <a:noFill/>
          <a:ln w="6350" cap="rnd" cmpd="sng" algn="ctr">
            <a:solidFill>
              <a:srgbClr val="C00000"/>
            </a:solidFill>
            <a:prstDash val="lgDash"/>
          </a:ln>
          <a:effectLst/>
        </p:spPr>
      </p:cxnSp>
      <p:cxnSp>
        <p:nvCxnSpPr>
          <p:cNvPr id="163" name="Düz Bağlayıcı 162"/>
          <p:cNvCxnSpPr/>
          <p:nvPr/>
        </p:nvCxnSpPr>
        <p:spPr>
          <a:xfrm flipV="1">
            <a:off x="9121010" y="2332853"/>
            <a:ext cx="0" cy="771706"/>
          </a:xfrm>
          <a:prstGeom prst="line">
            <a:avLst/>
          </a:prstGeom>
          <a:noFill/>
          <a:ln w="6350" cap="rnd" cmpd="sng" algn="ctr">
            <a:solidFill>
              <a:srgbClr val="C00000"/>
            </a:solidFill>
            <a:prstDash val="lgDash"/>
          </a:ln>
          <a:effectLst/>
        </p:spPr>
      </p:cxnSp>
      <p:sp>
        <p:nvSpPr>
          <p:cNvPr id="164" name="16 Metin kutusu"/>
          <p:cNvSpPr txBox="1"/>
          <p:nvPr/>
        </p:nvSpPr>
        <p:spPr>
          <a:xfrm>
            <a:off x="7610037" y="777702"/>
            <a:ext cx="1752388" cy="438549"/>
          </a:xfrm>
          <a:prstGeom prst="rect">
            <a:avLst/>
          </a:prstGeom>
          <a:solidFill>
            <a:sysClr val="window" lastClr="FFFFFF"/>
          </a:solid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Eksik Yazısı </a:t>
            </a:r>
            <a:r>
              <a:rPr kumimoji="0" lang="tr-TR" sz="1200" b="0" i="0" u="none" strike="noStrike" kern="0" cap="none" spc="0" normalizeH="0" baseline="0" noProof="0" dirty="0" smtClean="0">
                <a:ln>
                  <a:noFill/>
                </a:ln>
                <a:solidFill>
                  <a:prstClr val="black"/>
                </a:solidFill>
                <a:effectLst/>
                <a:uLnTx/>
                <a:uFillTx/>
              </a:rPr>
              <a:t>ile</a:t>
            </a:r>
            <a:r>
              <a:rPr kumimoji="0" lang="tr-TR" sz="1200" b="0" i="0" u="none" strike="noStrike" kern="0" cap="none" spc="0" normalizeH="0" noProof="0" dirty="0" smtClean="0">
                <a:ln>
                  <a:noFill/>
                </a:ln>
                <a:solidFill>
                  <a:prstClr val="black"/>
                </a:solidFill>
                <a:effectLst/>
                <a:uLnTx/>
                <a:uFillTx/>
              </a:rPr>
              <a:t> </a:t>
            </a:r>
            <a:r>
              <a:rPr kumimoji="0" lang="tr-TR" sz="1200" b="0" i="0" u="none" strike="noStrike" kern="0" cap="none" spc="0" normalizeH="0" baseline="0" noProof="0" dirty="0" smtClean="0">
                <a:ln>
                  <a:noFill/>
                </a:ln>
                <a:solidFill>
                  <a:prstClr val="black"/>
                </a:solidFill>
                <a:effectLst/>
                <a:uLnTx/>
                <a:uFillTx/>
              </a:rPr>
              <a:t>mükellef </a:t>
            </a:r>
            <a:r>
              <a:rPr kumimoji="0" lang="tr-TR" sz="1200" b="0" i="0" u="none" strike="noStrike" kern="0" cap="none" spc="0" normalizeH="0" baseline="0" noProof="0" dirty="0">
                <a:ln>
                  <a:noFill/>
                </a:ln>
                <a:solidFill>
                  <a:prstClr val="black"/>
                </a:solidFill>
                <a:effectLst/>
                <a:uLnTx/>
                <a:uFillTx/>
              </a:rPr>
              <a:t>bilgilendirilir</a:t>
            </a:r>
          </a:p>
        </p:txBody>
      </p:sp>
      <p:sp>
        <p:nvSpPr>
          <p:cNvPr id="165" name="16 Metin kutusu"/>
          <p:cNvSpPr txBox="1"/>
          <p:nvPr/>
        </p:nvSpPr>
        <p:spPr>
          <a:xfrm>
            <a:off x="3078764" y="3109505"/>
            <a:ext cx="6391239" cy="253883"/>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KDV İadesi Özet Raporu ile mükellef elektronik ortamda </a:t>
            </a:r>
            <a:r>
              <a:rPr kumimoji="0" lang="tr-TR" sz="1200" b="0" i="0" u="none" strike="noStrike" kern="0" cap="none" spc="0" normalizeH="0" baseline="0" noProof="0" dirty="0" smtClean="0">
                <a:ln>
                  <a:noFill/>
                </a:ln>
                <a:solidFill>
                  <a:prstClr val="black"/>
                </a:solidFill>
                <a:effectLst/>
                <a:uLnTx/>
                <a:uFillTx/>
              </a:rPr>
              <a:t>bilgilendirilir.</a:t>
            </a:r>
            <a:endParaRPr kumimoji="0" lang="tr-TR" sz="1200" b="0" i="0" u="none" strike="noStrike" kern="0" cap="none" spc="0" normalizeH="0" baseline="0" noProof="0" dirty="0">
              <a:ln>
                <a:noFill/>
              </a:ln>
              <a:solidFill>
                <a:prstClr val="black"/>
              </a:solidFill>
              <a:effectLst/>
              <a:uLnTx/>
              <a:uFillTx/>
            </a:endParaRPr>
          </a:p>
        </p:txBody>
      </p:sp>
      <p:cxnSp>
        <p:nvCxnSpPr>
          <p:cNvPr id="166" name="Düz Bağlayıcı 165"/>
          <p:cNvCxnSpPr/>
          <p:nvPr/>
        </p:nvCxnSpPr>
        <p:spPr>
          <a:xfrm>
            <a:off x="1666263" y="3348453"/>
            <a:ext cx="7803739" cy="13954"/>
          </a:xfrm>
          <a:prstGeom prst="line">
            <a:avLst/>
          </a:prstGeom>
          <a:noFill/>
          <a:ln w="9525" cap="rnd" cmpd="sng" algn="ctr">
            <a:solidFill>
              <a:srgbClr val="BC1C1C">
                <a:lumMod val="75000"/>
              </a:srgbClr>
            </a:solidFill>
            <a:prstDash val="lgDash"/>
          </a:ln>
          <a:effectLst/>
        </p:spPr>
      </p:cxnSp>
      <p:cxnSp>
        <p:nvCxnSpPr>
          <p:cNvPr id="167" name="46 Düz Ok Bağlayıcısı"/>
          <p:cNvCxnSpPr/>
          <p:nvPr/>
        </p:nvCxnSpPr>
        <p:spPr>
          <a:xfrm flipV="1">
            <a:off x="9470005" y="2214437"/>
            <a:ext cx="0" cy="1134019"/>
          </a:xfrm>
          <a:prstGeom prst="straightConnector1">
            <a:avLst/>
          </a:prstGeom>
          <a:noFill/>
          <a:ln w="9525" cap="rnd" cmpd="sng" algn="ctr">
            <a:solidFill>
              <a:srgbClr val="BC1C1C">
                <a:lumMod val="75000"/>
              </a:srgbClr>
            </a:solidFill>
            <a:prstDash val="dashDot"/>
            <a:tailEnd type="arrow"/>
          </a:ln>
          <a:effectLst/>
        </p:spPr>
      </p:cxnSp>
      <p:sp>
        <p:nvSpPr>
          <p:cNvPr id="168" name="16 Metin kutusu"/>
          <p:cNvSpPr txBox="1"/>
          <p:nvPr/>
        </p:nvSpPr>
        <p:spPr>
          <a:xfrm>
            <a:off x="3758533" y="3374946"/>
            <a:ext cx="3702436" cy="253883"/>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a:ln>
                  <a:noFill/>
                </a:ln>
                <a:solidFill>
                  <a:prstClr val="black"/>
                </a:solidFill>
                <a:effectLst/>
                <a:uLnTx/>
                <a:uFillTx/>
              </a:rPr>
              <a:t>Liste iptal/ pasife çekme talep listesi</a:t>
            </a:r>
          </a:p>
        </p:txBody>
      </p:sp>
      <p:cxnSp>
        <p:nvCxnSpPr>
          <p:cNvPr id="169" name="46 Düz Ok Bağlayıcısı"/>
          <p:cNvCxnSpPr/>
          <p:nvPr/>
        </p:nvCxnSpPr>
        <p:spPr>
          <a:xfrm>
            <a:off x="7808343" y="1369949"/>
            <a:ext cx="1070523" cy="0"/>
          </a:xfrm>
          <a:prstGeom prst="straightConnector1">
            <a:avLst/>
          </a:prstGeom>
          <a:noFill/>
          <a:ln w="6350" cap="rnd" cmpd="sng" algn="ctr">
            <a:solidFill>
              <a:srgbClr val="0070C0"/>
            </a:solidFill>
            <a:prstDash val="dashDot"/>
            <a:tailEnd type="arrow"/>
          </a:ln>
          <a:effectLst/>
        </p:spPr>
      </p:cxnSp>
      <p:cxnSp>
        <p:nvCxnSpPr>
          <p:cNvPr id="170" name="46 Düz Ok Bağlayıcısı"/>
          <p:cNvCxnSpPr/>
          <p:nvPr/>
        </p:nvCxnSpPr>
        <p:spPr>
          <a:xfrm flipH="1">
            <a:off x="9871345" y="988946"/>
            <a:ext cx="321576" cy="360973"/>
          </a:xfrm>
          <a:prstGeom prst="straightConnector1">
            <a:avLst/>
          </a:prstGeom>
          <a:noFill/>
          <a:ln w="6350" cap="rnd" cmpd="sng" algn="ctr">
            <a:solidFill>
              <a:srgbClr val="0070C0"/>
            </a:solidFill>
            <a:prstDash val="dashDot"/>
            <a:tailEnd type="arrow"/>
          </a:ln>
          <a:effectLst>
            <a:outerShdw blurRad="50800" dist="50800" dir="5400000" algn="ctr" rotWithShape="0">
              <a:srgbClr val="000000">
                <a:alpha val="0"/>
              </a:srgbClr>
            </a:outerShdw>
          </a:effectLst>
        </p:spPr>
      </p:cxnSp>
      <p:grpSp>
        <p:nvGrpSpPr>
          <p:cNvPr id="171" name="Grup 170"/>
          <p:cNvGrpSpPr/>
          <p:nvPr/>
        </p:nvGrpSpPr>
        <p:grpSpPr>
          <a:xfrm>
            <a:off x="9762742" y="2456261"/>
            <a:ext cx="2346881" cy="1122840"/>
            <a:chOff x="7687190" y="2060848"/>
            <a:chExt cx="2346881" cy="1497121"/>
          </a:xfrm>
        </p:grpSpPr>
        <p:pic>
          <p:nvPicPr>
            <p:cNvPr id="172" name="Resim 17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69399" y="2060848"/>
              <a:ext cx="734902" cy="734902"/>
            </a:xfrm>
            <a:prstGeom prst="rect">
              <a:avLst/>
            </a:prstGeom>
          </p:spPr>
        </p:pic>
        <p:pic>
          <p:nvPicPr>
            <p:cNvPr id="173" name="Resim 172"/>
            <p:cNvPicPr>
              <a:picLocks noChangeAspect="1"/>
            </p:cNvPicPr>
            <p:nvPr/>
          </p:nvPicPr>
          <p:blipFill rotWithShape="1">
            <a:blip r:embed="rId13" cstate="print">
              <a:extLst>
                <a:ext uri="{28A0092B-C50C-407E-A947-70E740481C1C}">
                  <a14:useLocalDpi xmlns:a14="http://schemas.microsoft.com/office/drawing/2010/main" val="0"/>
                </a:ext>
              </a:extLst>
            </a:blip>
            <a:srcRect l="19619" t="12183" r="-1" b="7095"/>
            <a:stretch/>
          </p:blipFill>
          <p:spPr>
            <a:xfrm>
              <a:off x="8056881" y="2209274"/>
              <a:ext cx="426016" cy="352556"/>
            </a:xfrm>
            <a:prstGeom prst="rect">
              <a:avLst/>
            </a:prstGeom>
          </p:spPr>
        </p:pic>
        <p:sp>
          <p:nvSpPr>
            <p:cNvPr id="174" name="16 Metin kutusu"/>
            <p:cNvSpPr txBox="1"/>
            <p:nvPr/>
          </p:nvSpPr>
          <p:spPr>
            <a:xfrm>
              <a:off x="7687190" y="2727015"/>
              <a:ext cx="2346881" cy="830954"/>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Vergi dairesi listeleri iptal/pasife çekerek değişiklik yapılmasına imkan </a:t>
              </a:r>
              <a:r>
                <a:rPr kumimoji="0" lang="tr-TR" sz="1200" b="0" i="0" u="none" strike="noStrike" kern="0" cap="none" spc="0" normalizeH="0" baseline="0" noProof="0" dirty="0" smtClean="0">
                  <a:ln>
                    <a:noFill/>
                  </a:ln>
                  <a:solidFill>
                    <a:prstClr val="black"/>
                  </a:solidFill>
                  <a:effectLst/>
                  <a:uLnTx/>
                  <a:uFillTx/>
                </a:rPr>
                <a:t>tanır.</a:t>
              </a:r>
              <a:endParaRPr kumimoji="0" lang="tr-TR" sz="1200" b="0" i="0" u="none" strike="noStrike" kern="0" cap="none" spc="0" normalizeH="0" baseline="0" noProof="0" dirty="0">
                <a:ln>
                  <a:noFill/>
                </a:ln>
                <a:solidFill>
                  <a:prstClr val="black"/>
                </a:solidFill>
                <a:effectLst/>
                <a:uLnTx/>
                <a:uFillTx/>
              </a:endParaRPr>
            </a:p>
          </p:txBody>
        </p:sp>
      </p:grpSp>
      <p:cxnSp>
        <p:nvCxnSpPr>
          <p:cNvPr id="175" name="Düz Bağlayıcı 174"/>
          <p:cNvCxnSpPr/>
          <p:nvPr/>
        </p:nvCxnSpPr>
        <p:spPr>
          <a:xfrm>
            <a:off x="1666265" y="3582493"/>
            <a:ext cx="8033759" cy="15556"/>
          </a:xfrm>
          <a:prstGeom prst="line">
            <a:avLst/>
          </a:prstGeom>
          <a:noFill/>
          <a:ln w="6350" cap="rnd" cmpd="sng" algn="ctr">
            <a:solidFill>
              <a:srgbClr val="00B050"/>
            </a:solidFill>
            <a:prstDash val="lgDash"/>
          </a:ln>
          <a:effectLst/>
        </p:spPr>
      </p:cxnSp>
      <p:cxnSp>
        <p:nvCxnSpPr>
          <p:cNvPr id="176" name="46 Düz Ok Bağlayıcısı"/>
          <p:cNvCxnSpPr/>
          <p:nvPr/>
        </p:nvCxnSpPr>
        <p:spPr>
          <a:xfrm flipV="1">
            <a:off x="1666263" y="2908914"/>
            <a:ext cx="0" cy="658024"/>
          </a:xfrm>
          <a:prstGeom prst="straightConnector1">
            <a:avLst/>
          </a:prstGeom>
          <a:noFill/>
          <a:ln w="6350" cap="rnd" cmpd="sng" algn="ctr">
            <a:solidFill>
              <a:srgbClr val="00B050"/>
            </a:solidFill>
            <a:prstDash val="dashDot"/>
            <a:tailEnd type="arrow"/>
          </a:ln>
          <a:effectLst/>
        </p:spPr>
      </p:cxnSp>
      <p:cxnSp>
        <p:nvCxnSpPr>
          <p:cNvPr id="177" name="46 Düz Ok Bağlayıcısı"/>
          <p:cNvCxnSpPr/>
          <p:nvPr/>
        </p:nvCxnSpPr>
        <p:spPr>
          <a:xfrm flipH="1">
            <a:off x="1501121" y="2908914"/>
            <a:ext cx="6964" cy="670500"/>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178" name="Grup 177"/>
          <p:cNvGrpSpPr/>
          <p:nvPr/>
        </p:nvGrpSpPr>
        <p:grpSpPr>
          <a:xfrm>
            <a:off x="1162793" y="3708567"/>
            <a:ext cx="2120364" cy="1499195"/>
            <a:chOff x="154998" y="3222047"/>
            <a:chExt cx="2120364" cy="1998929"/>
          </a:xfrm>
        </p:grpSpPr>
        <p:pic>
          <p:nvPicPr>
            <p:cNvPr id="179" name="15 Resim"/>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29198" y="3485251"/>
              <a:ext cx="658546" cy="658546"/>
            </a:xfrm>
            <a:prstGeom prst="rect">
              <a:avLst/>
            </a:prstGeom>
          </p:spPr>
        </p:pic>
        <p:sp>
          <p:nvSpPr>
            <p:cNvPr id="180" name="16 Metin kutusu"/>
            <p:cNvSpPr txBox="1"/>
            <p:nvPr/>
          </p:nvSpPr>
          <p:spPr>
            <a:xfrm>
              <a:off x="186379" y="3222047"/>
              <a:ext cx="2088983" cy="338511"/>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a:ln>
                    <a:noFill/>
                  </a:ln>
                  <a:solidFill>
                    <a:prstClr val="black"/>
                  </a:solidFill>
                  <a:effectLst/>
                  <a:uLnTx/>
                  <a:uFillTx/>
                </a:rPr>
                <a:t>İnternet Vergi Dairesi</a:t>
              </a:r>
              <a:endParaRPr kumimoji="0" lang="tr-TR" sz="1200" b="0" i="0" u="none" strike="noStrike" kern="0" cap="none" spc="0" normalizeH="0" baseline="0" noProof="0" dirty="0">
                <a:ln>
                  <a:noFill/>
                </a:ln>
                <a:solidFill>
                  <a:prstClr val="black"/>
                </a:solidFill>
                <a:effectLst/>
                <a:uLnTx/>
                <a:uFillTx/>
              </a:endParaRPr>
            </a:p>
          </p:txBody>
        </p:sp>
        <p:sp>
          <p:nvSpPr>
            <p:cNvPr id="181" name="16 Metin kutusu"/>
            <p:cNvSpPr txBox="1"/>
            <p:nvPr/>
          </p:nvSpPr>
          <p:spPr>
            <a:xfrm>
              <a:off x="154998" y="4143800"/>
              <a:ext cx="2051724" cy="1077176"/>
            </a:xfrm>
            <a:prstGeom prst="rect">
              <a:avLst/>
            </a:prstGeom>
            <a:noFill/>
          </p:spPr>
          <p:txBody>
            <a:bodyPr wrap="square" lIns="68546" tIns="34274" rIns="68546" bIns="34274" rtlCol="0">
              <a:spAutoFit/>
            </a:bodyPr>
            <a:lstStyle/>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kumimoji="0" lang="tr-TR" sz="1200" b="0" i="0" u="none" strike="noStrike" kern="0" cap="none" spc="0" normalizeH="0" baseline="0" noProof="0" dirty="0">
                  <a:ln>
                    <a:noFill/>
                  </a:ln>
                  <a:solidFill>
                    <a:prstClr val="black"/>
                  </a:solidFill>
                  <a:effectLst/>
                  <a:uLnTx/>
                  <a:uFillTx/>
                </a:rPr>
                <a:t>Yeni liste ve tabloların sisteme yüklenmesi</a:t>
              </a:r>
            </a:p>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kumimoji="0" lang="tr-TR" sz="1200" b="0" i="0" u="none" strike="noStrike" kern="0" cap="none" spc="0" normalizeH="0" baseline="0" noProof="0" dirty="0">
                  <a:ln>
                    <a:noFill/>
                  </a:ln>
                  <a:solidFill>
                    <a:prstClr val="black"/>
                  </a:solidFill>
                  <a:effectLst/>
                  <a:uLnTx/>
                  <a:uFillTx/>
                </a:rPr>
                <a:t>Düzeltme beyannamesinin verilmesi</a:t>
              </a:r>
            </a:p>
          </p:txBody>
        </p:sp>
      </p:grpSp>
      <p:cxnSp>
        <p:nvCxnSpPr>
          <p:cNvPr id="182" name="46 Düz Ok Bağlayıcısı"/>
          <p:cNvCxnSpPr/>
          <p:nvPr/>
        </p:nvCxnSpPr>
        <p:spPr>
          <a:xfrm>
            <a:off x="2365218" y="4152921"/>
            <a:ext cx="720693" cy="0"/>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183" name="Grup 182"/>
          <p:cNvGrpSpPr/>
          <p:nvPr/>
        </p:nvGrpSpPr>
        <p:grpSpPr>
          <a:xfrm>
            <a:off x="3259734" y="3768768"/>
            <a:ext cx="1334549" cy="1351602"/>
            <a:chOff x="2049508" y="3144256"/>
            <a:chExt cx="1334549" cy="1802139"/>
          </a:xfrm>
        </p:grpSpPr>
        <p:grpSp>
          <p:nvGrpSpPr>
            <p:cNvPr id="184" name="Grup 183"/>
            <p:cNvGrpSpPr/>
            <p:nvPr/>
          </p:nvGrpSpPr>
          <p:grpSpPr>
            <a:xfrm>
              <a:off x="2072929" y="3144256"/>
              <a:ext cx="959470" cy="973252"/>
              <a:chOff x="2512234" y="2073712"/>
              <a:chExt cx="1108982" cy="1114039"/>
            </a:xfrm>
          </p:grpSpPr>
          <p:pic>
            <p:nvPicPr>
              <p:cNvPr id="186" name="Picture 2"/>
              <p:cNvPicPr>
                <a:picLocks noChangeAspect="1" noChangeArrowheads="1"/>
              </p:cNvPicPr>
              <p:nvPr/>
            </p:nvPicPr>
            <p:blipFill>
              <a:blip r:embed="rId4" cstate="print"/>
              <a:srcRect/>
              <a:stretch>
                <a:fillRect/>
              </a:stretch>
            </p:blipFill>
            <p:spPr>
              <a:xfrm>
                <a:off x="2512234" y="2073712"/>
                <a:ext cx="1108982" cy="1114039"/>
              </a:xfrm>
              <a:prstGeom prst="rect">
                <a:avLst/>
              </a:prstGeom>
              <a:noFill/>
            </p:spPr>
          </p:pic>
          <p:pic>
            <p:nvPicPr>
              <p:cNvPr id="187" name="Picture 21"/>
              <p:cNvPicPr>
                <a:picLocks noChangeAspect="1" noChangeArrowheads="1"/>
              </p:cNvPicPr>
              <p:nvPr/>
            </p:nvPicPr>
            <p:blipFill>
              <a:blip r:embed="rId5" cstate="print"/>
              <a:srcRect/>
              <a:stretch>
                <a:fillRect/>
              </a:stretch>
            </p:blipFill>
            <p:spPr bwMode="auto">
              <a:xfrm>
                <a:off x="2788265" y="2406242"/>
                <a:ext cx="504982" cy="473681"/>
              </a:xfrm>
              <a:prstGeom prst="rect">
                <a:avLst/>
              </a:prstGeom>
              <a:noFill/>
              <a:ln w="9525">
                <a:noFill/>
                <a:miter lim="800000"/>
                <a:headEnd/>
                <a:tailEnd/>
              </a:ln>
            </p:spPr>
          </p:pic>
        </p:grpSp>
        <p:sp>
          <p:nvSpPr>
            <p:cNvPr id="185" name="16 Metin kutusu"/>
            <p:cNvSpPr txBox="1"/>
            <p:nvPr/>
          </p:nvSpPr>
          <p:spPr>
            <a:xfrm>
              <a:off x="2049508" y="4115440"/>
              <a:ext cx="1334549" cy="830955"/>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Yeni</a:t>
              </a:r>
              <a:r>
                <a:rPr kumimoji="0" lang="tr-TR" sz="1200" b="1" i="0" u="none" strike="noStrike" kern="0" cap="none" spc="0" normalizeH="0" baseline="0" noProof="0" dirty="0">
                  <a:ln>
                    <a:noFill/>
                  </a:ln>
                  <a:solidFill>
                    <a:prstClr val="black"/>
                  </a:solidFill>
                  <a:effectLst/>
                  <a:uLnTx/>
                  <a:uFillTx/>
                </a:rPr>
                <a:t> KDV İadesi Kontrol Raporu </a:t>
              </a:r>
              <a:r>
                <a:rPr kumimoji="0" lang="tr-TR" sz="1200" b="0" i="0" u="none" strike="noStrike" kern="0" cap="none" spc="0" normalizeH="0" baseline="0" noProof="0" dirty="0">
                  <a:ln>
                    <a:noFill/>
                  </a:ln>
                  <a:solidFill>
                    <a:prstClr val="black"/>
                  </a:solidFill>
                  <a:effectLst/>
                  <a:uLnTx/>
                  <a:uFillTx/>
                </a:rPr>
                <a:t>oluşturulur. </a:t>
              </a:r>
            </a:p>
          </p:txBody>
        </p:sp>
      </p:grpSp>
      <p:cxnSp>
        <p:nvCxnSpPr>
          <p:cNvPr id="188" name="46 Düz Ok Bağlayıcısı"/>
          <p:cNvCxnSpPr/>
          <p:nvPr/>
        </p:nvCxnSpPr>
        <p:spPr>
          <a:xfrm flipV="1">
            <a:off x="4336543" y="4151247"/>
            <a:ext cx="617857" cy="1674"/>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189" name="Grup 188"/>
          <p:cNvGrpSpPr/>
          <p:nvPr/>
        </p:nvGrpSpPr>
        <p:grpSpPr>
          <a:xfrm>
            <a:off x="4583270" y="3653548"/>
            <a:ext cx="2291864" cy="1961306"/>
            <a:chOff x="3130360" y="3148776"/>
            <a:chExt cx="2291862" cy="2615076"/>
          </a:xfrm>
        </p:grpSpPr>
        <p:grpSp>
          <p:nvGrpSpPr>
            <p:cNvPr id="190" name="Grup 189"/>
            <p:cNvGrpSpPr/>
            <p:nvPr/>
          </p:nvGrpSpPr>
          <p:grpSpPr>
            <a:xfrm>
              <a:off x="3762774" y="3148776"/>
              <a:ext cx="1097258" cy="960423"/>
              <a:chOff x="3762774" y="3148776"/>
              <a:chExt cx="1097258" cy="960423"/>
            </a:xfrm>
          </p:grpSpPr>
          <p:grpSp>
            <p:nvGrpSpPr>
              <p:cNvPr id="192" name="Grup 191"/>
              <p:cNvGrpSpPr/>
              <p:nvPr/>
            </p:nvGrpSpPr>
            <p:grpSpPr>
              <a:xfrm>
                <a:off x="3762774" y="3335896"/>
                <a:ext cx="837631" cy="773303"/>
                <a:chOff x="782041" y="647153"/>
                <a:chExt cx="909639" cy="909639"/>
              </a:xfrm>
            </p:grpSpPr>
            <p:pic>
              <p:nvPicPr>
                <p:cNvPr id="194" name="15 Resim"/>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782041" y="647153"/>
                  <a:ext cx="909639" cy="909639"/>
                </a:xfrm>
                <a:prstGeom prst="rect">
                  <a:avLst/>
                </a:prstGeom>
              </p:spPr>
            </p:pic>
            <p:pic>
              <p:nvPicPr>
                <p:cNvPr id="195" name="Resim 19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19790" y="1024164"/>
                  <a:ext cx="228434" cy="288032"/>
                </a:xfrm>
                <a:prstGeom prst="rect">
                  <a:avLst/>
                </a:prstGeom>
              </p:spPr>
            </p:pic>
          </p:grpSp>
          <p:pic>
            <p:nvPicPr>
              <p:cNvPr id="193" name="Resim 192"/>
              <p:cNvPicPr>
                <a:picLocks noChangeAspect="1"/>
              </p:cNvPicPr>
              <p:nvPr/>
            </p:nvPicPr>
            <p:blipFill>
              <a:blip r:embed="rId8" cstate="print">
                <a:biLevel thresh="75000"/>
                <a:extLst>
                  <a:ext uri="{28A0092B-C50C-407E-A947-70E740481C1C}">
                    <a14:useLocalDpi xmlns:a14="http://schemas.microsoft.com/office/drawing/2010/main" val="0"/>
                  </a:ext>
                </a:extLst>
              </a:blip>
              <a:stretch>
                <a:fillRect/>
              </a:stretch>
            </p:blipFill>
            <p:spPr>
              <a:xfrm>
                <a:off x="4360356" y="3148776"/>
                <a:ext cx="499676" cy="499676"/>
              </a:xfrm>
              <a:prstGeom prst="rect">
                <a:avLst/>
              </a:prstGeom>
            </p:spPr>
          </p:pic>
        </p:grpSp>
        <p:sp>
          <p:nvSpPr>
            <p:cNvPr id="191" name="16 Metin kutusu"/>
            <p:cNvSpPr txBox="1"/>
            <p:nvPr/>
          </p:nvSpPr>
          <p:spPr>
            <a:xfrm>
              <a:off x="3130360" y="4194234"/>
              <a:ext cx="2291862" cy="1569618"/>
            </a:xfrm>
            <a:prstGeom prst="rect">
              <a:avLst/>
            </a:prstGeom>
            <a:noFill/>
          </p:spPr>
          <p:txBody>
            <a:bodyPr wrap="square" lIns="68546" tIns="34274" rIns="68546" bIns="34274" rtlCol="0">
              <a:spAutoFit/>
            </a:bodyPr>
            <a:lstStyle/>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kumimoji="0" lang="tr-TR" sz="1200" b="0" i="0" u="none" strike="noStrike" kern="0" cap="none" spc="0" normalizeH="0" baseline="0" noProof="0" dirty="0" err="1">
                  <a:ln>
                    <a:noFill/>
                  </a:ln>
                  <a:solidFill>
                    <a:prstClr val="black"/>
                  </a:solidFill>
                  <a:effectLst/>
                  <a:uLnTx/>
                  <a:uFillTx/>
                </a:rPr>
                <a:t>Segmentlerin</a:t>
              </a:r>
              <a:r>
                <a:rPr kumimoji="0" lang="tr-TR" sz="1200" b="0" i="0" u="none" strike="noStrike" kern="0" cap="none" spc="0" normalizeH="0" baseline="0" noProof="0" dirty="0">
                  <a:ln>
                    <a:noFill/>
                  </a:ln>
                  <a:solidFill>
                    <a:prstClr val="black"/>
                  </a:solidFill>
                  <a:effectLst/>
                  <a:uLnTx/>
                  <a:uFillTx/>
                </a:rPr>
                <a:t> olumlu hale dönüşmesi </a:t>
              </a:r>
            </a:p>
            <a:p>
              <a:pPr marL="128526" marR="0" lvl="0" indent="-128526" defTabSz="342900" eaLnBrk="1" fontAlgn="auto" latinLnBrk="0" hangingPunct="1">
                <a:lnSpc>
                  <a:spcPct val="100000"/>
                </a:lnSpc>
                <a:spcBef>
                  <a:spcPts val="0"/>
                </a:spcBef>
                <a:spcAft>
                  <a:spcPts val="0"/>
                </a:spcAft>
                <a:buClrTx/>
                <a:buSzTx/>
                <a:buFont typeface="Arial" pitchFamily="34" charset="0"/>
                <a:buChar char="•"/>
                <a:tabLst/>
                <a:defRPr/>
              </a:pPr>
              <a:r>
                <a:rPr kumimoji="0" lang="tr-TR" sz="1200" b="0" i="0" u="none" strike="noStrike" kern="0" cap="none" spc="0" normalizeH="0" baseline="0" noProof="0" dirty="0">
                  <a:ln>
                    <a:noFill/>
                  </a:ln>
                  <a:solidFill>
                    <a:prstClr val="black"/>
                  </a:solidFill>
                  <a:effectLst/>
                  <a:uLnTx/>
                  <a:uFillTx/>
                </a:rPr>
                <a:t>Olumsuz </a:t>
              </a:r>
              <a:r>
                <a:rPr kumimoji="0" lang="tr-TR" sz="1200" b="0" i="0" u="none" strike="noStrike" kern="0" cap="none" spc="0" normalizeH="0" baseline="0" noProof="0" dirty="0" err="1">
                  <a:ln>
                    <a:noFill/>
                  </a:ln>
                  <a:solidFill>
                    <a:prstClr val="black"/>
                  </a:solidFill>
                  <a:effectLst/>
                  <a:uLnTx/>
                  <a:uFillTx/>
                </a:rPr>
                <a:t>segmentin</a:t>
              </a:r>
              <a:r>
                <a:rPr kumimoji="0" lang="tr-TR" sz="1200" b="0" i="0" u="none" strike="noStrike" kern="0" cap="none" spc="0" normalizeH="0" baseline="0" noProof="0" dirty="0">
                  <a:ln>
                    <a:noFill/>
                  </a:ln>
                  <a:solidFill>
                    <a:prstClr val="black"/>
                  </a:solidFill>
                  <a:effectLst/>
                  <a:uLnTx/>
                  <a:uFillTx/>
                </a:rPr>
                <a:t> altında yer alan </a:t>
              </a:r>
              <a:r>
                <a:rPr kumimoji="0" lang="tr-TR" sz="1200" b="1" i="0" u="none" strike="noStrike" kern="0" cap="none" spc="0" normalizeH="0" baseline="0" noProof="0" dirty="0">
                  <a:ln>
                    <a:noFill/>
                  </a:ln>
                  <a:solidFill>
                    <a:prstClr val="black"/>
                  </a:solidFill>
                  <a:effectLst/>
                  <a:uLnTx/>
                  <a:uFillTx/>
                </a:rPr>
                <a:t>“geri bildirim” </a:t>
              </a:r>
              <a:r>
                <a:rPr kumimoji="0" lang="tr-TR" sz="1200" b="0" i="0" u="none" strike="noStrike" kern="0" cap="none" spc="0" normalizeH="0" baseline="0" noProof="0" dirty="0">
                  <a:ln>
                    <a:noFill/>
                  </a:ln>
                  <a:solidFill>
                    <a:prstClr val="black"/>
                  </a:solidFill>
                  <a:effectLst/>
                  <a:uLnTx/>
                  <a:uFillTx/>
                </a:rPr>
                <a:t>alanı ile işlemin devamının sağlanması</a:t>
              </a:r>
            </a:p>
          </p:txBody>
        </p:sp>
      </p:grpSp>
      <p:cxnSp>
        <p:nvCxnSpPr>
          <p:cNvPr id="196" name="46 Düz Ok Bağlayıcısı"/>
          <p:cNvCxnSpPr/>
          <p:nvPr/>
        </p:nvCxnSpPr>
        <p:spPr>
          <a:xfrm flipV="1">
            <a:off x="6312942" y="4126091"/>
            <a:ext cx="439597" cy="1"/>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197" name="Grup 196"/>
          <p:cNvGrpSpPr/>
          <p:nvPr/>
        </p:nvGrpSpPr>
        <p:grpSpPr>
          <a:xfrm>
            <a:off x="6811752" y="3850493"/>
            <a:ext cx="1198909" cy="820059"/>
            <a:chOff x="5031552" y="3535070"/>
            <a:chExt cx="1198908" cy="1093414"/>
          </a:xfrm>
        </p:grpSpPr>
        <p:sp>
          <p:nvSpPr>
            <p:cNvPr id="198" name="16 Metin kutusu"/>
            <p:cNvSpPr txBox="1"/>
            <p:nvPr/>
          </p:nvSpPr>
          <p:spPr>
            <a:xfrm>
              <a:off x="5031552" y="4043751"/>
              <a:ext cx="1198908" cy="584733"/>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lang="tr-TR" sz="1200" kern="0" dirty="0">
                  <a:solidFill>
                    <a:prstClr val="black"/>
                  </a:solidFill>
                </a:rPr>
                <a:t>Geçici </a:t>
              </a:r>
              <a:r>
                <a:rPr kumimoji="0" lang="tr-TR" sz="1200" b="0" i="0" u="none" strike="noStrike" kern="0" cap="none" spc="0" normalizeH="0" baseline="0" noProof="0" dirty="0">
                  <a:ln>
                    <a:noFill/>
                  </a:ln>
                  <a:solidFill>
                    <a:prstClr val="black"/>
                  </a:solidFill>
                  <a:effectLst/>
                  <a:uLnTx/>
                  <a:uFillTx/>
                </a:rPr>
                <a:t>Düzeltme Fişi</a:t>
              </a:r>
            </a:p>
          </p:txBody>
        </p:sp>
        <p:grpSp>
          <p:nvGrpSpPr>
            <p:cNvPr id="199" name="Grup 198"/>
            <p:cNvGrpSpPr/>
            <p:nvPr/>
          </p:nvGrpSpPr>
          <p:grpSpPr>
            <a:xfrm>
              <a:off x="5087997" y="3535070"/>
              <a:ext cx="734902" cy="538539"/>
              <a:chOff x="7033291" y="4607530"/>
              <a:chExt cx="734902" cy="538539"/>
            </a:xfrm>
          </p:grpSpPr>
          <p:pic>
            <p:nvPicPr>
              <p:cNvPr id="200" name="Resim 19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33291" y="4607530"/>
                <a:ext cx="734902" cy="538539"/>
              </a:xfrm>
              <a:prstGeom prst="rect">
                <a:avLst/>
              </a:prstGeom>
            </p:spPr>
          </p:pic>
          <p:pic>
            <p:nvPicPr>
              <p:cNvPr id="201" name="Resim 20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514347" y="4665493"/>
                <a:ext cx="253846" cy="253846"/>
              </a:xfrm>
              <a:prstGeom prst="rect">
                <a:avLst/>
              </a:prstGeom>
            </p:spPr>
          </p:pic>
          <p:sp>
            <p:nvSpPr>
              <p:cNvPr id="202" name="16 Metin kutusu"/>
              <p:cNvSpPr txBox="1"/>
              <p:nvPr/>
            </p:nvSpPr>
            <p:spPr>
              <a:xfrm>
                <a:off x="7061611" y="4757741"/>
                <a:ext cx="630699" cy="287259"/>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800" b="1" i="0" u="none" strike="noStrike" kern="0" cap="none" spc="0" normalizeH="0" baseline="0" noProof="0" dirty="0">
                    <a:ln>
                      <a:noFill/>
                    </a:ln>
                    <a:solidFill>
                      <a:prstClr val="black"/>
                    </a:solidFill>
                    <a:effectLst/>
                    <a:uLnTx/>
                    <a:uFillTx/>
                  </a:rPr>
                  <a:t>E-VDO</a:t>
                </a:r>
                <a:endParaRPr kumimoji="0" lang="tr-TR" sz="800" b="0" i="0" u="none" strike="noStrike" kern="0" cap="none" spc="0" normalizeH="0" baseline="0" noProof="0" dirty="0">
                  <a:ln>
                    <a:noFill/>
                  </a:ln>
                  <a:solidFill>
                    <a:prstClr val="black"/>
                  </a:solidFill>
                  <a:effectLst/>
                  <a:uLnTx/>
                  <a:uFillTx/>
                </a:endParaRPr>
              </a:p>
            </p:txBody>
          </p:sp>
        </p:grpSp>
      </p:grpSp>
      <p:cxnSp>
        <p:nvCxnSpPr>
          <p:cNvPr id="203" name="46 Düz Ok Bağlayıcısı"/>
          <p:cNvCxnSpPr/>
          <p:nvPr/>
        </p:nvCxnSpPr>
        <p:spPr>
          <a:xfrm>
            <a:off x="7739136" y="4105679"/>
            <a:ext cx="512372" cy="0"/>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204" name="Grup 203"/>
          <p:cNvGrpSpPr/>
          <p:nvPr/>
        </p:nvGrpSpPr>
        <p:grpSpPr>
          <a:xfrm>
            <a:off x="8188949" y="3763494"/>
            <a:ext cx="1282719" cy="1275396"/>
            <a:chOff x="6010273" y="3434762"/>
            <a:chExt cx="1282719" cy="1700527"/>
          </a:xfrm>
        </p:grpSpPr>
        <p:pic>
          <p:nvPicPr>
            <p:cNvPr id="205" name="Resim 204"/>
            <p:cNvPicPr>
              <a:picLocks noChangeAspect="1"/>
            </p:cNvPicPr>
            <p:nvPr/>
          </p:nvPicPr>
          <p:blipFill rotWithShape="1">
            <a:blip r:embed="rId17">
              <a:lum bright="70000" contrast="-70000"/>
              <a:extLst>
                <a:ext uri="{28A0092B-C50C-407E-A947-70E740481C1C}">
                  <a14:useLocalDpi xmlns:a14="http://schemas.microsoft.com/office/drawing/2010/main" val="0"/>
                </a:ext>
              </a:extLst>
            </a:blip>
            <a:srcRect l="15422" t="17182" r="9795" b="23492"/>
            <a:stretch/>
          </p:blipFill>
          <p:spPr>
            <a:xfrm>
              <a:off x="6186160" y="3434762"/>
              <a:ext cx="713124" cy="565738"/>
            </a:xfrm>
            <a:prstGeom prst="rect">
              <a:avLst/>
            </a:prstGeom>
          </p:spPr>
        </p:pic>
        <p:sp>
          <p:nvSpPr>
            <p:cNvPr id="206" name="16 Metin kutusu"/>
            <p:cNvSpPr txBox="1"/>
            <p:nvPr/>
          </p:nvSpPr>
          <p:spPr>
            <a:xfrm>
              <a:off x="6010273" y="4058115"/>
              <a:ext cx="1282719" cy="1077174"/>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İade dosyasının servis sorumlusuna iletilmesi</a:t>
              </a:r>
            </a:p>
          </p:txBody>
        </p:sp>
      </p:grpSp>
      <p:cxnSp>
        <p:nvCxnSpPr>
          <p:cNvPr id="207" name="46 Düz Ok Bağlayıcısı"/>
          <p:cNvCxnSpPr/>
          <p:nvPr/>
        </p:nvCxnSpPr>
        <p:spPr>
          <a:xfrm>
            <a:off x="9158833" y="4091343"/>
            <a:ext cx="407184" cy="0"/>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208" name="Grup 207"/>
          <p:cNvGrpSpPr/>
          <p:nvPr/>
        </p:nvGrpSpPr>
        <p:grpSpPr>
          <a:xfrm>
            <a:off x="9560444" y="3724763"/>
            <a:ext cx="1252700" cy="1094946"/>
            <a:chOff x="7173988" y="3419951"/>
            <a:chExt cx="1252700" cy="1459927"/>
          </a:xfrm>
        </p:grpSpPr>
        <p:sp>
          <p:nvSpPr>
            <p:cNvPr id="209" name="16 Metin kutusu"/>
            <p:cNvSpPr txBox="1"/>
            <p:nvPr/>
          </p:nvSpPr>
          <p:spPr>
            <a:xfrm>
              <a:off x="7173988" y="4048925"/>
              <a:ext cx="1252700" cy="830953"/>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İade servisinden sorumlu Müdür Yardımcısı</a:t>
              </a:r>
            </a:p>
          </p:txBody>
        </p:sp>
        <p:pic>
          <p:nvPicPr>
            <p:cNvPr id="210" name="Resim 209"/>
            <p:cNvPicPr>
              <a:picLocks noChangeAspect="1"/>
            </p:cNvPicPr>
            <p:nvPr/>
          </p:nvPicPr>
          <p:blipFill rotWithShape="1">
            <a:blip r:embed="rId18">
              <a:biLevel thresh="25000"/>
              <a:extLst>
                <a:ext uri="{BEBA8EAE-BF5A-486C-A8C5-ECC9F3942E4B}">
                  <a14:imgProps xmlns:a14="http://schemas.microsoft.com/office/drawing/2010/main">
                    <a14:imgLayer r:embed="rId19">
                      <a14:imgEffect>
                        <a14:artisticMarker/>
                      </a14:imgEffect>
                      <a14:imgEffect>
                        <a14:saturation sat="0"/>
                      </a14:imgEffect>
                    </a14:imgLayer>
                  </a14:imgProps>
                </a:ext>
                <a:ext uri="{28A0092B-C50C-407E-A947-70E740481C1C}">
                  <a14:useLocalDpi xmlns:a14="http://schemas.microsoft.com/office/drawing/2010/main" val="0"/>
                </a:ext>
              </a:extLst>
            </a:blip>
            <a:srcRect l="15422" t="17182" r="9795" b="23492"/>
            <a:stretch/>
          </p:blipFill>
          <p:spPr>
            <a:xfrm>
              <a:off x="7247404" y="3419951"/>
              <a:ext cx="713124" cy="565738"/>
            </a:xfrm>
            <a:prstGeom prst="rect">
              <a:avLst/>
            </a:prstGeom>
          </p:spPr>
        </p:pic>
      </p:grpSp>
      <p:cxnSp>
        <p:nvCxnSpPr>
          <p:cNvPr id="211" name="46 Düz Ok Bağlayıcısı"/>
          <p:cNvCxnSpPr/>
          <p:nvPr/>
        </p:nvCxnSpPr>
        <p:spPr>
          <a:xfrm>
            <a:off x="10419167" y="4067439"/>
            <a:ext cx="301328" cy="6892"/>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212" name="Grup 211"/>
          <p:cNvGrpSpPr/>
          <p:nvPr/>
        </p:nvGrpSpPr>
        <p:grpSpPr>
          <a:xfrm>
            <a:off x="10720497" y="3713106"/>
            <a:ext cx="1090181" cy="1094943"/>
            <a:chOff x="8088580" y="3395092"/>
            <a:chExt cx="1109027" cy="1459927"/>
          </a:xfrm>
        </p:grpSpPr>
        <p:sp>
          <p:nvSpPr>
            <p:cNvPr id="213" name="16 Metin kutusu"/>
            <p:cNvSpPr txBox="1"/>
            <p:nvPr/>
          </p:nvSpPr>
          <p:spPr>
            <a:xfrm>
              <a:off x="8088580" y="4024064"/>
              <a:ext cx="1109027" cy="830955"/>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Vergi Dairesi Müdürü</a:t>
              </a:r>
            </a:p>
            <a:p>
              <a:pPr marL="0" marR="0" lvl="0" indent="0" defTabSz="342900" eaLnBrk="1" fontAlgn="auto" latinLnBrk="0" hangingPunct="1">
                <a:lnSpc>
                  <a:spcPct val="100000"/>
                </a:lnSpc>
                <a:spcBef>
                  <a:spcPts val="0"/>
                </a:spcBef>
                <a:spcAft>
                  <a:spcPts val="0"/>
                </a:spcAft>
                <a:buClrTx/>
                <a:buSzTx/>
                <a:buFontTx/>
                <a:buNone/>
                <a:tabLst/>
                <a:defRPr/>
              </a:pPr>
              <a:endParaRPr kumimoji="0" lang="tr-TR" sz="1200" b="0" i="0" u="none" strike="noStrike" kern="0" cap="none" spc="0" normalizeH="0" baseline="0" noProof="0" dirty="0">
                <a:ln>
                  <a:noFill/>
                </a:ln>
                <a:solidFill>
                  <a:prstClr val="black"/>
                </a:solidFill>
                <a:effectLst/>
                <a:uLnTx/>
                <a:uFillTx/>
              </a:endParaRPr>
            </a:p>
          </p:txBody>
        </p:sp>
        <p:pic>
          <p:nvPicPr>
            <p:cNvPr id="214" name="Resim 213"/>
            <p:cNvPicPr>
              <a:picLocks noChangeAspect="1"/>
            </p:cNvPicPr>
            <p:nvPr/>
          </p:nvPicPr>
          <p:blipFill rotWithShape="1">
            <a:blip r:embed="rId18">
              <a:duotone>
                <a:srgbClr val="BC1C1C">
                  <a:shade val="45000"/>
                  <a:satMod val="135000"/>
                </a:srgbClr>
                <a:prstClr val="white"/>
              </a:duotone>
              <a:extLst>
                <a:ext uri="{BEBA8EAE-BF5A-486C-A8C5-ECC9F3942E4B}">
                  <a14:imgProps xmlns:a14="http://schemas.microsoft.com/office/drawing/2010/main">
                    <a14:imgLayer r:embed="rId19">
                      <a14:imgEffect>
                        <a14:artisticMarker/>
                      </a14:imgEffect>
                      <a14:imgEffect>
                        <a14:saturation sat="0"/>
                      </a14:imgEffect>
                    </a14:imgLayer>
                  </a14:imgProps>
                </a:ext>
                <a:ext uri="{28A0092B-C50C-407E-A947-70E740481C1C}">
                  <a14:useLocalDpi xmlns:a14="http://schemas.microsoft.com/office/drawing/2010/main" val="0"/>
                </a:ext>
              </a:extLst>
            </a:blip>
            <a:srcRect l="15422" t="17182" r="9795" b="23492"/>
            <a:stretch/>
          </p:blipFill>
          <p:spPr>
            <a:xfrm>
              <a:off x="8245816" y="3395092"/>
              <a:ext cx="713124" cy="565738"/>
            </a:xfrm>
            <a:prstGeom prst="rect">
              <a:avLst/>
            </a:prstGeom>
          </p:spPr>
        </p:pic>
      </p:grpSp>
      <p:cxnSp>
        <p:nvCxnSpPr>
          <p:cNvPr id="215" name="46 Düz Ok Bağlayıcısı"/>
          <p:cNvCxnSpPr>
            <a:stCxn id="213" idx="2"/>
          </p:cNvCxnSpPr>
          <p:nvPr/>
        </p:nvCxnSpPr>
        <p:spPr>
          <a:xfrm>
            <a:off x="11265588" y="4672777"/>
            <a:ext cx="38106" cy="536011"/>
          </a:xfrm>
          <a:prstGeom prst="straightConnector1">
            <a:avLst/>
          </a:prstGeom>
          <a:noFill/>
          <a:ln w="9525" cap="rnd" cmpd="sng" algn="ctr">
            <a:solidFill>
              <a:srgbClr val="EAAC35">
                <a:tint val="60000"/>
              </a:srgbClr>
            </a:solidFill>
            <a:prstDash val="solid"/>
            <a:tailEnd type="arrow"/>
          </a:ln>
          <a:effectLst/>
        </p:spPr>
      </p:cxnSp>
      <p:cxnSp>
        <p:nvCxnSpPr>
          <p:cNvPr id="216" name="Düz Bağlayıcı 215"/>
          <p:cNvCxnSpPr/>
          <p:nvPr/>
        </p:nvCxnSpPr>
        <p:spPr>
          <a:xfrm flipV="1">
            <a:off x="7272652" y="5296135"/>
            <a:ext cx="4064455" cy="1000"/>
          </a:xfrm>
          <a:prstGeom prst="line">
            <a:avLst/>
          </a:prstGeom>
          <a:noFill/>
          <a:ln w="9525" cap="rnd" cmpd="sng" algn="ctr">
            <a:solidFill>
              <a:srgbClr val="EAAC35">
                <a:tint val="60000"/>
              </a:srgbClr>
            </a:solidFill>
            <a:prstDash val="solid"/>
          </a:ln>
          <a:effectLst/>
        </p:spPr>
      </p:cxnSp>
      <p:cxnSp>
        <p:nvCxnSpPr>
          <p:cNvPr id="217" name="46 Düz Ok Bağlayıcısı"/>
          <p:cNvCxnSpPr/>
          <p:nvPr/>
        </p:nvCxnSpPr>
        <p:spPr>
          <a:xfrm flipH="1" flipV="1">
            <a:off x="7262347" y="4678661"/>
            <a:ext cx="10305" cy="617474"/>
          </a:xfrm>
          <a:prstGeom prst="straightConnector1">
            <a:avLst/>
          </a:prstGeom>
          <a:noFill/>
          <a:ln w="9525" cap="rnd" cmpd="sng" algn="ctr">
            <a:solidFill>
              <a:srgbClr val="EAAC35">
                <a:tint val="60000"/>
              </a:srgbClr>
            </a:solidFill>
            <a:prstDash val="solid"/>
            <a:tailEnd type="arrow"/>
          </a:ln>
          <a:effectLst/>
        </p:spPr>
      </p:cxnSp>
      <p:sp>
        <p:nvSpPr>
          <p:cNvPr id="218" name="Dikdörtgen 217"/>
          <p:cNvSpPr/>
          <p:nvPr/>
        </p:nvSpPr>
        <p:spPr>
          <a:xfrm>
            <a:off x="8278819" y="5292398"/>
            <a:ext cx="2409634" cy="276999"/>
          </a:xfrm>
          <a:prstGeom prst="rect">
            <a:avLst/>
          </a:prstGeom>
        </p:spPr>
        <p:txBody>
          <a:bodyPr wrap="none">
            <a:spAutoFit/>
          </a:bodyPr>
          <a:lstStyle/>
          <a:p>
            <a:pPr lvl="0" defTabSz="342900">
              <a:defRPr/>
            </a:pPr>
            <a:r>
              <a:rPr lang="tr-TR" sz="1200" b="1" kern="0" dirty="0">
                <a:solidFill>
                  <a:srgbClr val="9BBB59">
                    <a:lumMod val="75000"/>
                  </a:srgbClr>
                </a:solidFill>
              </a:rPr>
              <a:t>Düzeltme Fişinin Onaylanması</a:t>
            </a:r>
          </a:p>
        </p:txBody>
      </p:sp>
      <p:pic>
        <p:nvPicPr>
          <p:cNvPr id="219" name="Resim 218"/>
          <p:cNvPicPr>
            <a:picLocks noChangeAspect="1"/>
          </p:cNvPicPr>
          <p:nvPr/>
        </p:nvPicPr>
        <p:blipFill>
          <a:blip r:embed="rId20" cstate="print">
            <a:duotone>
              <a:srgbClr val="EAAC35">
                <a:shade val="45000"/>
                <a:satMod val="135000"/>
              </a:srgbClr>
              <a:prstClr val="white"/>
            </a:duotone>
            <a:extLst>
              <a:ext uri="{28A0092B-C50C-407E-A947-70E740481C1C}">
                <a14:useLocalDpi xmlns:a14="http://schemas.microsoft.com/office/drawing/2010/main" val="0"/>
              </a:ext>
            </a:extLst>
          </a:blip>
          <a:stretch>
            <a:fillRect/>
          </a:stretch>
        </p:blipFill>
        <p:spPr>
          <a:xfrm>
            <a:off x="7739135" y="4931877"/>
            <a:ext cx="424968" cy="371016"/>
          </a:xfrm>
          <a:prstGeom prst="rect">
            <a:avLst/>
          </a:prstGeom>
        </p:spPr>
      </p:pic>
      <p:cxnSp>
        <p:nvCxnSpPr>
          <p:cNvPr id="220" name="46 Düz Ok Bağlayıcısı"/>
          <p:cNvCxnSpPr/>
          <p:nvPr/>
        </p:nvCxnSpPr>
        <p:spPr>
          <a:xfrm>
            <a:off x="7910050" y="5341703"/>
            <a:ext cx="19421" cy="273155"/>
          </a:xfrm>
          <a:prstGeom prst="straightConnector1">
            <a:avLst/>
          </a:prstGeom>
          <a:noFill/>
          <a:ln w="22225" cap="rnd" cmpd="sng" algn="ctr">
            <a:solidFill>
              <a:sysClr val="windowText" lastClr="000000"/>
            </a:solidFill>
            <a:prstDash val="solid"/>
            <a:tailEnd type="arrow"/>
          </a:ln>
          <a:effectLst>
            <a:reflection blurRad="12700" stA="26000" endPos="32000" dist="12700" dir="5400000" sy="-100000" rotWithShape="0"/>
          </a:effectLst>
        </p:spPr>
      </p:cxnSp>
      <p:grpSp>
        <p:nvGrpSpPr>
          <p:cNvPr id="221" name="Grup 220"/>
          <p:cNvGrpSpPr/>
          <p:nvPr/>
        </p:nvGrpSpPr>
        <p:grpSpPr>
          <a:xfrm>
            <a:off x="7333743" y="5548277"/>
            <a:ext cx="3085424" cy="762070"/>
            <a:chOff x="5265434" y="5361029"/>
            <a:chExt cx="3157805" cy="1056115"/>
          </a:xfrm>
        </p:grpSpPr>
        <p:sp>
          <p:nvSpPr>
            <p:cNvPr id="222" name="16 Metin kutusu"/>
            <p:cNvSpPr txBox="1"/>
            <p:nvPr/>
          </p:nvSpPr>
          <p:spPr>
            <a:xfrm>
              <a:off x="6505426" y="5548795"/>
              <a:ext cx="1917813" cy="383879"/>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Muhasebe Servisi</a:t>
              </a:r>
            </a:p>
          </p:txBody>
        </p:sp>
        <p:grpSp>
          <p:nvGrpSpPr>
            <p:cNvPr id="223" name="Grup 222"/>
            <p:cNvGrpSpPr/>
            <p:nvPr/>
          </p:nvGrpSpPr>
          <p:grpSpPr>
            <a:xfrm>
              <a:off x="5265434" y="5361029"/>
              <a:ext cx="1246315" cy="1056115"/>
              <a:chOff x="6664102" y="4498547"/>
              <a:chExt cx="1246315" cy="1056115"/>
            </a:xfrm>
          </p:grpSpPr>
          <p:pic>
            <p:nvPicPr>
              <p:cNvPr id="224" name="Resim 2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64102" y="4498547"/>
                <a:ext cx="1233192" cy="1056115"/>
              </a:xfrm>
              <a:prstGeom prst="rect">
                <a:avLst/>
              </a:prstGeom>
            </p:spPr>
          </p:pic>
          <p:pic>
            <p:nvPicPr>
              <p:cNvPr id="225" name="Resim 22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656571" y="4538570"/>
                <a:ext cx="253846" cy="253846"/>
              </a:xfrm>
              <a:prstGeom prst="rect">
                <a:avLst/>
              </a:prstGeom>
            </p:spPr>
          </p:pic>
          <p:sp>
            <p:nvSpPr>
              <p:cNvPr id="226" name="16 Metin kutusu"/>
              <p:cNvSpPr txBox="1"/>
              <p:nvPr/>
            </p:nvSpPr>
            <p:spPr>
              <a:xfrm>
                <a:off x="6741852" y="4637359"/>
                <a:ext cx="1041642" cy="597145"/>
              </a:xfrm>
              <a:prstGeom prst="rect">
                <a:avLst/>
              </a:prstGeom>
              <a:noFill/>
            </p:spPr>
            <p:txBody>
              <a:bodyPr wrap="square"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100" b="1" i="0" u="none" strike="noStrike" kern="0" cap="none" spc="0" normalizeH="0" baseline="0" noProof="0" dirty="0">
                    <a:ln>
                      <a:noFill/>
                    </a:ln>
                    <a:solidFill>
                      <a:prstClr val="black"/>
                    </a:solidFill>
                    <a:effectLst/>
                    <a:uLnTx/>
                    <a:uFillTx/>
                  </a:rPr>
                  <a:t>Muhasebe İşlem Fişi</a:t>
                </a:r>
                <a:endParaRPr kumimoji="0" lang="tr-TR" sz="1100" b="0" i="0" u="none" strike="noStrike" kern="0" cap="none" spc="0" normalizeH="0" baseline="0" noProof="0" dirty="0">
                  <a:ln>
                    <a:noFill/>
                  </a:ln>
                  <a:solidFill>
                    <a:prstClr val="black"/>
                  </a:solidFill>
                  <a:effectLst/>
                  <a:uLnTx/>
                  <a:uFillTx/>
                </a:endParaRPr>
              </a:p>
            </p:txBody>
          </p:sp>
        </p:grpSp>
      </p:grpSp>
      <p:cxnSp>
        <p:nvCxnSpPr>
          <p:cNvPr id="227" name="46 Düz Ok Bağlayıcısı"/>
          <p:cNvCxnSpPr/>
          <p:nvPr/>
        </p:nvCxnSpPr>
        <p:spPr>
          <a:xfrm flipH="1">
            <a:off x="6945720" y="6218983"/>
            <a:ext cx="540353" cy="296754"/>
          </a:xfrm>
          <a:prstGeom prst="straightConnector1">
            <a:avLst/>
          </a:prstGeom>
          <a:noFill/>
          <a:ln w="25400" cap="rnd" cmpd="sng" algn="ctr">
            <a:solidFill>
              <a:sysClr val="windowText" lastClr="000000"/>
            </a:solidFill>
            <a:prstDash val="sysDash"/>
            <a:tailEnd type="arrow"/>
          </a:ln>
          <a:effectLst>
            <a:reflection blurRad="12700" stA="26000" endPos="32000" dist="12700" dir="5400000" sy="-100000" rotWithShape="0"/>
          </a:effectLst>
        </p:spPr>
      </p:cxnSp>
      <p:sp>
        <p:nvSpPr>
          <p:cNvPr id="228" name="35 Metin kutusu"/>
          <p:cNvSpPr txBox="1"/>
          <p:nvPr/>
        </p:nvSpPr>
        <p:spPr>
          <a:xfrm>
            <a:off x="7509339" y="6168052"/>
            <a:ext cx="4041912" cy="623215"/>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a:ln>
                  <a:noFill/>
                </a:ln>
                <a:solidFill>
                  <a:prstClr val="black"/>
                </a:solidFill>
                <a:effectLst/>
                <a:uLnTx/>
                <a:uFillTx/>
              </a:rPr>
              <a:t>Onaylama limitinin üzerinde ise Muhasebe İşlem Fişinin (MİF) onaylanması için Vergi Dairesi Başkanlığı/Defterdarlığa gönderilir.</a:t>
            </a:r>
          </a:p>
        </p:txBody>
      </p:sp>
      <p:cxnSp>
        <p:nvCxnSpPr>
          <p:cNvPr id="229" name="46 Düz Ok Bağlayıcısı"/>
          <p:cNvCxnSpPr/>
          <p:nvPr/>
        </p:nvCxnSpPr>
        <p:spPr>
          <a:xfrm flipV="1">
            <a:off x="6875135" y="6082383"/>
            <a:ext cx="520079" cy="273200"/>
          </a:xfrm>
          <a:prstGeom prst="straightConnector1">
            <a:avLst/>
          </a:prstGeom>
          <a:noFill/>
          <a:ln w="25400" cap="rnd" cmpd="sng" algn="ctr">
            <a:solidFill>
              <a:sysClr val="windowText" lastClr="000000"/>
            </a:solidFill>
            <a:prstDash val="sysDash"/>
            <a:tailEnd type="arrow"/>
          </a:ln>
          <a:effectLst>
            <a:reflection blurRad="12700" stA="26000" endPos="32000" dist="12700" dir="5400000" sy="-100000" rotWithShape="0"/>
          </a:effectLst>
        </p:spPr>
      </p:cxnSp>
      <p:pic>
        <p:nvPicPr>
          <p:cNvPr id="230" name="Resim 2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50516" y="6195098"/>
            <a:ext cx="667888" cy="641277"/>
          </a:xfrm>
          <a:prstGeom prst="rect">
            <a:avLst/>
          </a:prstGeom>
        </p:spPr>
      </p:pic>
      <p:grpSp>
        <p:nvGrpSpPr>
          <p:cNvPr id="231" name="Grup 230"/>
          <p:cNvGrpSpPr/>
          <p:nvPr/>
        </p:nvGrpSpPr>
        <p:grpSpPr>
          <a:xfrm>
            <a:off x="5272122" y="5844883"/>
            <a:ext cx="984541" cy="659092"/>
            <a:chOff x="3880410" y="4915984"/>
            <a:chExt cx="984541" cy="878790"/>
          </a:xfrm>
        </p:grpSpPr>
        <p:pic>
          <p:nvPicPr>
            <p:cNvPr id="232" name="Resim 231"/>
            <p:cNvPicPr>
              <a:picLocks noChangeAspect="1"/>
            </p:cNvPicPr>
            <p:nvPr/>
          </p:nvPicPr>
          <p:blipFill>
            <a:blip r:embed="rId20" cstate="print">
              <a:duotone>
                <a:srgbClr val="EAAC35">
                  <a:shade val="45000"/>
                  <a:satMod val="135000"/>
                </a:srgbClr>
                <a:prstClr val="white"/>
              </a:duotone>
              <a:extLst>
                <a:ext uri="{28A0092B-C50C-407E-A947-70E740481C1C}">
                  <a14:useLocalDpi xmlns:a14="http://schemas.microsoft.com/office/drawing/2010/main" val="0"/>
                </a:ext>
              </a:extLst>
            </a:blip>
            <a:stretch>
              <a:fillRect/>
            </a:stretch>
          </p:blipFill>
          <p:spPr>
            <a:xfrm>
              <a:off x="3949107" y="4915984"/>
              <a:ext cx="484975" cy="498803"/>
            </a:xfrm>
            <a:prstGeom prst="rect">
              <a:avLst/>
            </a:prstGeom>
          </p:spPr>
        </p:pic>
        <p:sp>
          <p:nvSpPr>
            <p:cNvPr id="233" name="16 Metin kutusu"/>
            <p:cNvSpPr txBox="1"/>
            <p:nvPr/>
          </p:nvSpPr>
          <p:spPr>
            <a:xfrm>
              <a:off x="3880410" y="5456263"/>
              <a:ext cx="984541" cy="338511"/>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0" i="0" u="none" strike="noStrike" kern="0" cap="none" spc="0" normalizeH="0" baseline="0" noProof="0" dirty="0">
                  <a:ln>
                    <a:noFill/>
                  </a:ln>
                  <a:solidFill>
                    <a:prstClr val="black"/>
                  </a:solidFill>
                  <a:effectLst/>
                  <a:uLnTx/>
                  <a:uFillTx/>
                </a:rPr>
                <a:t>MİF onayı</a:t>
              </a:r>
            </a:p>
          </p:txBody>
        </p:sp>
      </p:grpSp>
      <p:cxnSp>
        <p:nvCxnSpPr>
          <p:cNvPr id="234" name="46 Düz Ok Bağlayıcısı"/>
          <p:cNvCxnSpPr/>
          <p:nvPr/>
        </p:nvCxnSpPr>
        <p:spPr>
          <a:xfrm flipH="1" flipV="1">
            <a:off x="1464493" y="6218983"/>
            <a:ext cx="5443327" cy="31690"/>
          </a:xfrm>
          <a:prstGeom prst="straightConnector1">
            <a:avLst/>
          </a:prstGeom>
          <a:noFill/>
          <a:ln w="22225" cap="rnd" cmpd="sng" algn="ctr">
            <a:solidFill>
              <a:srgbClr val="EAAC35"/>
            </a:solidFill>
            <a:prstDash val="solid"/>
            <a:tailEnd type="arrow"/>
          </a:ln>
          <a:effectLst>
            <a:reflection blurRad="12700" stA="26000" endPos="32000" dist="12700" dir="5400000" sy="-100000" rotWithShape="0"/>
          </a:effectLst>
        </p:spPr>
      </p:cxnSp>
      <p:pic>
        <p:nvPicPr>
          <p:cNvPr id="235" name="Resim 23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594286" y="5977300"/>
            <a:ext cx="631633" cy="470976"/>
          </a:xfrm>
          <a:prstGeom prst="rect">
            <a:avLst/>
          </a:prstGeom>
        </p:spPr>
      </p:pic>
      <p:cxnSp>
        <p:nvCxnSpPr>
          <p:cNvPr id="236" name="46 Düz Ok Bağlayıcısı"/>
          <p:cNvCxnSpPr/>
          <p:nvPr/>
        </p:nvCxnSpPr>
        <p:spPr>
          <a:xfrm flipV="1">
            <a:off x="1431805" y="5490255"/>
            <a:ext cx="0" cy="381276"/>
          </a:xfrm>
          <a:prstGeom prst="straightConnector1">
            <a:avLst/>
          </a:prstGeom>
          <a:noFill/>
          <a:ln w="22225" cap="rnd" cmpd="sng" algn="ctr">
            <a:solidFill>
              <a:srgbClr val="EAAC35"/>
            </a:solidFill>
            <a:prstDash val="solid"/>
            <a:tailEnd type="arrow"/>
          </a:ln>
          <a:effectLst>
            <a:reflection blurRad="12700" stA="26000" endPos="32000" dist="12700" dir="5400000" sy="-100000" rotWithShape="0"/>
          </a:effectLst>
        </p:spPr>
      </p:cxnSp>
      <p:grpSp>
        <p:nvGrpSpPr>
          <p:cNvPr id="237" name="Grup 236"/>
          <p:cNvGrpSpPr/>
          <p:nvPr/>
        </p:nvGrpSpPr>
        <p:grpSpPr>
          <a:xfrm>
            <a:off x="1077159" y="5778567"/>
            <a:ext cx="2881715" cy="888987"/>
            <a:chOff x="171356" y="5177301"/>
            <a:chExt cx="2881715" cy="1185314"/>
          </a:xfrm>
        </p:grpSpPr>
        <p:pic>
          <p:nvPicPr>
            <p:cNvPr id="238" name="Resim 237"/>
            <p:cNvPicPr>
              <a:picLocks noChangeAspect="1"/>
            </p:cNvPicPr>
            <p:nvPr/>
          </p:nvPicPr>
          <p:blipFill>
            <a:blip r:embed="rId20" cstate="print">
              <a:duotone>
                <a:srgbClr val="EAAC35">
                  <a:shade val="45000"/>
                  <a:satMod val="135000"/>
                </a:srgbClr>
                <a:prstClr val="white"/>
              </a:duotone>
              <a:extLst>
                <a:ext uri="{28A0092B-C50C-407E-A947-70E740481C1C}">
                  <a14:useLocalDpi xmlns:a14="http://schemas.microsoft.com/office/drawing/2010/main" val="0"/>
                </a:ext>
              </a:extLst>
            </a:blip>
            <a:stretch>
              <a:fillRect/>
            </a:stretch>
          </p:blipFill>
          <p:spPr>
            <a:xfrm>
              <a:off x="330435" y="5177301"/>
              <a:ext cx="446120" cy="519312"/>
            </a:xfrm>
            <a:prstGeom prst="rect">
              <a:avLst/>
            </a:prstGeom>
          </p:spPr>
        </p:pic>
        <p:sp>
          <p:nvSpPr>
            <p:cNvPr id="239" name="16 Metin kutusu"/>
            <p:cNvSpPr txBox="1"/>
            <p:nvPr/>
          </p:nvSpPr>
          <p:spPr>
            <a:xfrm>
              <a:off x="171356" y="5777884"/>
              <a:ext cx="2881715" cy="584731"/>
            </a:xfrm>
            <a:prstGeom prst="rect">
              <a:avLst/>
            </a:prstGeom>
            <a:noFill/>
          </p:spPr>
          <p:txBody>
            <a:bodyPr wrap="square" lIns="68546" tIns="34274" rIns="68546" bIns="34274" rtlCol="0">
              <a:spAutoFit/>
            </a:bodyPr>
            <a:lstStyle/>
            <a:p>
              <a:pPr marL="0" marR="0" lvl="0" indent="0" defTabSz="342900" eaLnBrk="1" fontAlgn="auto" latinLnBrk="0" hangingPunct="1">
                <a:lnSpc>
                  <a:spcPct val="100000"/>
                </a:lnSpc>
                <a:spcBef>
                  <a:spcPts val="0"/>
                </a:spcBef>
                <a:spcAft>
                  <a:spcPts val="0"/>
                </a:spcAft>
                <a:buClrTx/>
                <a:buSzTx/>
                <a:buFontTx/>
                <a:buNone/>
                <a:tabLst/>
                <a:defRPr/>
              </a:pPr>
              <a:r>
                <a:rPr kumimoji="0" lang="tr-TR" sz="1200" b="1" i="0" u="none" strike="noStrike" kern="0" cap="none" spc="0" normalizeH="0" baseline="0" noProof="0" dirty="0">
                  <a:ln>
                    <a:noFill/>
                  </a:ln>
                  <a:solidFill>
                    <a:prstClr val="black"/>
                  </a:solidFill>
                  <a:effectLst/>
                  <a:uLnTx/>
                  <a:uFillTx/>
                </a:rPr>
                <a:t>Mahsuben ve/veya nakden iade gerçekleştirilir</a:t>
              </a:r>
            </a:p>
          </p:txBody>
        </p:sp>
      </p:grpSp>
    </p:spTree>
    <p:extLst>
      <p:ext uri="{BB962C8B-B14F-4D97-AF65-F5344CB8AC3E}">
        <p14:creationId xmlns:p14="http://schemas.microsoft.com/office/powerpoint/2010/main" val="1093414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500"/>
                                        <p:tgtEl>
                                          <p:spTgt spid="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6"/>
                                        </p:tgtEl>
                                        <p:attrNameLst>
                                          <p:attrName>style.visibility</p:attrName>
                                        </p:attrNameLst>
                                      </p:cBhvr>
                                      <p:to>
                                        <p:strVal val="visible"/>
                                      </p:to>
                                    </p:set>
                                    <p:animEffect transition="in" filter="fade">
                                      <p:cBhvr>
                                        <p:cTn id="12" dur="500"/>
                                        <p:tgtEl>
                                          <p:spTgt spid="12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500"/>
                                        <p:tgtEl>
                                          <p:spTgt spid="1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2"/>
                                        </p:tgtEl>
                                        <p:attrNameLst>
                                          <p:attrName>style.visibility</p:attrName>
                                        </p:attrNameLst>
                                      </p:cBhvr>
                                      <p:to>
                                        <p:strVal val="visible"/>
                                      </p:to>
                                    </p:set>
                                    <p:animEffect transition="in" filter="fade">
                                      <p:cBhvr>
                                        <p:cTn id="21" dur="500"/>
                                        <p:tgtEl>
                                          <p:spTgt spid="132"/>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33"/>
                                        </p:tgtEl>
                                        <p:attrNameLst>
                                          <p:attrName>style.visibility</p:attrName>
                                        </p:attrNameLst>
                                      </p:cBhvr>
                                      <p:to>
                                        <p:strVal val="visible"/>
                                      </p:to>
                                    </p:set>
                                    <p:animEffect transition="in" filter="fade">
                                      <p:cBhvr>
                                        <p:cTn id="25" dur="500"/>
                                        <p:tgtEl>
                                          <p:spTgt spid="1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fade">
                                      <p:cBhvr>
                                        <p:cTn id="30" dur="500"/>
                                        <p:tgtEl>
                                          <p:spTgt spid="140"/>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141"/>
                                        </p:tgtEl>
                                        <p:attrNameLst>
                                          <p:attrName>style.visibility</p:attrName>
                                        </p:attrNameLst>
                                      </p:cBhvr>
                                      <p:to>
                                        <p:strVal val="visible"/>
                                      </p:to>
                                    </p:set>
                                    <p:animEffect transition="in" filter="fade">
                                      <p:cBhvr>
                                        <p:cTn id="34" dur="500"/>
                                        <p:tgtEl>
                                          <p:spTgt spid="141"/>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4"/>
                                        </p:tgtEl>
                                        <p:attrNameLst>
                                          <p:attrName>style.visibility</p:attrName>
                                        </p:attrNameLst>
                                      </p:cBhvr>
                                      <p:to>
                                        <p:strVal val="visible"/>
                                      </p:to>
                                    </p:set>
                                  </p:childTnLst>
                                </p:cTn>
                              </p:par>
                            </p:childTnLst>
                          </p:cTn>
                        </p:par>
                        <p:par>
                          <p:cTn id="39" fill="hold">
                            <p:stCondLst>
                              <p:cond delay="0"/>
                            </p:stCondLst>
                            <p:childTnLst>
                              <p:par>
                                <p:cTn id="40" presetID="10" presetClass="entr" presetSubtype="0" fill="hold" nodeType="afterEffect">
                                  <p:stCondLst>
                                    <p:cond delay="0"/>
                                  </p:stCondLst>
                                  <p:childTnLst>
                                    <p:set>
                                      <p:cBhvr>
                                        <p:cTn id="41" dur="1" fill="hold">
                                          <p:stCondLst>
                                            <p:cond delay="0"/>
                                          </p:stCondLst>
                                        </p:cTn>
                                        <p:tgtEl>
                                          <p:spTgt spid="149"/>
                                        </p:tgtEl>
                                        <p:attrNameLst>
                                          <p:attrName>style.visibility</p:attrName>
                                        </p:attrNameLst>
                                      </p:cBhvr>
                                      <p:to>
                                        <p:strVal val="visible"/>
                                      </p:to>
                                    </p:set>
                                    <p:animEffect transition="in" filter="fade">
                                      <p:cBhvr>
                                        <p:cTn id="42" dur="500"/>
                                        <p:tgtEl>
                                          <p:spTgt spid="14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right)">
                                      <p:cBhvr>
                                        <p:cTn id="47" dur="500"/>
                                        <p:tgtEl>
                                          <p:spTgt spid="154"/>
                                        </p:tgtEl>
                                      </p:cBhvr>
                                    </p:animEffect>
                                  </p:childTnLst>
                                </p:cTn>
                              </p:par>
                              <p:par>
                                <p:cTn id="48" presetID="22" presetClass="entr" presetSubtype="4" fill="hold" nodeType="withEffect">
                                  <p:stCondLst>
                                    <p:cond delay="0"/>
                                  </p:stCondLst>
                                  <p:childTnLst>
                                    <p:set>
                                      <p:cBhvr>
                                        <p:cTn id="49" dur="1" fill="hold">
                                          <p:stCondLst>
                                            <p:cond delay="0"/>
                                          </p:stCondLst>
                                        </p:cTn>
                                        <p:tgtEl>
                                          <p:spTgt spid="155"/>
                                        </p:tgtEl>
                                        <p:attrNameLst>
                                          <p:attrName>style.visibility</p:attrName>
                                        </p:attrNameLst>
                                      </p:cBhvr>
                                      <p:to>
                                        <p:strVal val="visible"/>
                                      </p:to>
                                    </p:set>
                                    <p:animEffect transition="in" filter="wipe(down)">
                                      <p:cBhvr>
                                        <p:cTn id="50" dur="500"/>
                                        <p:tgtEl>
                                          <p:spTgt spid="155"/>
                                        </p:tgtEl>
                                      </p:cBhvr>
                                    </p:animEffect>
                                  </p:childTnLst>
                                </p:cTn>
                              </p:par>
                              <p:par>
                                <p:cTn id="51" presetID="10" presetClass="entr" presetSubtype="0" fill="hold" nodeType="withEffect">
                                  <p:stCondLst>
                                    <p:cond delay="0"/>
                                  </p:stCondLst>
                                  <p:childTnLst>
                                    <p:set>
                                      <p:cBhvr>
                                        <p:cTn id="52" dur="1" fill="hold">
                                          <p:stCondLst>
                                            <p:cond delay="0"/>
                                          </p:stCondLst>
                                        </p:cTn>
                                        <p:tgtEl>
                                          <p:spTgt spid="156"/>
                                        </p:tgtEl>
                                        <p:attrNameLst>
                                          <p:attrName>style.visibility</p:attrName>
                                        </p:attrNameLst>
                                      </p:cBhvr>
                                      <p:to>
                                        <p:strVal val="visible"/>
                                      </p:to>
                                    </p:set>
                                    <p:animEffect transition="in" filter="fade">
                                      <p:cBhvr>
                                        <p:cTn id="53" dur="500"/>
                                        <p:tgtEl>
                                          <p:spTgt spid="156"/>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wipe(right)">
                                      <p:cBhvr>
                                        <p:cTn id="57" dur="500"/>
                                        <p:tgtEl>
                                          <p:spTgt spid="162"/>
                                        </p:tgtEl>
                                      </p:cBhvr>
                                    </p:animEffect>
                                  </p:childTnLst>
                                </p:cTn>
                              </p:par>
                              <p:par>
                                <p:cTn id="58" presetID="22" presetClass="entr" presetSubtype="1" fill="hold" nodeType="withEffect">
                                  <p:stCondLst>
                                    <p:cond delay="0"/>
                                  </p:stCondLst>
                                  <p:childTnLst>
                                    <p:set>
                                      <p:cBhvr>
                                        <p:cTn id="59" dur="1" fill="hold">
                                          <p:stCondLst>
                                            <p:cond delay="0"/>
                                          </p:stCondLst>
                                        </p:cTn>
                                        <p:tgtEl>
                                          <p:spTgt spid="163"/>
                                        </p:tgtEl>
                                        <p:attrNameLst>
                                          <p:attrName>style.visibility</p:attrName>
                                        </p:attrNameLst>
                                      </p:cBhvr>
                                      <p:to>
                                        <p:strVal val="visible"/>
                                      </p:to>
                                    </p:set>
                                    <p:animEffect transition="in" filter="wipe(up)">
                                      <p:cBhvr>
                                        <p:cTn id="60" dur="500"/>
                                        <p:tgtEl>
                                          <p:spTgt spid="16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fade">
                                      <p:cBhvr>
                                        <p:cTn id="63" dur="500"/>
                                        <p:tgtEl>
                                          <p:spTgt spid="164"/>
                                        </p:tgtEl>
                                      </p:cBhvr>
                                    </p:animEffect>
                                  </p:childTnLst>
                                </p:cTn>
                              </p:par>
                            </p:childTnLst>
                          </p:cTn>
                        </p:par>
                        <p:par>
                          <p:cTn id="64" fill="hold">
                            <p:stCondLst>
                              <p:cond delay="1000"/>
                            </p:stCondLst>
                            <p:childTnLst>
                              <p:par>
                                <p:cTn id="65" presetID="10" presetClass="entr" presetSubtype="0" fill="hold" grpId="0" nodeType="afterEffect">
                                  <p:stCondLst>
                                    <p:cond delay="0"/>
                                  </p:stCondLst>
                                  <p:childTnLst>
                                    <p:set>
                                      <p:cBhvr>
                                        <p:cTn id="66" dur="1" fill="hold">
                                          <p:stCondLst>
                                            <p:cond delay="0"/>
                                          </p:stCondLst>
                                        </p:cTn>
                                        <p:tgtEl>
                                          <p:spTgt spid="165"/>
                                        </p:tgtEl>
                                        <p:attrNameLst>
                                          <p:attrName>style.visibility</p:attrName>
                                        </p:attrNameLst>
                                      </p:cBhvr>
                                      <p:to>
                                        <p:strVal val="visible"/>
                                      </p:to>
                                    </p:set>
                                    <p:animEffect transition="in" filter="fade">
                                      <p:cBhvr>
                                        <p:cTn id="67" dur="500"/>
                                        <p:tgtEl>
                                          <p:spTgt spid="165"/>
                                        </p:tgtEl>
                                      </p:cBhvr>
                                    </p:animEffect>
                                  </p:childTnLst>
                                </p:cTn>
                              </p:par>
                              <p:par>
                                <p:cTn id="68" presetID="22" presetClass="entr" presetSubtype="8" fill="hold" nodeType="withEffect">
                                  <p:stCondLst>
                                    <p:cond delay="0"/>
                                  </p:stCondLst>
                                  <p:childTnLst>
                                    <p:set>
                                      <p:cBhvr>
                                        <p:cTn id="69" dur="1" fill="hold">
                                          <p:stCondLst>
                                            <p:cond delay="0"/>
                                          </p:stCondLst>
                                        </p:cTn>
                                        <p:tgtEl>
                                          <p:spTgt spid="166"/>
                                        </p:tgtEl>
                                        <p:attrNameLst>
                                          <p:attrName>style.visibility</p:attrName>
                                        </p:attrNameLst>
                                      </p:cBhvr>
                                      <p:to>
                                        <p:strVal val="visible"/>
                                      </p:to>
                                    </p:set>
                                    <p:animEffect transition="in" filter="wipe(left)">
                                      <p:cBhvr>
                                        <p:cTn id="70" dur="500"/>
                                        <p:tgtEl>
                                          <p:spTgt spid="166"/>
                                        </p:tgtEl>
                                      </p:cBhvr>
                                    </p:animEffect>
                                  </p:childTnLst>
                                </p:cTn>
                              </p:par>
                            </p:childTnLst>
                          </p:cTn>
                        </p:par>
                        <p:par>
                          <p:cTn id="71" fill="hold">
                            <p:stCondLst>
                              <p:cond delay="1500"/>
                            </p:stCondLst>
                            <p:childTnLst>
                              <p:par>
                                <p:cTn id="72" presetID="22" presetClass="entr" presetSubtype="4" fill="hold" nodeType="afterEffect">
                                  <p:stCondLst>
                                    <p:cond delay="0"/>
                                  </p:stCondLst>
                                  <p:childTnLst>
                                    <p:set>
                                      <p:cBhvr>
                                        <p:cTn id="73" dur="1" fill="hold">
                                          <p:stCondLst>
                                            <p:cond delay="0"/>
                                          </p:stCondLst>
                                        </p:cTn>
                                        <p:tgtEl>
                                          <p:spTgt spid="167"/>
                                        </p:tgtEl>
                                        <p:attrNameLst>
                                          <p:attrName>style.visibility</p:attrName>
                                        </p:attrNameLst>
                                      </p:cBhvr>
                                      <p:to>
                                        <p:strVal val="visible"/>
                                      </p:to>
                                    </p:set>
                                    <p:animEffect transition="in" filter="wipe(down)">
                                      <p:cBhvr>
                                        <p:cTn id="74" dur="500"/>
                                        <p:tgtEl>
                                          <p:spTgt spid="16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fade">
                                      <p:cBhvr>
                                        <p:cTn id="77" dur="500"/>
                                        <p:tgtEl>
                                          <p:spTgt spid="16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169"/>
                                        </p:tgtEl>
                                        <p:attrNameLst>
                                          <p:attrName>style.visibility</p:attrName>
                                        </p:attrNameLst>
                                      </p:cBhvr>
                                      <p:to>
                                        <p:strVal val="visible"/>
                                      </p:to>
                                    </p:set>
                                    <p:animEffect transition="in" filter="wipe(left)">
                                      <p:cBhvr>
                                        <p:cTn id="82" dur="500"/>
                                        <p:tgtEl>
                                          <p:spTgt spid="169"/>
                                        </p:tgtEl>
                                      </p:cBhvr>
                                    </p:animEffect>
                                  </p:childTnLst>
                                </p:cTn>
                              </p:par>
                            </p:childTnLst>
                          </p:cTn>
                        </p:par>
                        <p:par>
                          <p:cTn id="83" fill="hold">
                            <p:stCondLst>
                              <p:cond delay="500"/>
                            </p:stCondLst>
                            <p:childTnLst>
                              <p:par>
                                <p:cTn id="84" presetID="22" presetClass="entr" presetSubtype="2" fill="hold" nodeType="afterEffect">
                                  <p:stCondLst>
                                    <p:cond delay="0"/>
                                  </p:stCondLst>
                                  <p:childTnLst>
                                    <p:set>
                                      <p:cBhvr>
                                        <p:cTn id="85" dur="1" fill="hold">
                                          <p:stCondLst>
                                            <p:cond delay="0"/>
                                          </p:stCondLst>
                                        </p:cTn>
                                        <p:tgtEl>
                                          <p:spTgt spid="170"/>
                                        </p:tgtEl>
                                        <p:attrNameLst>
                                          <p:attrName>style.visibility</p:attrName>
                                        </p:attrNameLst>
                                      </p:cBhvr>
                                      <p:to>
                                        <p:strVal val="visible"/>
                                      </p:to>
                                    </p:set>
                                    <p:animEffect transition="in" filter="wipe(right)">
                                      <p:cBhvr>
                                        <p:cTn id="86" dur="500"/>
                                        <p:tgtEl>
                                          <p:spTgt spid="170"/>
                                        </p:tgtEl>
                                      </p:cBhvr>
                                    </p:animEffect>
                                  </p:childTnLst>
                                </p:cTn>
                              </p:par>
                              <p:par>
                                <p:cTn id="87" presetID="10" presetClass="entr" presetSubtype="0" fill="hold" nodeType="withEffect">
                                  <p:stCondLst>
                                    <p:cond delay="0"/>
                                  </p:stCondLst>
                                  <p:childTnLst>
                                    <p:set>
                                      <p:cBhvr>
                                        <p:cTn id="88" dur="1" fill="hold">
                                          <p:stCondLst>
                                            <p:cond delay="0"/>
                                          </p:stCondLst>
                                        </p:cTn>
                                        <p:tgtEl>
                                          <p:spTgt spid="171"/>
                                        </p:tgtEl>
                                        <p:attrNameLst>
                                          <p:attrName>style.visibility</p:attrName>
                                        </p:attrNameLst>
                                      </p:cBhvr>
                                      <p:to>
                                        <p:strVal val="visible"/>
                                      </p:to>
                                    </p:set>
                                    <p:animEffect transition="in" filter="fade">
                                      <p:cBhvr>
                                        <p:cTn id="89" dur="500"/>
                                        <p:tgtEl>
                                          <p:spTgt spid="171"/>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2" fill="hold" nodeType="clickEffect">
                                  <p:stCondLst>
                                    <p:cond delay="0"/>
                                  </p:stCondLst>
                                  <p:childTnLst>
                                    <p:set>
                                      <p:cBhvr>
                                        <p:cTn id="93" dur="1" fill="hold">
                                          <p:stCondLst>
                                            <p:cond delay="0"/>
                                          </p:stCondLst>
                                        </p:cTn>
                                        <p:tgtEl>
                                          <p:spTgt spid="175"/>
                                        </p:tgtEl>
                                        <p:attrNameLst>
                                          <p:attrName>style.visibility</p:attrName>
                                        </p:attrNameLst>
                                      </p:cBhvr>
                                      <p:to>
                                        <p:strVal val="visible"/>
                                      </p:to>
                                    </p:set>
                                    <p:animEffect transition="in" filter="wipe(right)">
                                      <p:cBhvr>
                                        <p:cTn id="94" dur="500"/>
                                        <p:tgtEl>
                                          <p:spTgt spid="175"/>
                                        </p:tgtEl>
                                      </p:cBhvr>
                                    </p:animEffect>
                                  </p:childTnLst>
                                </p:cTn>
                              </p:par>
                            </p:childTnLst>
                          </p:cTn>
                        </p:par>
                        <p:par>
                          <p:cTn id="95" fill="hold">
                            <p:stCondLst>
                              <p:cond delay="500"/>
                            </p:stCondLst>
                            <p:childTnLst>
                              <p:par>
                                <p:cTn id="96" presetID="22" presetClass="entr" presetSubtype="4" fill="hold" nodeType="afterEffect">
                                  <p:stCondLst>
                                    <p:cond delay="0"/>
                                  </p:stCondLst>
                                  <p:childTnLst>
                                    <p:set>
                                      <p:cBhvr>
                                        <p:cTn id="97" dur="1" fill="hold">
                                          <p:stCondLst>
                                            <p:cond delay="0"/>
                                          </p:stCondLst>
                                        </p:cTn>
                                        <p:tgtEl>
                                          <p:spTgt spid="176"/>
                                        </p:tgtEl>
                                        <p:attrNameLst>
                                          <p:attrName>style.visibility</p:attrName>
                                        </p:attrNameLst>
                                      </p:cBhvr>
                                      <p:to>
                                        <p:strVal val="visible"/>
                                      </p:to>
                                    </p:set>
                                    <p:animEffect transition="in" filter="wipe(down)">
                                      <p:cBhvr>
                                        <p:cTn id="98" dur="500"/>
                                        <p:tgtEl>
                                          <p:spTgt spid="176"/>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nodeType="clickEffect">
                                  <p:stCondLst>
                                    <p:cond delay="0"/>
                                  </p:stCondLst>
                                  <p:childTnLst>
                                    <p:set>
                                      <p:cBhvr>
                                        <p:cTn id="102" dur="1" fill="hold">
                                          <p:stCondLst>
                                            <p:cond delay="0"/>
                                          </p:stCondLst>
                                        </p:cTn>
                                        <p:tgtEl>
                                          <p:spTgt spid="177"/>
                                        </p:tgtEl>
                                        <p:attrNameLst>
                                          <p:attrName>style.visibility</p:attrName>
                                        </p:attrNameLst>
                                      </p:cBhvr>
                                      <p:to>
                                        <p:strVal val="visible"/>
                                      </p:to>
                                    </p:set>
                                    <p:animEffect transition="in" filter="wipe(up)">
                                      <p:cBhvr>
                                        <p:cTn id="103" dur="500"/>
                                        <p:tgtEl>
                                          <p:spTgt spid="177"/>
                                        </p:tgtEl>
                                      </p:cBhvr>
                                    </p:animEffect>
                                  </p:childTnLst>
                                </p:cTn>
                              </p:par>
                            </p:childTnLst>
                          </p:cTn>
                        </p:par>
                        <p:par>
                          <p:cTn id="104" fill="hold">
                            <p:stCondLst>
                              <p:cond delay="50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182"/>
                                        </p:tgtEl>
                                        <p:attrNameLst>
                                          <p:attrName>style.visibility</p:attrName>
                                        </p:attrNameLst>
                                      </p:cBhvr>
                                      <p:to>
                                        <p:strVal val="visible"/>
                                      </p:to>
                                    </p:set>
                                    <p:animEffect transition="in" filter="fade">
                                      <p:cBhvr>
                                        <p:cTn id="112" dur="500"/>
                                        <p:tgtEl>
                                          <p:spTgt spid="182"/>
                                        </p:tgtEl>
                                      </p:cBhvr>
                                    </p:animEffect>
                                  </p:childTnLst>
                                </p:cTn>
                              </p:par>
                            </p:childTnLst>
                          </p:cTn>
                        </p:par>
                        <p:par>
                          <p:cTn id="113" fill="hold">
                            <p:stCondLst>
                              <p:cond delay="500"/>
                            </p:stCondLst>
                            <p:childTnLst>
                              <p:par>
                                <p:cTn id="114" presetID="10" presetClass="entr" presetSubtype="0" fill="hold" nodeType="afterEffect">
                                  <p:stCondLst>
                                    <p:cond delay="0"/>
                                  </p:stCondLst>
                                  <p:childTnLst>
                                    <p:set>
                                      <p:cBhvr>
                                        <p:cTn id="115" dur="1" fill="hold">
                                          <p:stCondLst>
                                            <p:cond delay="0"/>
                                          </p:stCondLst>
                                        </p:cTn>
                                        <p:tgtEl>
                                          <p:spTgt spid="183"/>
                                        </p:tgtEl>
                                        <p:attrNameLst>
                                          <p:attrName>style.visibility</p:attrName>
                                        </p:attrNameLst>
                                      </p:cBhvr>
                                      <p:to>
                                        <p:strVal val="visible"/>
                                      </p:to>
                                    </p:set>
                                    <p:animEffect transition="in" filter="fade">
                                      <p:cBhvr>
                                        <p:cTn id="116" dur="500"/>
                                        <p:tgtEl>
                                          <p:spTgt spid="183"/>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88"/>
                                        </p:tgtEl>
                                        <p:attrNameLst>
                                          <p:attrName>style.visibility</p:attrName>
                                        </p:attrNameLst>
                                      </p:cBhvr>
                                      <p:to>
                                        <p:strVal val="visible"/>
                                      </p:to>
                                    </p:set>
                                    <p:animEffect transition="in" filter="fade">
                                      <p:cBhvr>
                                        <p:cTn id="121" dur="500"/>
                                        <p:tgtEl>
                                          <p:spTgt spid="188"/>
                                        </p:tgtEl>
                                      </p:cBhvr>
                                    </p:animEffect>
                                  </p:childTnLst>
                                </p:cTn>
                              </p:par>
                            </p:childTnLst>
                          </p:cTn>
                        </p:par>
                        <p:par>
                          <p:cTn id="122" fill="hold">
                            <p:stCondLst>
                              <p:cond delay="500"/>
                            </p:stCondLst>
                            <p:childTnLst>
                              <p:par>
                                <p:cTn id="123" presetID="10" presetClass="entr" presetSubtype="0" fill="hold" nodeType="afterEffect">
                                  <p:stCondLst>
                                    <p:cond delay="0"/>
                                  </p:stCondLst>
                                  <p:childTnLst>
                                    <p:set>
                                      <p:cBhvr>
                                        <p:cTn id="124" dur="1" fill="hold">
                                          <p:stCondLst>
                                            <p:cond delay="0"/>
                                          </p:stCondLst>
                                        </p:cTn>
                                        <p:tgtEl>
                                          <p:spTgt spid="189"/>
                                        </p:tgtEl>
                                        <p:attrNameLst>
                                          <p:attrName>style.visibility</p:attrName>
                                        </p:attrNameLst>
                                      </p:cBhvr>
                                      <p:to>
                                        <p:strVal val="visible"/>
                                      </p:to>
                                    </p:set>
                                    <p:animEffect transition="in" filter="fade">
                                      <p:cBhvr>
                                        <p:cTn id="125" dur="500"/>
                                        <p:tgtEl>
                                          <p:spTgt spid="189"/>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196"/>
                                        </p:tgtEl>
                                        <p:attrNameLst>
                                          <p:attrName>style.visibility</p:attrName>
                                        </p:attrNameLst>
                                      </p:cBhvr>
                                      <p:to>
                                        <p:strVal val="visible"/>
                                      </p:to>
                                    </p:set>
                                    <p:animEffect transition="in" filter="fade">
                                      <p:cBhvr>
                                        <p:cTn id="130" dur="500"/>
                                        <p:tgtEl>
                                          <p:spTgt spid="196"/>
                                        </p:tgtEl>
                                      </p:cBhvr>
                                    </p:animEffect>
                                  </p:childTnLst>
                                </p:cTn>
                              </p:par>
                            </p:childTnLst>
                          </p:cTn>
                        </p:par>
                        <p:par>
                          <p:cTn id="131" fill="hold">
                            <p:stCondLst>
                              <p:cond delay="500"/>
                            </p:stCondLst>
                            <p:childTnLst>
                              <p:par>
                                <p:cTn id="132" presetID="10" presetClass="entr" presetSubtype="0" fill="hold" nodeType="afterEffect">
                                  <p:stCondLst>
                                    <p:cond delay="0"/>
                                  </p:stCondLst>
                                  <p:childTnLst>
                                    <p:set>
                                      <p:cBhvr>
                                        <p:cTn id="133" dur="1" fill="hold">
                                          <p:stCondLst>
                                            <p:cond delay="0"/>
                                          </p:stCondLst>
                                        </p:cTn>
                                        <p:tgtEl>
                                          <p:spTgt spid="197"/>
                                        </p:tgtEl>
                                        <p:attrNameLst>
                                          <p:attrName>style.visibility</p:attrName>
                                        </p:attrNameLst>
                                      </p:cBhvr>
                                      <p:to>
                                        <p:strVal val="visible"/>
                                      </p:to>
                                    </p:set>
                                    <p:animEffect transition="in" filter="fade">
                                      <p:cBhvr>
                                        <p:cTn id="134" dur="500"/>
                                        <p:tgtEl>
                                          <p:spTgt spid="197"/>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203"/>
                                        </p:tgtEl>
                                        <p:attrNameLst>
                                          <p:attrName>style.visibility</p:attrName>
                                        </p:attrNameLst>
                                      </p:cBhvr>
                                      <p:to>
                                        <p:strVal val="visible"/>
                                      </p:to>
                                    </p:set>
                                    <p:animEffect transition="in" filter="fade">
                                      <p:cBhvr>
                                        <p:cTn id="139" dur="500"/>
                                        <p:tgtEl>
                                          <p:spTgt spid="203"/>
                                        </p:tgtEl>
                                      </p:cBhvr>
                                    </p:animEffect>
                                  </p:childTnLst>
                                </p:cTn>
                              </p:par>
                            </p:childTnLst>
                          </p:cTn>
                        </p:par>
                        <p:par>
                          <p:cTn id="140" fill="hold">
                            <p:stCondLst>
                              <p:cond delay="500"/>
                            </p:stCondLst>
                            <p:childTnLst>
                              <p:par>
                                <p:cTn id="141" presetID="10" presetClass="entr" presetSubtype="0" fill="hold" nodeType="afterEffect">
                                  <p:stCondLst>
                                    <p:cond delay="0"/>
                                  </p:stCondLst>
                                  <p:childTnLst>
                                    <p:set>
                                      <p:cBhvr>
                                        <p:cTn id="142" dur="1" fill="hold">
                                          <p:stCondLst>
                                            <p:cond delay="0"/>
                                          </p:stCondLst>
                                        </p:cTn>
                                        <p:tgtEl>
                                          <p:spTgt spid="204"/>
                                        </p:tgtEl>
                                        <p:attrNameLst>
                                          <p:attrName>style.visibility</p:attrName>
                                        </p:attrNameLst>
                                      </p:cBhvr>
                                      <p:to>
                                        <p:strVal val="visible"/>
                                      </p:to>
                                    </p:set>
                                    <p:animEffect transition="in" filter="fade">
                                      <p:cBhvr>
                                        <p:cTn id="143" dur="500"/>
                                        <p:tgtEl>
                                          <p:spTgt spid="204"/>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207"/>
                                        </p:tgtEl>
                                        <p:attrNameLst>
                                          <p:attrName>style.visibility</p:attrName>
                                        </p:attrNameLst>
                                      </p:cBhvr>
                                      <p:to>
                                        <p:strVal val="visible"/>
                                      </p:to>
                                    </p:set>
                                    <p:animEffect transition="in" filter="fade">
                                      <p:cBhvr>
                                        <p:cTn id="148" dur="500"/>
                                        <p:tgtEl>
                                          <p:spTgt spid="207"/>
                                        </p:tgtEl>
                                      </p:cBhvr>
                                    </p:animEffect>
                                  </p:childTnLst>
                                </p:cTn>
                              </p:par>
                            </p:childTnLst>
                          </p:cTn>
                        </p:par>
                        <p:par>
                          <p:cTn id="149" fill="hold">
                            <p:stCondLst>
                              <p:cond delay="500"/>
                            </p:stCondLst>
                            <p:childTnLst>
                              <p:par>
                                <p:cTn id="150" presetID="10" presetClass="entr" presetSubtype="0" fill="hold" nodeType="afterEffect">
                                  <p:stCondLst>
                                    <p:cond delay="0"/>
                                  </p:stCondLst>
                                  <p:childTnLst>
                                    <p:set>
                                      <p:cBhvr>
                                        <p:cTn id="151" dur="1" fill="hold">
                                          <p:stCondLst>
                                            <p:cond delay="0"/>
                                          </p:stCondLst>
                                        </p:cTn>
                                        <p:tgtEl>
                                          <p:spTgt spid="208"/>
                                        </p:tgtEl>
                                        <p:attrNameLst>
                                          <p:attrName>style.visibility</p:attrName>
                                        </p:attrNameLst>
                                      </p:cBhvr>
                                      <p:to>
                                        <p:strVal val="visible"/>
                                      </p:to>
                                    </p:set>
                                    <p:animEffect transition="in" filter="fade">
                                      <p:cBhvr>
                                        <p:cTn id="152" dur="500"/>
                                        <p:tgtEl>
                                          <p:spTgt spid="208"/>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211"/>
                                        </p:tgtEl>
                                        <p:attrNameLst>
                                          <p:attrName>style.visibility</p:attrName>
                                        </p:attrNameLst>
                                      </p:cBhvr>
                                      <p:to>
                                        <p:strVal val="visible"/>
                                      </p:to>
                                    </p:set>
                                    <p:animEffect transition="in" filter="fade">
                                      <p:cBhvr>
                                        <p:cTn id="157" dur="500"/>
                                        <p:tgtEl>
                                          <p:spTgt spid="211"/>
                                        </p:tgtEl>
                                      </p:cBhvr>
                                    </p:animEffect>
                                  </p:childTnLst>
                                </p:cTn>
                              </p:par>
                            </p:childTnLst>
                          </p:cTn>
                        </p:par>
                        <p:par>
                          <p:cTn id="158" fill="hold">
                            <p:stCondLst>
                              <p:cond delay="500"/>
                            </p:stCondLst>
                            <p:childTnLst>
                              <p:par>
                                <p:cTn id="159" presetID="10" presetClass="entr" presetSubtype="0" fill="hold" nodeType="afterEffect">
                                  <p:stCondLst>
                                    <p:cond delay="0"/>
                                  </p:stCondLst>
                                  <p:childTnLst>
                                    <p:set>
                                      <p:cBhvr>
                                        <p:cTn id="160" dur="1" fill="hold">
                                          <p:stCondLst>
                                            <p:cond delay="0"/>
                                          </p:stCondLst>
                                        </p:cTn>
                                        <p:tgtEl>
                                          <p:spTgt spid="212"/>
                                        </p:tgtEl>
                                        <p:attrNameLst>
                                          <p:attrName>style.visibility</p:attrName>
                                        </p:attrNameLst>
                                      </p:cBhvr>
                                      <p:to>
                                        <p:strVal val="visible"/>
                                      </p:to>
                                    </p:set>
                                    <p:animEffect transition="in" filter="fade">
                                      <p:cBhvr>
                                        <p:cTn id="161" dur="500"/>
                                        <p:tgtEl>
                                          <p:spTgt spid="212"/>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1" fill="hold" nodeType="clickEffect">
                                  <p:stCondLst>
                                    <p:cond delay="0"/>
                                  </p:stCondLst>
                                  <p:childTnLst>
                                    <p:set>
                                      <p:cBhvr>
                                        <p:cTn id="165" dur="1" fill="hold">
                                          <p:stCondLst>
                                            <p:cond delay="0"/>
                                          </p:stCondLst>
                                        </p:cTn>
                                        <p:tgtEl>
                                          <p:spTgt spid="215"/>
                                        </p:tgtEl>
                                        <p:attrNameLst>
                                          <p:attrName>style.visibility</p:attrName>
                                        </p:attrNameLst>
                                      </p:cBhvr>
                                      <p:to>
                                        <p:strVal val="visible"/>
                                      </p:to>
                                    </p:set>
                                    <p:animEffect transition="in" filter="wipe(up)">
                                      <p:cBhvr>
                                        <p:cTn id="166" dur="500"/>
                                        <p:tgtEl>
                                          <p:spTgt spid="215"/>
                                        </p:tgtEl>
                                      </p:cBhvr>
                                    </p:animEffect>
                                  </p:childTnLst>
                                </p:cTn>
                              </p:par>
                              <p:par>
                                <p:cTn id="167" presetID="22" presetClass="entr" presetSubtype="2" fill="hold" nodeType="withEffect">
                                  <p:stCondLst>
                                    <p:cond delay="0"/>
                                  </p:stCondLst>
                                  <p:childTnLst>
                                    <p:set>
                                      <p:cBhvr>
                                        <p:cTn id="168" dur="1" fill="hold">
                                          <p:stCondLst>
                                            <p:cond delay="0"/>
                                          </p:stCondLst>
                                        </p:cTn>
                                        <p:tgtEl>
                                          <p:spTgt spid="216"/>
                                        </p:tgtEl>
                                        <p:attrNameLst>
                                          <p:attrName>style.visibility</p:attrName>
                                        </p:attrNameLst>
                                      </p:cBhvr>
                                      <p:to>
                                        <p:strVal val="visible"/>
                                      </p:to>
                                    </p:set>
                                    <p:animEffect transition="in" filter="wipe(right)">
                                      <p:cBhvr>
                                        <p:cTn id="169" dur="500"/>
                                        <p:tgtEl>
                                          <p:spTgt spid="216"/>
                                        </p:tgtEl>
                                      </p:cBhvr>
                                    </p:animEffect>
                                  </p:childTnLst>
                                </p:cTn>
                              </p:par>
                            </p:childTnLst>
                          </p:cTn>
                        </p:par>
                        <p:par>
                          <p:cTn id="170" fill="hold">
                            <p:stCondLst>
                              <p:cond delay="500"/>
                            </p:stCondLst>
                            <p:childTnLst>
                              <p:par>
                                <p:cTn id="171" presetID="22" presetClass="entr" presetSubtype="4" fill="hold" nodeType="afterEffect">
                                  <p:stCondLst>
                                    <p:cond delay="0"/>
                                  </p:stCondLst>
                                  <p:childTnLst>
                                    <p:set>
                                      <p:cBhvr>
                                        <p:cTn id="172" dur="1" fill="hold">
                                          <p:stCondLst>
                                            <p:cond delay="0"/>
                                          </p:stCondLst>
                                        </p:cTn>
                                        <p:tgtEl>
                                          <p:spTgt spid="217"/>
                                        </p:tgtEl>
                                        <p:attrNameLst>
                                          <p:attrName>style.visibility</p:attrName>
                                        </p:attrNameLst>
                                      </p:cBhvr>
                                      <p:to>
                                        <p:strVal val="visible"/>
                                      </p:to>
                                    </p:set>
                                    <p:animEffect transition="in" filter="wipe(down)">
                                      <p:cBhvr>
                                        <p:cTn id="173" dur="500"/>
                                        <p:tgtEl>
                                          <p:spTgt spid="217"/>
                                        </p:tgtEl>
                                      </p:cBhvr>
                                    </p:animEffect>
                                  </p:childTnLst>
                                </p:cTn>
                              </p:par>
                              <p:par>
                                <p:cTn id="174" presetID="10" presetClass="entr" presetSubtype="0" fill="hold" nodeType="withEffect">
                                  <p:stCondLst>
                                    <p:cond delay="0"/>
                                  </p:stCondLst>
                                  <p:childTnLst>
                                    <p:set>
                                      <p:cBhvr>
                                        <p:cTn id="175" dur="1" fill="hold">
                                          <p:stCondLst>
                                            <p:cond delay="0"/>
                                          </p:stCondLst>
                                        </p:cTn>
                                        <p:tgtEl>
                                          <p:spTgt spid="219"/>
                                        </p:tgtEl>
                                        <p:attrNameLst>
                                          <p:attrName>style.visibility</p:attrName>
                                        </p:attrNameLst>
                                      </p:cBhvr>
                                      <p:to>
                                        <p:strVal val="visible"/>
                                      </p:to>
                                    </p:set>
                                    <p:animEffect transition="in" filter="fade">
                                      <p:cBhvr>
                                        <p:cTn id="176" dur="500"/>
                                        <p:tgtEl>
                                          <p:spTgt spid="219"/>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218"/>
                                        </p:tgtEl>
                                        <p:attrNameLst>
                                          <p:attrName>style.visibility</p:attrName>
                                        </p:attrNameLst>
                                      </p:cBhvr>
                                      <p:to>
                                        <p:strVal val="visible"/>
                                      </p:to>
                                    </p:set>
                                    <p:animEffect transition="in" filter="fade">
                                      <p:cBhvr>
                                        <p:cTn id="179" dur="500"/>
                                        <p:tgtEl>
                                          <p:spTgt spid="218"/>
                                        </p:tgtEl>
                                      </p:cBhvr>
                                    </p:animEffect>
                                  </p:childTnLst>
                                </p:cTn>
                              </p:par>
                            </p:childTnLst>
                          </p:cTn>
                        </p:par>
                      </p:childTnLst>
                    </p:cTn>
                  </p:par>
                  <p:par>
                    <p:cTn id="180" fill="hold">
                      <p:stCondLst>
                        <p:cond delay="indefinite"/>
                      </p:stCondLst>
                      <p:childTnLst>
                        <p:par>
                          <p:cTn id="181" fill="hold">
                            <p:stCondLst>
                              <p:cond delay="0"/>
                            </p:stCondLst>
                            <p:childTnLst>
                              <p:par>
                                <p:cTn id="182" presetID="10" presetClass="entr" presetSubtype="0" fill="hold" nodeType="clickEffect">
                                  <p:stCondLst>
                                    <p:cond delay="0"/>
                                  </p:stCondLst>
                                  <p:childTnLst>
                                    <p:set>
                                      <p:cBhvr>
                                        <p:cTn id="183" dur="1" fill="hold">
                                          <p:stCondLst>
                                            <p:cond delay="0"/>
                                          </p:stCondLst>
                                        </p:cTn>
                                        <p:tgtEl>
                                          <p:spTgt spid="220"/>
                                        </p:tgtEl>
                                        <p:attrNameLst>
                                          <p:attrName>style.visibility</p:attrName>
                                        </p:attrNameLst>
                                      </p:cBhvr>
                                      <p:to>
                                        <p:strVal val="visible"/>
                                      </p:to>
                                    </p:set>
                                    <p:animEffect transition="in" filter="fade">
                                      <p:cBhvr>
                                        <p:cTn id="184" dur="500"/>
                                        <p:tgtEl>
                                          <p:spTgt spid="220"/>
                                        </p:tgtEl>
                                      </p:cBhvr>
                                    </p:animEffect>
                                  </p:childTnLst>
                                </p:cTn>
                              </p:par>
                            </p:childTnLst>
                          </p:cTn>
                        </p:par>
                        <p:par>
                          <p:cTn id="185" fill="hold">
                            <p:stCondLst>
                              <p:cond delay="500"/>
                            </p:stCondLst>
                            <p:childTnLst>
                              <p:par>
                                <p:cTn id="186" presetID="10" presetClass="entr" presetSubtype="0" fill="hold" nodeType="afterEffect">
                                  <p:stCondLst>
                                    <p:cond delay="0"/>
                                  </p:stCondLst>
                                  <p:childTnLst>
                                    <p:set>
                                      <p:cBhvr>
                                        <p:cTn id="187" dur="1" fill="hold">
                                          <p:stCondLst>
                                            <p:cond delay="0"/>
                                          </p:stCondLst>
                                        </p:cTn>
                                        <p:tgtEl>
                                          <p:spTgt spid="221"/>
                                        </p:tgtEl>
                                        <p:attrNameLst>
                                          <p:attrName>style.visibility</p:attrName>
                                        </p:attrNameLst>
                                      </p:cBhvr>
                                      <p:to>
                                        <p:strVal val="visible"/>
                                      </p:to>
                                    </p:set>
                                    <p:animEffect transition="in" filter="fade">
                                      <p:cBhvr>
                                        <p:cTn id="188" dur="500"/>
                                        <p:tgtEl>
                                          <p:spTgt spid="221"/>
                                        </p:tgtEl>
                                      </p:cBhvr>
                                    </p:animEffect>
                                  </p:childTnLst>
                                </p:cTn>
                              </p:par>
                            </p:childTnLst>
                          </p:cTn>
                        </p:par>
                      </p:childTnLst>
                    </p:cTn>
                  </p:par>
                  <p:par>
                    <p:cTn id="189" fill="hold">
                      <p:stCondLst>
                        <p:cond delay="indefinite"/>
                      </p:stCondLst>
                      <p:childTnLst>
                        <p:par>
                          <p:cTn id="190" fill="hold">
                            <p:stCondLst>
                              <p:cond delay="0"/>
                            </p:stCondLst>
                            <p:childTnLst>
                              <p:par>
                                <p:cTn id="191" presetID="10" presetClass="entr" presetSubtype="0" fill="hold" nodeType="clickEffect">
                                  <p:stCondLst>
                                    <p:cond delay="0"/>
                                  </p:stCondLst>
                                  <p:childTnLst>
                                    <p:set>
                                      <p:cBhvr>
                                        <p:cTn id="192" dur="1" fill="hold">
                                          <p:stCondLst>
                                            <p:cond delay="0"/>
                                          </p:stCondLst>
                                        </p:cTn>
                                        <p:tgtEl>
                                          <p:spTgt spid="227"/>
                                        </p:tgtEl>
                                        <p:attrNameLst>
                                          <p:attrName>style.visibility</p:attrName>
                                        </p:attrNameLst>
                                      </p:cBhvr>
                                      <p:to>
                                        <p:strVal val="visible"/>
                                      </p:to>
                                    </p:set>
                                    <p:animEffect transition="in" filter="fade">
                                      <p:cBhvr>
                                        <p:cTn id="193" dur="500"/>
                                        <p:tgtEl>
                                          <p:spTgt spid="227"/>
                                        </p:tgtEl>
                                      </p:cBhvr>
                                    </p:animEffect>
                                  </p:childTnLst>
                                </p:cTn>
                              </p:par>
                            </p:childTnLst>
                          </p:cTn>
                        </p:par>
                        <p:par>
                          <p:cTn id="194" fill="hold">
                            <p:stCondLst>
                              <p:cond delay="500"/>
                            </p:stCondLst>
                            <p:childTnLst>
                              <p:par>
                                <p:cTn id="195" presetID="10" presetClass="entr" presetSubtype="0" fill="hold" grpId="0" nodeType="afterEffect">
                                  <p:stCondLst>
                                    <p:cond delay="0"/>
                                  </p:stCondLst>
                                  <p:childTnLst>
                                    <p:set>
                                      <p:cBhvr>
                                        <p:cTn id="196" dur="1" fill="hold">
                                          <p:stCondLst>
                                            <p:cond delay="0"/>
                                          </p:stCondLst>
                                        </p:cTn>
                                        <p:tgtEl>
                                          <p:spTgt spid="228"/>
                                        </p:tgtEl>
                                        <p:attrNameLst>
                                          <p:attrName>style.visibility</p:attrName>
                                        </p:attrNameLst>
                                      </p:cBhvr>
                                      <p:to>
                                        <p:strVal val="visible"/>
                                      </p:to>
                                    </p:set>
                                    <p:animEffect transition="in" filter="fade">
                                      <p:cBhvr>
                                        <p:cTn id="197" dur="500"/>
                                        <p:tgtEl>
                                          <p:spTgt spid="228"/>
                                        </p:tgtEl>
                                      </p:cBhvr>
                                    </p:animEffect>
                                  </p:childTnLst>
                                </p:cTn>
                              </p:par>
                              <p:par>
                                <p:cTn id="198" presetID="10" presetClass="entr" presetSubtype="0" fill="hold" nodeType="withEffect">
                                  <p:stCondLst>
                                    <p:cond delay="0"/>
                                  </p:stCondLst>
                                  <p:childTnLst>
                                    <p:set>
                                      <p:cBhvr>
                                        <p:cTn id="199" dur="1" fill="hold">
                                          <p:stCondLst>
                                            <p:cond delay="0"/>
                                          </p:stCondLst>
                                        </p:cTn>
                                        <p:tgtEl>
                                          <p:spTgt spid="230"/>
                                        </p:tgtEl>
                                        <p:attrNameLst>
                                          <p:attrName>style.visibility</p:attrName>
                                        </p:attrNameLst>
                                      </p:cBhvr>
                                      <p:to>
                                        <p:strVal val="visible"/>
                                      </p:to>
                                    </p:set>
                                    <p:animEffect transition="in" filter="fade">
                                      <p:cBhvr>
                                        <p:cTn id="200" dur="500"/>
                                        <p:tgtEl>
                                          <p:spTgt spid="230"/>
                                        </p:tgtEl>
                                      </p:cBhvr>
                                    </p:animEffect>
                                  </p:childTnLst>
                                </p:cTn>
                              </p:par>
                            </p:childTnLst>
                          </p:cTn>
                        </p:par>
                        <p:par>
                          <p:cTn id="201" fill="hold">
                            <p:stCondLst>
                              <p:cond delay="1000"/>
                            </p:stCondLst>
                            <p:childTnLst>
                              <p:par>
                                <p:cTn id="202" presetID="53" presetClass="entr" presetSubtype="16" fill="hold" nodeType="afterEffect">
                                  <p:stCondLst>
                                    <p:cond delay="0"/>
                                  </p:stCondLst>
                                  <p:childTnLst>
                                    <p:set>
                                      <p:cBhvr>
                                        <p:cTn id="203" dur="1" fill="hold">
                                          <p:stCondLst>
                                            <p:cond delay="0"/>
                                          </p:stCondLst>
                                        </p:cTn>
                                        <p:tgtEl>
                                          <p:spTgt spid="237"/>
                                        </p:tgtEl>
                                        <p:attrNameLst>
                                          <p:attrName>style.visibility</p:attrName>
                                        </p:attrNameLst>
                                      </p:cBhvr>
                                      <p:to>
                                        <p:strVal val="visible"/>
                                      </p:to>
                                    </p:set>
                                    <p:anim calcmode="lin" valueType="num">
                                      <p:cBhvr>
                                        <p:cTn id="204" dur="500" fill="hold"/>
                                        <p:tgtEl>
                                          <p:spTgt spid="237"/>
                                        </p:tgtEl>
                                        <p:attrNameLst>
                                          <p:attrName>ppt_w</p:attrName>
                                        </p:attrNameLst>
                                      </p:cBhvr>
                                      <p:tavLst>
                                        <p:tav tm="0">
                                          <p:val>
                                            <p:fltVal val="0"/>
                                          </p:val>
                                        </p:tav>
                                        <p:tav tm="100000">
                                          <p:val>
                                            <p:strVal val="#ppt_w"/>
                                          </p:val>
                                        </p:tav>
                                      </p:tavLst>
                                    </p:anim>
                                    <p:anim calcmode="lin" valueType="num">
                                      <p:cBhvr>
                                        <p:cTn id="205" dur="500" fill="hold"/>
                                        <p:tgtEl>
                                          <p:spTgt spid="237"/>
                                        </p:tgtEl>
                                        <p:attrNameLst>
                                          <p:attrName>ppt_h</p:attrName>
                                        </p:attrNameLst>
                                      </p:cBhvr>
                                      <p:tavLst>
                                        <p:tav tm="0">
                                          <p:val>
                                            <p:fltVal val="0"/>
                                          </p:val>
                                        </p:tav>
                                        <p:tav tm="100000">
                                          <p:val>
                                            <p:strVal val="#ppt_h"/>
                                          </p:val>
                                        </p:tav>
                                      </p:tavLst>
                                    </p:anim>
                                    <p:animEffect transition="in" filter="fade">
                                      <p:cBhvr>
                                        <p:cTn id="206" dur="500"/>
                                        <p:tgtEl>
                                          <p:spTgt spid="237"/>
                                        </p:tgtEl>
                                      </p:cBhvr>
                                    </p:animEffect>
                                  </p:childTnLst>
                                </p:cTn>
                              </p:par>
                            </p:childTnLst>
                          </p:cTn>
                        </p:par>
                        <p:par>
                          <p:cTn id="207" fill="hold">
                            <p:stCondLst>
                              <p:cond delay="1500"/>
                            </p:stCondLst>
                            <p:childTnLst>
                              <p:par>
                                <p:cTn id="208" presetID="10" presetClass="entr" presetSubtype="0" fill="hold" nodeType="afterEffect">
                                  <p:stCondLst>
                                    <p:cond delay="0"/>
                                  </p:stCondLst>
                                  <p:childTnLst>
                                    <p:set>
                                      <p:cBhvr>
                                        <p:cTn id="209" dur="1" fill="hold">
                                          <p:stCondLst>
                                            <p:cond delay="0"/>
                                          </p:stCondLst>
                                        </p:cTn>
                                        <p:tgtEl>
                                          <p:spTgt spid="229"/>
                                        </p:tgtEl>
                                        <p:attrNameLst>
                                          <p:attrName>style.visibility</p:attrName>
                                        </p:attrNameLst>
                                      </p:cBhvr>
                                      <p:to>
                                        <p:strVal val="visible"/>
                                      </p:to>
                                    </p:set>
                                    <p:animEffect transition="in" filter="fade">
                                      <p:cBhvr>
                                        <p:cTn id="210" dur="500"/>
                                        <p:tgtEl>
                                          <p:spTgt spid="229"/>
                                        </p:tgtEl>
                                      </p:cBhvr>
                                    </p:animEffect>
                                  </p:childTnLst>
                                </p:cTn>
                              </p:par>
                            </p:childTnLst>
                          </p:cTn>
                        </p:par>
                        <p:par>
                          <p:cTn id="211" fill="hold">
                            <p:stCondLst>
                              <p:cond delay="2000"/>
                            </p:stCondLst>
                            <p:childTnLst>
                              <p:par>
                                <p:cTn id="212" presetID="22" presetClass="entr" presetSubtype="4" fill="hold" nodeType="afterEffect">
                                  <p:stCondLst>
                                    <p:cond delay="0"/>
                                  </p:stCondLst>
                                  <p:childTnLst>
                                    <p:set>
                                      <p:cBhvr>
                                        <p:cTn id="213" dur="1" fill="hold">
                                          <p:stCondLst>
                                            <p:cond delay="0"/>
                                          </p:stCondLst>
                                        </p:cTn>
                                        <p:tgtEl>
                                          <p:spTgt spid="236"/>
                                        </p:tgtEl>
                                        <p:attrNameLst>
                                          <p:attrName>style.visibility</p:attrName>
                                        </p:attrNameLst>
                                      </p:cBhvr>
                                      <p:to>
                                        <p:strVal val="visible"/>
                                      </p:to>
                                    </p:set>
                                    <p:animEffect transition="in" filter="wipe(down)">
                                      <p:cBhvr>
                                        <p:cTn id="214" dur="500"/>
                                        <p:tgtEl>
                                          <p:spTgt spid="236"/>
                                        </p:tgtEl>
                                      </p:cBhvr>
                                    </p:animEffect>
                                  </p:childTnLst>
                                </p:cTn>
                              </p:par>
                            </p:childTnLst>
                          </p:cTn>
                        </p:par>
                      </p:childTnLst>
                    </p:cTn>
                  </p:par>
                  <p:par>
                    <p:cTn id="215" fill="hold">
                      <p:stCondLst>
                        <p:cond delay="indefinite"/>
                      </p:stCondLst>
                      <p:childTnLst>
                        <p:par>
                          <p:cTn id="216" fill="hold">
                            <p:stCondLst>
                              <p:cond delay="0"/>
                            </p:stCondLst>
                            <p:childTnLst>
                              <p:par>
                                <p:cTn id="217" presetID="10" presetClass="entr" presetSubtype="0" fill="hold" nodeType="clickEffect">
                                  <p:stCondLst>
                                    <p:cond delay="0"/>
                                  </p:stCondLst>
                                  <p:childTnLst>
                                    <p:set>
                                      <p:cBhvr>
                                        <p:cTn id="218" dur="1" fill="hold">
                                          <p:stCondLst>
                                            <p:cond delay="0"/>
                                          </p:stCondLst>
                                        </p:cTn>
                                        <p:tgtEl>
                                          <p:spTgt spid="231"/>
                                        </p:tgtEl>
                                        <p:attrNameLst>
                                          <p:attrName>style.visibility</p:attrName>
                                        </p:attrNameLst>
                                      </p:cBhvr>
                                      <p:to>
                                        <p:strVal val="visible"/>
                                      </p:to>
                                    </p:set>
                                    <p:animEffect transition="in" filter="fade">
                                      <p:cBhvr>
                                        <p:cTn id="219" dur="500"/>
                                        <p:tgtEl>
                                          <p:spTgt spid="231"/>
                                        </p:tgtEl>
                                      </p:cBhvr>
                                    </p:animEffect>
                                  </p:childTnLst>
                                </p:cTn>
                              </p:par>
                            </p:childTnLst>
                          </p:cTn>
                        </p:par>
                      </p:childTnLst>
                    </p:cTn>
                  </p:par>
                  <p:par>
                    <p:cTn id="220" fill="hold">
                      <p:stCondLst>
                        <p:cond delay="indefinite"/>
                      </p:stCondLst>
                      <p:childTnLst>
                        <p:par>
                          <p:cTn id="221" fill="hold">
                            <p:stCondLst>
                              <p:cond delay="0"/>
                            </p:stCondLst>
                            <p:childTnLst>
                              <p:par>
                                <p:cTn id="222" presetID="10" presetClass="entr" presetSubtype="0" fill="hold" nodeType="clickEffect">
                                  <p:stCondLst>
                                    <p:cond delay="0"/>
                                  </p:stCondLst>
                                  <p:childTnLst>
                                    <p:set>
                                      <p:cBhvr>
                                        <p:cTn id="223" dur="1" fill="hold">
                                          <p:stCondLst>
                                            <p:cond delay="0"/>
                                          </p:stCondLst>
                                        </p:cTn>
                                        <p:tgtEl>
                                          <p:spTgt spid="235"/>
                                        </p:tgtEl>
                                        <p:attrNameLst>
                                          <p:attrName>style.visibility</p:attrName>
                                        </p:attrNameLst>
                                      </p:cBhvr>
                                      <p:to>
                                        <p:strVal val="visible"/>
                                      </p:to>
                                    </p:set>
                                    <p:animEffect transition="in" filter="fade">
                                      <p:cBhvr>
                                        <p:cTn id="224" dur="500"/>
                                        <p:tgtEl>
                                          <p:spTgt spid="235"/>
                                        </p:tgtEl>
                                      </p:cBhvr>
                                    </p:animEffect>
                                  </p:childTnLst>
                                </p:cTn>
                              </p:par>
                            </p:childTnLst>
                          </p:cTn>
                        </p:par>
                      </p:childTnLst>
                    </p:cTn>
                  </p:par>
                  <p:par>
                    <p:cTn id="225" fill="hold">
                      <p:stCondLst>
                        <p:cond delay="indefinite"/>
                      </p:stCondLst>
                      <p:childTnLst>
                        <p:par>
                          <p:cTn id="226" fill="hold">
                            <p:stCondLst>
                              <p:cond delay="0"/>
                            </p:stCondLst>
                            <p:childTnLst>
                              <p:par>
                                <p:cTn id="227" presetID="22" presetClass="entr" presetSubtype="2" fill="hold" nodeType="clickEffect">
                                  <p:stCondLst>
                                    <p:cond delay="0"/>
                                  </p:stCondLst>
                                  <p:childTnLst>
                                    <p:set>
                                      <p:cBhvr>
                                        <p:cTn id="228" dur="1" fill="hold">
                                          <p:stCondLst>
                                            <p:cond delay="0"/>
                                          </p:stCondLst>
                                        </p:cTn>
                                        <p:tgtEl>
                                          <p:spTgt spid="234"/>
                                        </p:tgtEl>
                                        <p:attrNameLst>
                                          <p:attrName>style.visibility</p:attrName>
                                        </p:attrNameLst>
                                      </p:cBhvr>
                                      <p:to>
                                        <p:strVal val="visible"/>
                                      </p:to>
                                    </p:set>
                                    <p:animEffect transition="in" filter="wipe(right)">
                                      <p:cBhvr>
                                        <p:cTn id="229"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165" grpId="0"/>
      <p:bldP spid="168" grpId="0"/>
      <p:bldP spid="218" grpId="0"/>
      <p:bldP spid="2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8">
            <a:extLst>
              <a:ext uri="{FF2B5EF4-FFF2-40B4-BE49-F238E27FC236}">
                <a16:creationId xmlns="" xmlns:a16="http://schemas.microsoft.com/office/drawing/2014/main" id="{19743FFE-4D59-4A8F-BBB7-804741A902FB}"/>
              </a:ext>
            </a:extLst>
          </p:cNvPr>
          <p:cNvGrpSpPr/>
          <p:nvPr/>
        </p:nvGrpSpPr>
        <p:grpSpPr>
          <a:xfrm>
            <a:off x="4748747" y="2262376"/>
            <a:ext cx="2712444" cy="2409178"/>
            <a:chOff x="4031623" y="300118"/>
            <a:chExt cx="3820088" cy="3840903"/>
          </a:xfrm>
        </p:grpSpPr>
        <p:sp>
          <p:nvSpPr>
            <p:cNvPr id="3" name="Oval 2">
              <a:extLst>
                <a:ext uri="{FF2B5EF4-FFF2-40B4-BE49-F238E27FC236}">
                  <a16:creationId xmlns="" xmlns:a16="http://schemas.microsoft.com/office/drawing/2014/main" id="{35776391-24AE-4B60-A262-B68088889665}"/>
                </a:ext>
              </a:extLst>
            </p:cNvPr>
            <p:cNvSpPr/>
            <p:nvPr/>
          </p:nvSpPr>
          <p:spPr>
            <a:xfrm>
              <a:off x="4031623" y="300118"/>
              <a:ext cx="3820088" cy="3820088"/>
            </a:xfrm>
            <a:prstGeom prst="ellipse">
              <a:avLst/>
            </a:prstGeom>
            <a:noFill/>
            <a:ln w="139700" cap="flat" cmpd="sng" algn="ctr">
              <a:solidFill>
                <a:sysClr val="window" lastClr="FFFFFF">
                  <a:lumMod val="95000"/>
                </a:sysClr>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4" name="Oval 3">
              <a:extLst>
                <a:ext uri="{FF2B5EF4-FFF2-40B4-BE49-F238E27FC236}">
                  <a16:creationId xmlns="" xmlns:a16="http://schemas.microsoft.com/office/drawing/2014/main" id="{AD15D2BB-9FEC-4207-8335-1D5A2AFC01CC}"/>
                </a:ext>
              </a:extLst>
            </p:cNvPr>
            <p:cNvSpPr/>
            <p:nvPr/>
          </p:nvSpPr>
          <p:spPr>
            <a:xfrm>
              <a:off x="4290339" y="347274"/>
              <a:ext cx="3350211" cy="3793747"/>
            </a:xfrm>
            <a:prstGeom prst="ellipse">
              <a:avLst/>
            </a:prstGeom>
            <a:solidFill>
              <a:sysClr val="window" lastClr="FFFFFF">
                <a:lumMod val="95000"/>
              </a:sysClr>
            </a:solidFill>
            <a:ln w="12700" cap="flat" cmpd="sng" algn="ctr">
              <a:noFill/>
              <a:prstDash val="solid"/>
              <a:miter lim="800000"/>
            </a:ln>
            <a:effectLst>
              <a:outerShdw blurRad="292100" dist="63500" dir="7800000" sx="102000" sy="102000" algn="tr" rotWithShape="0">
                <a:prstClr val="black">
                  <a:alpha val="41000"/>
                </a:prstClr>
              </a:outerShdw>
            </a:effectLst>
            <a:scene3d>
              <a:camera prst="orthographicFront">
                <a:rot lat="0" lon="0" rev="0"/>
              </a:camera>
              <a:lightRig rig="brightRoom" dir="t">
                <a:rot lat="0" lon="0" rev="600000"/>
              </a:lightRig>
            </a:scene3d>
            <a:sp3d prstMaterial="metal">
              <a:bevelT w="38100" h="57150" prst="angle"/>
            </a:sp3d>
          </p:spPr>
          <p:txBody>
            <a:bodyPr rtlCol="0" anchor="ctr"/>
            <a:lstStyle/>
            <a:p>
              <a:pPr algn="ctr" defTabSz="913967">
                <a:defRPr/>
              </a:pPr>
              <a:endParaRPr lang="en-US" sz="1900" kern="0" smtClean="0">
                <a:solidFill>
                  <a:prstClr val="white"/>
                </a:solidFill>
              </a:endParaRPr>
            </a:p>
          </p:txBody>
        </p:sp>
      </p:grpSp>
      <p:sp>
        <p:nvSpPr>
          <p:cNvPr id="5" name="Arc 6">
            <a:extLst>
              <a:ext uri="{FF2B5EF4-FFF2-40B4-BE49-F238E27FC236}">
                <a16:creationId xmlns="" xmlns:a16="http://schemas.microsoft.com/office/drawing/2014/main" id="{39FB245C-F9CE-4BAD-8A8A-217A71302229}"/>
              </a:ext>
            </a:extLst>
          </p:cNvPr>
          <p:cNvSpPr/>
          <p:nvPr/>
        </p:nvSpPr>
        <p:spPr>
          <a:xfrm rot="4288309">
            <a:off x="4607097" y="1995270"/>
            <a:ext cx="3009600" cy="3008292"/>
          </a:xfrm>
          <a:prstGeom prst="arc">
            <a:avLst>
              <a:gd name="adj1" fmla="val 9134120"/>
              <a:gd name="adj2" fmla="val 9128581"/>
            </a:avLst>
          </a:prstGeom>
          <a:noFill/>
          <a:ln w="57150" cap="flat" cmpd="sng" algn="ctr">
            <a:solidFill>
              <a:sysClr val="window" lastClr="FFFFFF">
                <a:lumMod val="75000"/>
              </a:sysClr>
            </a:solidFill>
            <a:prstDash val="solid"/>
            <a:miter lim="800000"/>
          </a:ln>
          <a:effectLst/>
        </p:spPr>
        <p:txBody>
          <a:bodyPr lIns="121778" tIns="60888" rIns="121778" bIns="60888" rtlCol="0" anchor="ctr"/>
          <a:lstStyle/>
          <a:p>
            <a:pPr algn="ctr" defTabSz="913967">
              <a:defRPr/>
            </a:pPr>
            <a:endParaRPr lang="en-US" sz="1900" kern="0" dirty="0" smtClean="0">
              <a:solidFill>
                <a:prstClr val="black"/>
              </a:solidFill>
            </a:endParaRPr>
          </a:p>
        </p:txBody>
      </p:sp>
      <p:grpSp>
        <p:nvGrpSpPr>
          <p:cNvPr id="6" name="Group 203">
            <a:extLst>
              <a:ext uri="{FF2B5EF4-FFF2-40B4-BE49-F238E27FC236}">
                <a16:creationId xmlns="" xmlns:a16="http://schemas.microsoft.com/office/drawing/2014/main" id="{DAA22C25-A767-4665-9527-5C3937D13933}"/>
              </a:ext>
            </a:extLst>
          </p:cNvPr>
          <p:cNvGrpSpPr/>
          <p:nvPr/>
        </p:nvGrpSpPr>
        <p:grpSpPr>
          <a:xfrm>
            <a:off x="4573891" y="2701932"/>
            <a:ext cx="319022" cy="319137"/>
            <a:chOff x="3577335" y="1053147"/>
            <a:chExt cx="319137" cy="319137"/>
          </a:xfrm>
        </p:grpSpPr>
        <p:sp>
          <p:nvSpPr>
            <p:cNvPr id="7" name="Oval 6">
              <a:extLst>
                <a:ext uri="{FF2B5EF4-FFF2-40B4-BE49-F238E27FC236}">
                  <a16:creationId xmlns="" xmlns:a16="http://schemas.microsoft.com/office/drawing/2014/main" id="{879C3465-5BD1-41B7-8CA4-92F0CE015E10}"/>
                </a:ext>
              </a:extLst>
            </p:cNvPr>
            <p:cNvSpPr/>
            <p:nvPr/>
          </p:nvSpPr>
          <p:spPr>
            <a:xfrm>
              <a:off x="3676269" y="1148406"/>
              <a:ext cx="128620" cy="128620"/>
            </a:xfrm>
            <a:prstGeom prst="ellipse">
              <a:avLst/>
            </a:prstGeom>
            <a:solidFill>
              <a:srgbClr val="FFC500"/>
            </a:solidFill>
            <a:ln w="19050" cap="flat" cmpd="sng" algn="ctr">
              <a:solidFill>
                <a:srgbClr val="FFE978"/>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8" name="Donut 201">
              <a:extLst>
                <a:ext uri="{FF2B5EF4-FFF2-40B4-BE49-F238E27FC236}">
                  <a16:creationId xmlns="" xmlns:a16="http://schemas.microsoft.com/office/drawing/2014/main" id="{AB30326E-0466-416D-ADA9-C5C061804751}"/>
                </a:ext>
              </a:extLst>
            </p:cNvPr>
            <p:cNvSpPr/>
            <p:nvPr/>
          </p:nvSpPr>
          <p:spPr>
            <a:xfrm>
              <a:off x="3577335" y="1053147"/>
              <a:ext cx="319137" cy="319137"/>
            </a:xfrm>
            <a:prstGeom prst="donut">
              <a:avLst>
                <a:gd name="adj" fmla="val 19304"/>
              </a:avLst>
            </a:prstGeom>
            <a:solidFill>
              <a:srgbClr val="FFC500"/>
            </a:solid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9" name="Group 204">
            <a:extLst>
              <a:ext uri="{FF2B5EF4-FFF2-40B4-BE49-F238E27FC236}">
                <a16:creationId xmlns="" xmlns:a16="http://schemas.microsoft.com/office/drawing/2014/main" id="{B21E8F54-96EA-4F59-A1BE-FDA68600D9D0}"/>
              </a:ext>
            </a:extLst>
          </p:cNvPr>
          <p:cNvGrpSpPr/>
          <p:nvPr/>
        </p:nvGrpSpPr>
        <p:grpSpPr>
          <a:xfrm>
            <a:off x="4595395" y="4029950"/>
            <a:ext cx="319022" cy="319137"/>
            <a:chOff x="3577335" y="1053147"/>
            <a:chExt cx="319137" cy="319137"/>
          </a:xfrm>
        </p:grpSpPr>
        <p:sp>
          <p:nvSpPr>
            <p:cNvPr id="10" name="Oval 9">
              <a:extLst>
                <a:ext uri="{FF2B5EF4-FFF2-40B4-BE49-F238E27FC236}">
                  <a16:creationId xmlns="" xmlns:a16="http://schemas.microsoft.com/office/drawing/2014/main" id="{A36721D6-A487-426C-AFD3-447E21CBE158}"/>
                </a:ext>
              </a:extLst>
            </p:cNvPr>
            <p:cNvSpPr/>
            <p:nvPr/>
          </p:nvSpPr>
          <p:spPr>
            <a:xfrm>
              <a:off x="3676269" y="1148406"/>
              <a:ext cx="128620" cy="128620"/>
            </a:xfrm>
            <a:prstGeom prst="ellipse">
              <a:avLst/>
            </a:prstGeom>
            <a:solidFill>
              <a:srgbClr val="70E3D2"/>
            </a:solidFill>
            <a:ln w="19050" cap="flat" cmpd="sng" algn="ctr">
              <a:solidFill>
                <a:srgbClr val="8CF7E7"/>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11" name="Donut 206">
              <a:extLst>
                <a:ext uri="{FF2B5EF4-FFF2-40B4-BE49-F238E27FC236}">
                  <a16:creationId xmlns="" xmlns:a16="http://schemas.microsoft.com/office/drawing/2014/main" id="{78840064-A930-4553-A5A4-60932CE0A396}"/>
                </a:ext>
              </a:extLst>
            </p:cNvPr>
            <p:cNvSpPr/>
            <p:nvPr/>
          </p:nvSpPr>
          <p:spPr>
            <a:xfrm>
              <a:off x="3577335" y="1053147"/>
              <a:ext cx="319137" cy="319137"/>
            </a:xfrm>
            <a:prstGeom prst="donut">
              <a:avLst>
                <a:gd name="adj" fmla="val 19304"/>
              </a:avLst>
            </a:prstGeom>
            <a:solidFill>
              <a:srgbClr val="1DD6C0"/>
            </a:solid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12" name="Group 207">
            <a:extLst>
              <a:ext uri="{FF2B5EF4-FFF2-40B4-BE49-F238E27FC236}">
                <a16:creationId xmlns="" xmlns:a16="http://schemas.microsoft.com/office/drawing/2014/main" id="{F81233EE-0BCD-4F68-9002-352220463C72}"/>
              </a:ext>
            </a:extLst>
          </p:cNvPr>
          <p:cNvGrpSpPr/>
          <p:nvPr/>
        </p:nvGrpSpPr>
        <p:grpSpPr>
          <a:xfrm>
            <a:off x="7283323" y="3314258"/>
            <a:ext cx="319022" cy="319137"/>
            <a:chOff x="3577335" y="1053147"/>
            <a:chExt cx="319137" cy="319137"/>
          </a:xfrm>
        </p:grpSpPr>
        <p:sp>
          <p:nvSpPr>
            <p:cNvPr id="13" name="Oval 12">
              <a:extLst>
                <a:ext uri="{FF2B5EF4-FFF2-40B4-BE49-F238E27FC236}">
                  <a16:creationId xmlns="" xmlns:a16="http://schemas.microsoft.com/office/drawing/2014/main" id="{807BCE47-41E6-4D74-BEE6-23FA5D190A67}"/>
                </a:ext>
              </a:extLst>
            </p:cNvPr>
            <p:cNvSpPr/>
            <p:nvPr/>
          </p:nvSpPr>
          <p:spPr>
            <a:xfrm>
              <a:off x="3676269" y="1148406"/>
              <a:ext cx="128620" cy="128620"/>
            </a:xfrm>
            <a:prstGeom prst="ellipse">
              <a:avLst/>
            </a:prstGeom>
            <a:solidFill>
              <a:srgbClr val="A1CC1C"/>
            </a:solidFill>
            <a:ln w="19050" cap="flat" cmpd="sng" algn="ctr">
              <a:solidFill>
                <a:srgbClr val="C6F74B"/>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14" name="Donut 209">
              <a:extLst>
                <a:ext uri="{FF2B5EF4-FFF2-40B4-BE49-F238E27FC236}">
                  <a16:creationId xmlns="" xmlns:a16="http://schemas.microsoft.com/office/drawing/2014/main" id="{0BA59983-FD87-42B5-98D7-25550A454035}"/>
                </a:ext>
              </a:extLst>
            </p:cNvPr>
            <p:cNvSpPr/>
            <p:nvPr/>
          </p:nvSpPr>
          <p:spPr>
            <a:xfrm>
              <a:off x="3577335" y="1053147"/>
              <a:ext cx="319137" cy="319137"/>
            </a:xfrm>
            <a:prstGeom prst="donut">
              <a:avLst>
                <a:gd name="adj" fmla="val 19304"/>
              </a:avLst>
            </a:prstGeom>
            <a:solidFill>
              <a:srgbClr val="A7D501"/>
            </a:solid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15" name="Group 213">
            <a:extLst>
              <a:ext uri="{FF2B5EF4-FFF2-40B4-BE49-F238E27FC236}">
                <a16:creationId xmlns="" xmlns:a16="http://schemas.microsoft.com/office/drawing/2014/main" id="{7E9A006D-147A-439B-ADD4-89547A08DA81}"/>
              </a:ext>
            </a:extLst>
          </p:cNvPr>
          <p:cNvGrpSpPr/>
          <p:nvPr/>
        </p:nvGrpSpPr>
        <p:grpSpPr>
          <a:xfrm>
            <a:off x="5413620" y="4755369"/>
            <a:ext cx="319022" cy="319137"/>
            <a:chOff x="3577335" y="1053147"/>
            <a:chExt cx="319137" cy="319137"/>
          </a:xfrm>
          <a:solidFill>
            <a:srgbClr val="FCB414">
              <a:lumMod val="40000"/>
              <a:lumOff val="60000"/>
            </a:srgbClr>
          </a:solidFill>
        </p:grpSpPr>
        <p:sp>
          <p:nvSpPr>
            <p:cNvPr id="16" name="Oval 15">
              <a:extLst>
                <a:ext uri="{FF2B5EF4-FFF2-40B4-BE49-F238E27FC236}">
                  <a16:creationId xmlns="" xmlns:a16="http://schemas.microsoft.com/office/drawing/2014/main" id="{BC7B28ED-A4A8-4B85-85CD-4DD373E327D9}"/>
                </a:ext>
              </a:extLst>
            </p:cNvPr>
            <p:cNvSpPr/>
            <p:nvPr/>
          </p:nvSpPr>
          <p:spPr>
            <a:xfrm>
              <a:off x="3676269" y="1148406"/>
              <a:ext cx="128620" cy="128620"/>
            </a:xfrm>
            <a:prstGeom prst="ellipse">
              <a:avLst/>
            </a:prstGeom>
            <a:grpFill/>
            <a:ln w="19050" cap="flat" cmpd="sng" algn="ctr">
              <a:solidFill>
                <a:srgbClr val="FFA7BC"/>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17" name="Donut 215">
              <a:extLst>
                <a:ext uri="{FF2B5EF4-FFF2-40B4-BE49-F238E27FC236}">
                  <a16:creationId xmlns="" xmlns:a16="http://schemas.microsoft.com/office/drawing/2014/main" id="{1B63C5E3-C204-4354-9BCE-BB82E5966F1B}"/>
                </a:ext>
              </a:extLst>
            </p:cNvPr>
            <p:cNvSpPr/>
            <p:nvPr/>
          </p:nvSpPr>
          <p:spPr>
            <a:xfrm>
              <a:off x="3577335" y="1053147"/>
              <a:ext cx="319137" cy="319137"/>
            </a:xfrm>
            <a:prstGeom prst="donut">
              <a:avLst>
                <a:gd name="adj" fmla="val 19304"/>
              </a:avLst>
            </a:prstGeom>
            <a:grp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18" name="Group 216">
            <a:extLst>
              <a:ext uri="{FF2B5EF4-FFF2-40B4-BE49-F238E27FC236}">
                <a16:creationId xmlns="" xmlns:a16="http://schemas.microsoft.com/office/drawing/2014/main" id="{41DBA5D4-314A-4DC0-B5FA-05B2298C57D3}"/>
              </a:ext>
            </a:extLst>
          </p:cNvPr>
          <p:cNvGrpSpPr/>
          <p:nvPr/>
        </p:nvGrpSpPr>
        <p:grpSpPr>
          <a:xfrm>
            <a:off x="7341215" y="2708533"/>
            <a:ext cx="319022" cy="319137"/>
            <a:chOff x="3577335" y="1053147"/>
            <a:chExt cx="319137" cy="319137"/>
          </a:xfrm>
          <a:solidFill>
            <a:srgbClr val="00B050"/>
          </a:solidFill>
        </p:grpSpPr>
        <p:sp>
          <p:nvSpPr>
            <p:cNvPr id="19" name="Oval 18">
              <a:extLst>
                <a:ext uri="{FF2B5EF4-FFF2-40B4-BE49-F238E27FC236}">
                  <a16:creationId xmlns="" xmlns:a16="http://schemas.microsoft.com/office/drawing/2014/main" id="{B936AE2D-DCDE-49D9-939F-C70D1C8E106A}"/>
                </a:ext>
              </a:extLst>
            </p:cNvPr>
            <p:cNvSpPr/>
            <p:nvPr/>
          </p:nvSpPr>
          <p:spPr>
            <a:xfrm>
              <a:off x="3672593" y="1148405"/>
              <a:ext cx="128620" cy="128620"/>
            </a:xfrm>
            <a:prstGeom prst="ellipse">
              <a:avLst/>
            </a:prstGeom>
            <a:grpFill/>
            <a:ln w="19050" cap="flat" cmpd="sng" algn="ctr">
              <a:solidFill>
                <a:srgbClr val="A481DA"/>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20" name="Donut 218">
              <a:extLst>
                <a:ext uri="{FF2B5EF4-FFF2-40B4-BE49-F238E27FC236}">
                  <a16:creationId xmlns="" xmlns:a16="http://schemas.microsoft.com/office/drawing/2014/main" id="{192F65C2-5E05-48BB-98B7-08958AA0F933}"/>
                </a:ext>
              </a:extLst>
            </p:cNvPr>
            <p:cNvSpPr/>
            <p:nvPr/>
          </p:nvSpPr>
          <p:spPr>
            <a:xfrm>
              <a:off x="3577335" y="1053147"/>
              <a:ext cx="319137" cy="319137"/>
            </a:xfrm>
            <a:prstGeom prst="donut">
              <a:avLst>
                <a:gd name="adj" fmla="val 19304"/>
              </a:avLst>
            </a:prstGeom>
            <a:grp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21" name="Group 213">
            <a:extLst>
              <a:ext uri="{FF2B5EF4-FFF2-40B4-BE49-F238E27FC236}">
                <a16:creationId xmlns="" xmlns:a16="http://schemas.microsoft.com/office/drawing/2014/main" id="{9488D2D3-0616-49B0-9CDB-FC2486611586}"/>
              </a:ext>
            </a:extLst>
          </p:cNvPr>
          <p:cNvGrpSpPr/>
          <p:nvPr/>
        </p:nvGrpSpPr>
        <p:grpSpPr>
          <a:xfrm>
            <a:off x="5447791" y="1918699"/>
            <a:ext cx="319022" cy="319137"/>
            <a:chOff x="3577335" y="1053147"/>
            <a:chExt cx="319137" cy="319137"/>
          </a:xfrm>
        </p:grpSpPr>
        <p:sp>
          <p:nvSpPr>
            <p:cNvPr id="22" name="Oval 21">
              <a:extLst>
                <a:ext uri="{FF2B5EF4-FFF2-40B4-BE49-F238E27FC236}">
                  <a16:creationId xmlns="" xmlns:a16="http://schemas.microsoft.com/office/drawing/2014/main" id="{CFEA50B4-1A03-4E6A-AC5B-FA8D214CAD79}"/>
                </a:ext>
              </a:extLst>
            </p:cNvPr>
            <p:cNvSpPr/>
            <p:nvPr/>
          </p:nvSpPr>
          <p:spPr>
            <a:xfrm>
              <a:off x="3676269" y="1148406"/>
              <a:ext cx="128620" cy="128620"/>
            </a:xfrm>
            <a:prstGeom prst="ellipse">
              <a:avLst/>
            </a:prstGeom>
            <a:solidFill>
              <a:srgbClr val="BB4A5D"/>
            </a:solidFill>
            <a:ln w="19050" cap="flat" cmpd="sng" algn="ctr">
              <a:solidFill>
                <a:srgbClr val="FFA7BC"/>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23" name="Donut 215">
              <a:extLst>
                <a:ext uri="{FF2B5EF4-FFF2-40B4-BE49-F238E27FC236}">
                  <a16:creationId xmlns="" xmlns:a16="http://schemas.microsoft.com/office/drawing/2014/main" id="{2FED57C7-3C12-4EC7-8D65-745D5C1FE774}"/>
                </a:ext>
              </a:extLst>
            </p:cNvPr>
            <p:cNvSpPr/>
            <p:nvPr/>
          </p:nvSpPr>
          <p:spPr>
            <a:xfrm>
              <a:off x="3577335" y="1053147"/>
              <a:ext cx="319137" cy="319137"/>
            </a:xfrm>
            <a:prstGeom prst="donut">
              <a:avLst>
                <a:gd name="adj" fmla="val 19304"/>
              </a:avLst>
            </a:prstGeom>
            <a:solidFill>
              <a:srgbClr val="F6596E"/>
            </a:solid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24" name="Group 219">
            <a:extLst>
              <a:ext uri="{FF2B5EF4-FFF2-40B4-BE49-F238E27FC236}">
                <a16:creationId xmlns="" xmlns:a16="http://schemas.microsoft.com/office/drawing/2014/main" id="{9617064F-5DA4-47CF-9530-72C7BDD0E5DC}"/>
              </a:ext>
            </a:extLst>
          </p:cNvPr>
          <p:cNvGrpSpPr/>
          <p:nvPr/>
        </p:nvGrpSpPr>
        <p:grpSpPr>
          <a:xfrm>
            <a:off x="6394981" y="4773334"/>
            <a:ext cx="319022" cy="319137"/>
            <a:chOff x="3577335" y="1053147"/>
            <a:chExt cx="319137" cy="319137"/>
          </a:xfrm>
        </p:grpSpPr>
        <p:sp>
          <p:nvSpPr>
            <p:cNvPr id="25" name="Oval 24">
              <a:extLst>
                <a:ext uri="{FF2B5EF4-FFF2-40B4-BE49-F238E27FC236}">
                  <a16:creationId xmlns="" xmlns:a16="http://schemas.microsoft.com/office/drawing/2014/main" id="{3962BBD8-7BE4-4ECC-9563-9226CE9CC94B}"/>
                </a:ext>
              </a:extLst>
            </p:cNvPr>
            <p:cNvSpPr/>
            <p:nvPr/>
          </p:nvSpPr>
          <p:spPr>
            <a:xfrm>
              <a:off x="3672593" y="1139682"/>
              <a:ext cx="128620" cy="128620"/>
            </a:xfrm>
            <a:prstGeom prst="ellipse">
              <a:avLst/>
            </a:prstGeom>
            <a:solidFill>
              <a:srgbClr val="42BDE0"/>
            </a:solidFill>
            <a:ln w="19050" cap="flat" cmpd="sng" algn="ctr">
              <a:solidFill>
                <a:srgbClr val="83E2FA"/>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26" name="Donut 221">
              <a:extLst>
                <a:ext uri="{FF2B5EF4-FFF2-40B4-BE49-F238E27FC236}">
                  <a16:creationId xmlns="" xmlns:a16="http://schemas.microsoft.com/office/drawing/2014/main" id="{9387000E-029F-47A1-ABC7-F1385225A369}"/>
                </a:ext>
              </a:extLst>
            </p:cNvPr>
            <p:cNvSpPr/>
            <p:nvPr/>
          </p:nvSpPr>
          <p:spPr>
            <a:xfrm>
              <a:off x="3577335" y="1053147"/>
              <a:ext cx="319137" cy="319137"/>
            </a:xfrm>
            <a:prstGeom prst="donut">
              <a:avLst>
                <a:gd name="adj" fmla="val 19304"/>
              </a:avLst>
            </a:prstGeom>
            <a:solidFill>
              <a:srgbClr val="3ECEFE"/>
            </a:solid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27" name="Grup 26">
            <a:extLst>
              <a:ext uri="{FF2B5EF4-FFF2-40B4-BE49-F238E27FC236}">
                <a16:creationId xmlns="" xmlns:a16="http://schemas.microsoft.com/office/drawing/2014/main" id="{02A45500-59D7-4607-AB76-C4A87EF9FFCF}"/>
              </a:ext>
            </a:extLst>
          </p:cNvPr>
          <p:cNvGrpSpPr/>
          <p:nvPr/>
        </p:nvGrpSpPr>
        <p:grpSpPr>
          <a:xfrm>
            <a:off x="297954" y="1308869"/>
            <a:ext cx="5278634" cy="729368"/>
            <a:chOff x="-270007" y="811010"/>
            <a:chExt cx="4388195" cy="729361"/>
          </a:xfrm>
        </p:grpSpPr>
        <p:cxnSp>
          <p:nvCxnSpPr>
            <p:cNvPr id="28" name="Düz Bağlayıcı 27">
              <a:extLst>
                <a:ext uri="{FF2B5EF4-FFF2-40B4-BE49-F238E27FC236}">
                  <a16:creationId xmlns="" xmlns:a16="http://schemas.microsoft.com/office/drawing/2014/main" id="{7834C1F1-3BC0-427E-AE5E-730914C7328A}"/>
                </a:ext>
              </a:extLst>
            </p:cNvPr>
            <p:cNvCxnSpPr>
              <a:cxnSpLocks/>
            </p:cNvCxnSpPr>
            <p:nvPr/>
          </p:nvCxnSpPr>
          <p:spPr>
            <a:xfrm flipH="1" flipV="1">
              <a:off x="3738936" y="1382492"/>
              <a:ext cx="379252" cy="157879"/>
            </a:xfrm>
            <a:prstGeom prst="line">
              <a:avLst/>
            </a:prstGeom>
            <a:noFill/>
            <a:ln w="6350" cap="flat" cmpd="sng" algn="ctr">
              <a:solidFill>
                <a:srgbClr val="4F81BD"/>
              </a:solidFill>
              <a:prstDash val="solid"/>
              <a:miter lim="800000"/>
            </a:ln>
            <a:effectLst/>
          </p:spPr>
        </p:cxnSp>
        <p:sp>
          <p:nvSpPr>
            <p:cNvPr id="29" name="Metin kutusu 28">
              <a:extLst>
                <a:ext uri="{FF2B5EF4-FFF2-40B4-BE49-F238E27FC236}">
                  <a16:creationId xmlns="" xmlns:a16="http://schemas.microsoft.com/office/drawing/2014/main" id="{E1CD88D3-3F62-4FB5-B2B2-501B5C8FF131}"/>
                </a:ext>
              </a:extLst>
            </p:cNvPr>
            <p:cNvSpPr txBox="1"/>
            <p:nvPr/>
          </p:nvSpPr>
          <p:spPr>
            <a:xfrm>
              <a:off x="-270007" y="811010"/>
              <a:ext cx="4072274" cy="400106"/>
            </a:xfrm>
            <a:prstGeom prst="rect">
              <a:avLst/>
            </a:prstGeom>
            <a:noFill/>
          </p:spPr>
          <p:txBody>
            <a:bodyPr wrap="square" rtlCol="0">
              <a:spAutoFit/>
            </a:bodyPr>
            <a:lstStyle/>
            <a:p>
              <a:pPr defTabSz="913967">
                <a:defRPr/>
              </a:pPr>
              <a:r>
                <a:rPr lang="tr-TR" sz="2000" b="1" kern="0" dirty="0" smtClean="0">
                  <a:solidFill>
                    <a:srgbClr val="3084B2"/>
                  </a:solidFill>
                  <a:latin typeface="Times New Roman" panose="02020603050405020304" pitchFamily="18" charset="0"/>
                  <a:cs typeface="Times New Roman" panose="02020603050405020304" pitchFamily="18" charset="0"/>
                </a:rPr>
                <a:t>Beyannameler </a:t>
              </a:r>
              <a:endParaRPr lang="tr-TR" sz="2000" b="1" kern="0" dirty="0">
                <a:solidFill>
                  <a:srgbClr val="3084B2"/>
                </a:solidFill>
                <a:latin typeface="Times New Roman" panose="02020603050405020304" pitchFamily="18" charset="0"/>
                <a:cs typeface="Times New Roman" panose="02020603050405020304" pitchFamily="18" charset="0"/>
              </a:endParaRPr>
            </a:p>
          </p:txBody>
        </p:sp>
      </p:grpSp>
      <p:cxnSp>
        <p:nvCxnSpPr>
          <p:cNvPr id="31" name="Düz Bağlayıcı 30">
            <a:extLst>
              <a:ext uri="{FF2B5EF4-FFF2-40B4-BE49-F238E27FC236}">
                <a16:creationId xmlns="" xmlns:a16="http://schemas.microsoft.com/office/drawing/2014/main" id="{C04C5244-20C0-4652-93E9-5318D8C158CD}"/>
              </a:ext>
            </a:extLst>
          </p:cNvPr>
          <p:cNvCxnSpPr>
            <a:cxnSpLocks/>
            <a:stCxn id="62" idx="3"/>
          </p:cNvCxnSpPr>
          <p:nvPr/>
        </p:nvCxnSpPr>
        <p:spPr>
          <a:xfrm flipH="1" flipV="1">
            <a:off x="6551645" y="4994207"/>
            <a:ext cx="570290" cy="574552"/>
          </a:xfrm>
          <a:prstGeom prst="line">
            <a:avLst/>
          </a:prstGeom>
          <a:noFill/>
          <a:ln w="6350" cap="flat" cmpd="sng" algn="ctr">
            <a:solidFill>
              <a:srgbClr val="4F81BD"/>
            </a:solidFill>
            <a:prstDash val="solid"/>
            <a:miter lim="800000"/>
          </a:ln>
          <a:effectLst/>
        </p:spPr>
      </p:cxnSp>
      <p:grpSp>
        <p:nvGrpSpPr>
          <p:cNvPr id="33" name="Grup 32">
            <a:extLst>
              <a:ext uri="{FF2B5EF4-FFF2-40B4-BE49-F238E27FC236}">
                <a16:creationId xmlns="" xmlns:a16="http://schemas.microsoft.com/office/drawing/2014/main" id="{3B3E81A5-B197-4557-91C7-32E69F78E2FE}"/>
              </a:ext>
            </a:extLst>
          </p:cNvPr>
          <p:cNvGrpSpPr/>
          <p:nvPr/>
        </p:nvGrpSpPr>
        <p:grpSpPr>
          <a:xfrm>
            <a:off x="381062" y="2657058"/>
            <a:ext cx="4245459" cy="707886"/>
            <a:chOff x="816318" y="1601669"/>
            <a:chExt cx="2917102" cy="1536448"/>
          </a:xfrm>
        </p:grpSpPr>
        <p:sp>
          <p:nvSpPr>
            <p:cNvPr id="34" name="Metin kutusu 33">
              <a:extLst>
                <a:ext uri="{FF2B5EF4-FFF2-40B4-BE49-F238E27FC236}">
                  <a16:creationId xmlns="" xmlns:a16="http://schemas.microsoft.com/office/drawing/2014/main" id="{2B4D41B3-9026-4729-AAD8-4A21EA5F8B54}"/>
                </a:ext>
              </a:extLst>
            </p:cNvPr>
            <p:cNvSpPr txBox="1"/>
            <p:nvPr/>
          </p:nvSpPr>
          <p:spPr>
            <a:xfrm>
              <a:off x="816318" y="1601669"/>
              <a:ext cx="2727389" cy="1536448"/>
            </a:xfrm>
            <a:prstGeom prst="rect">
              <a:avLst/>
            </a:prstGeom>
            <a:noFill/>
          </p:spPr>
          <p:txBody>
            <a:bodyPr wrap="square" rtlCol="0">
              <a:spAutoFit/>
            </a:bodyPr>
            <a:lstStyle>
              <a:defPPr>
                <a:defRPr lang="tr-TR"/>
              </a:defPPr>
              <a:lvl1pPr defTabSz="913967">
                <a:defRPr sz="1600" b="1" kern="0">
                  <a:solidFill>
                    <a:srgbClr val="3084B2"/>
                  </a:solidFill>
                  <a:latin typeface="Times New Roman" panose="02020603050405020304" pitchFamily="18" charset="0"/>
                  <a:cs typeface="Times New Roman" panose="02020603050405020304" pitchFamily="18" charset="0"/>
                </a:defRPr>
              </a:lvl1pPr>
            </a:lstStyle>
            <a:p>
              <a:r>
                <a:rPr lang="tr-TR" sz="2000" dirty="0" smtClean="0"/>
                <a:t>E-Belgeler (e-Fatura, e-Arşiv, E-SMM)</a:t>
              </a:r>
              <a:endParaRPr lang="tr-TR" sz="2000" dirty="0"/>
            </a:p>
          </p:txBody>
        </p:sp>
        <p:cxnSp>
          <p:nvCxnSpPr>
            <p:cNvPr id="35" name="Düz Bağlayıcı 34">
              <a:extLst>
                <a:ext uri="{FF2B5EF4-FFF2-40B4-BE49-F238E27FC236}">
                  <a16:creationId xmlns="" xmlns:a16="http://schemas.microsoft.com/office/drawing/2014/main" id="{4214FE8F-E9D8-4F00-B7D5-BFA17AE5B7DD}"/>
                </a:ext>
              </a:extLst>
            </p:cNvPr>
            <p:cNvCxnSpPr>
              <a:cxnSpLocks/>
            </p:cNvCxnSpPr>
            <p:nvPr/>
          </p:nvCxnSpPr>
          <p:spPr>
            <a:xfrm flipH="1">
              <a:off x="3533984" y="2019038"/>
              <a:ext cx="199436" cy="26365"/>
            </a:xfrm>
            <a:prstGeom prst="line">
              <a:avLst/>
            </a:prstGeom>
            <a:noFill/>
            <a:ln w="6350" cap="flat" cmpd="sng" algn="ctr">
              <a:solidFill>
                <a:srgbClr val="4F81BD"/>
              </a:solidFill>
              <a:prstDash val="solid"/>
              <a:miter lim="800000"/>
            </a:ln>
            <a:effectLst/>
          </p:spPr>
        </p:cxnSp>
      </p:grpSp>
      <p:grpSp>
        <p:nvGrpSpPr>
          <p:cNvPr id="36" name="Grup 35">
            <a:extLst>
              <a:ext uri="{FF2B5EF4-FFF2-40B4-BE49-F238E27FC236}">
                <a16:creationId xmlns="" xmlns:a16="http://schemas.microsoft.com/office/drawing/2014/main" id="{ADD2569A-6599-43A5-9341-A5DC60BB366F}"/>
              </a:ext>
            </a:extLst>
          </p:cNvPr>
          <p:cNvGrpSpPr/>
          <p:nvPr/>
        </p:nvGrpSpPr>
        <p:grpSpPr>
          <a:xfrm>
            <a:off x="7533281" y="3308855"/>
            <a:ext cx="4707867" cy="400356"/>
            <a:chOff x="7998098" y="1661932"/>
            <a:chExt cx="3820978" cy="400347"/>
          </a:xfrm>
        </p:grpSpPr>
        <p:sp>
          <p:nvSpPr>
            <p:cNvPr id="37" name="Metin kutusu 36">
              <a:extLst>
                <a:ext uri="{FF2B5EF4-FFF2-40B4-BE49-F238E27FC236}">
                  <a16:creationId xmlns="" xmlns:a16="http://schemas.microsoft.com/office/drawing/2014/main" id="{1952278E-3558-4BF7-A28D-D8A0DDC2C669}"/>
                </a:ext>
              </a:extLst>
            </p:cNvPr>
            <p:cNvSpPr txBox="1"/>
            <p:nvPr/>
          </p:nvSpPr>
          <p:spPr>
            <a:xfrm>
              <a:off x="8314409" y="1661932"/>
              <a:ext cx="3504667" cy="400101"/>
            </a:xfrm>
            <a:prstGeom prst="rect">
              <a:avLst/>
            </a:prstGeom>
            <a:noFill/>
          </p:spPr>
          <p:txBody>
            <a:bodyPr wrap="square" rtlCol="0">
              <a:spAutoFit/>
            </a:bodyPr>
            <a:lstStyle>
              <a:defPPr>
                <a:defRPr lang="tr-TR"/>
              </a:defPPr>
              <a:lvl1pPr defTabSz="913967">
                <a:defRPr sz="2000" b="1" kern="0">
                  <a:solidFill>
                    <a:srgbClr val="3084B2"/>
                  </a:solidFill>
                  <a:latin typeface="Times New Roman" panose="02020603050405020304" pitchFamily="18" charset="0"/>
                  <a:cs typeface="Times New Roman" panose="02020603050405020304" pitchFamily="18" charset="0"/>
                </a:defRPr>
              </a:lvl1pPr>
            </a:lstStyle>
            <a:p>
              <a:r>
                <a:rPr lang="tr-TR" dirty="0" smtClean="0"/>
                <a:t>Dahilde İşleme İzin Belgesi</a:t>
              </a:r>
              <a:endParaRPr lang="tr-TR" dirty="0"/>
            </a:p>
          </p:txBody>
        </p:sp>
        <p:cxnSp>
          <p:nvCxnSpPr>
            <p:cNvPr id="38" name="Düz Bağlayıcı 37">
              <a:extLst>
                <a:ext uri="{FF2B5EF4-FFF2-40B4-BE49-F238E27FC236}">
                  <a16:creationId xmlns="" xmlns:a16="http://schemas.microsoft.com/office/drawing/2014/main" id="{54D6F54E-09BC-4CC3-8863-DAB9161E0389}"/>
                </a:ext>
              </a:extLst>
            </p:cNvPr>
            <p:cNvCxnSpPr>
              <a:cxnSpLocks/>
            </p:cNvCxnSpPr>
            <p:nvPr/>
          </p:nvCxnSpPr>
          <p:spPr>
            <a:xfrm flipH="1" flipV="1">
              <a:off x="7998098" y="1915427"/>
              <a:ext cx="201748" cy="146852"/>
            </a:xfrm>
            <a:prstGeom prst="line">
              <a:avLst/>
            </a:prstGeom>
            <a:noFill/>
            <a:ln w="6350" cap="flat" cmpd="sng" algn="ctr">
              <a:solidFill>
                <a:srgbClr val="4F81BD"/>
              </a:solidFill>
              <a:prstDash val="solid"/>
              <a:miter lim="800000"/>
            </a:ln>
            <a:effectLst/>
          </p:spPr>
        </p:cxnSp>
      </p:grpSp>
      <p:grpSp>
        <p:nvGrpSpPr>
          <p:cNvPr id="39" name="Grup 38">
            <a:extLst>
              <a:ext uri="{FF2B5EF4-FFF2-40B4-BE49-F238E27FC236}">
                <a16:creationId xmlns="" xmlns:a16="http://schemas.microsoft.com/office/drawing/2014/main" id="{A57817D9-8E9B-487E-904F-01C777937284}"/>
              </a:ext>
            </a:extLst>
          </p:cNvPr>
          <p:cNvGrpSpPr/>
          <p:nvPr/>
        </p:nvGrpSpPr>
        <p:grpSpPr>
          <a:xfrm>
            <a:off x="194078" y="3876148"/>
            <a:ext cx="4470258" cy="1015663"/>
            <a:chOff x="-7974" y="3286667"/>
            <a:chExt cx="3735989" cy="1015650"/>
          </a:xfrm>
        </p:grpSpPr>
        <p:cxnSp>
          <p:nvCxnSpPr>
            <p:cNvPr id="40" name="Düz Bağlayıcı 39">
              <a:extLst>
                <a:ext uri="{FF2B5EF4-FFF2-40B4-BE49-F238E27FC236}">
                  <a16:creationId xmlns="" xmlns:a16="http://schemas.microsoft.com/office/drawing/2014/main" id="{1970D63B-92CB-4436-8810-88F9BB3B7735}"/>
                </a:ext>
              </a:extLst>
            </p:cNvPr>
            <p:cNvCxnSpPr>
              <a:cxnSpLocks/>
            </p:cNvCxnSpPr>
            <p:nvPr/>
          </p:nvCxnSpPr>
          <p:spPr>
            <a:xfrm flipH="1">
              <a:off x="3583629" y="3661738"/>
              <a:ext cx="144386" cy="97865"/>
            </a:xfrm>
            <a:prstGeom prst="line">
              <a:avLst/>
            </a:prstGeom>
            <a:noFill/>
            <a:ln w="6350" cap="flat" cmpd="sng" algn="ctr">
              <a:solidFill>
                <a:srgbClr val="4F81BD"/>
              </a:solidFill>
              <a:prstDash val="solid"/>
              <a:miter lim="800000"/>
            </a:ln>
            <a:effectLst/>
          </p:spPr>
        </p:cxnSp>
        <p:sp>
          <p:nvSpPr>
            <p:cNvPr id="41" name="Metin kutusu 40">
              <a:extLst>
                <a:ext uri="{FF2B5EF4-FFF2-40B4-BE49-F238E27FC236}">
                  <a16:creationId xmlns="" xmlns:a16="http://schemas.microsoft.com/office/drawing/2014/main" id="{1144DF17-A211-45DD-A98F-72B9E60DAF86}"/>
                </a:ext>
              </a:extLst>
            </p:cNvPr>
            <p:cNvSpPr txBox="1"/>
            <p:nvPr/>
          </p:nvSpPr>
          <p:spPr>
            <a:xfrm>
              <a:off x="-7974" y="3286667"/>
              <a:ext cx="3591602" cy="1015650"/>
            </a:xfrm>
            <a:prstGeom prst="rect">
              <a:avLst/>
            </a:prstGeom>
            <a:noFill/>
          </p:spPr>
          <p:txBody>
            <a:bodyPr wrap="square" rtlCol="0">
              <a:spAutoFit/>
            </a:bodyPr>
            <a:lstStyle>
              <a:defPPr>
                <a:defRPr lang="tr-TR"/>
              </a:defPPr>
              <a:lvl1pPr defTabSz="913967">
                <a:defRPr sz="1600" b="1" kern="0">
                  <a:solidFill>
                    <a:srgbClr val="3084B2"/>
                  </a:solidFill>
                  <a:latin typeface="Times New Roman" panose="02020603050405020304" pitchFamily="18" charset="0"/>
                  <a:cs typeface="Times New Roman" panose="02020603050405020304" pitchFamily="18" charset="0"/>
                </a:defRPr>
              </a:lvl1pPr>
            </a:lstStyle>
            <a:p>
              <a:r>
                <a:rPr lang="tr-TR" sz="2000" dirty="0"/>
                <a:t>İnternet Vergi Dairesi İstisna Belgeleri Girişleri </a:t>
              </a:r>
            </a:p>
            <a:p>
              <a:endParaRPr lang="tr-TR" sz="2000" dirty="0"/>
            </a:p>
          </p:txBody>
        </p:sp>
      </p:grpSp>
      <p:grpSp>
        <p:nvGrpSpPr>
          <p:cNvPr id="42" name="Grup 41">
            <a:extLst>
              <a:ext uri="{FF2B5EF4-FFF2-40B4-BE49-F238E27FC236}">
                <a16:creationId xmlns="" xmlns:a16="http://schemas.microsoft.com/office/drawing/2014/main" id="{1CD75FEB-D2FD-4962-971A-6C1C94400C0F}"/>
              </a:ext>
            </a:extLst>
          </p:cNvPr>
          <p:cNvGrpSpPr/>
          <p:nvPr/>
        </p:nvGrpSpPr>
        <p:grpSpPr>
          <a:xfrm>
            <a:off x="340049" y="5442535"/>
            <a:ext cx="5272867" cy="700360"/>
            <a:chOff x="-522653" y="3644047"/>
            <a:chExt cx="5274777" cy="938107"/>
          </a:xfrm>
        </p:grpSpPr>
        <p:cxnSp>
          <p:nvCxnSpPr>
            <p:cNvPr id="43" name="Düz Bağlayıcı 42">
              <a:extLst>
                <a:ext uri="{FF2B5EF4-FFF2-40B4-BE49-F238E27FC236}">
                  <a16:creationId xmlns="" xmlns:a16="http://schemas.microsoft.com/office/drawing/2014/main" id="{EA7DAE72-9266-4BF6-8022-9F3B7DF76AEF}"/>
                </a:ext>
              </a:extLst>
            </p:cNvPr>
            <p:cNvCxnSpPr>
              <a:cxnSpLocks/>
              <a:endCxn id="58" idx="6"/>
            </p:cNvCxnSpPr>
            <p:nvPr/>
          </p:nvCxnSpPr>
          <p:spPr>
            <a:xfrm flipH="1">
              <a:off x="4371324" y="3644047"/>
              <a:ext cx="380800" cy="589123"/>
            </a:xfrm>
            <a:prstGeom prst="line">
              <a:avLst/>
            </a:prstGeom>
            <a:noFill/>
            <a:ln w="6350" cap="flat" cmpd="sng" algn="ctr">
              <a:solidFill>
                <a:srgbClr val="4F81BD"/>
              </a:solidFill>
              <a:prstDash val="solid"/>
              <a:miter lim="800000"/>
            </a:ln>
            <a:effectLst/>
          </p:spPr>
        </p:cxnSp>
        <p:sp>
          <p:nvSpPr>
            <p:cNvPr id="44" name="Metin kutusu 43">
              <a:extLst>
                <a:ext uri="{FF2B5EF4-FFF2-40B4-BE49-F238E27FC236}">
                  <a16:creationId xmlns="" xmlns:a16="http://schemas.microsoft.com/office/drawing/2014/main" id="{05BD5B90-03C4-4AF0-B50E-328A77F6DB5A}"/>
                </a:ext>
              </a:extLst>
            </p:cNvPr>
            <p:cNvSpPr txBox="1"/>
            <p:nvPr/>
          </p:nvSpPr>
          <p:spPr>
            <a:xfrm>
              <a:off x="-522653" y="4046221"/>
              <a:ext cx="4958599" cy="535933"/>
            </a:xfrm>
            <a:prstGeom prst="rect">
              <a:avLst/>
            </a:prstGeom>
            <a:noFill/>
          </p:spPr>
          <p:txBody>
            <a:bodyPr wrap="square" rtlCol="0">
              <a:spAutoFit/>
            </a:bodyPr>
            <a:lstStyle>
              <a:defPPr>
                <a:defRPr lang="tr-TR"/>
              </a:defPPr>
              <a:lvl1pPr defTabSz="913967">
                <a:defRPr sz="1600" b="1" kern="0">
                  <a:solidFill>
                    <a:srgbClr val="3084B2"/>
                  </a:solidFill>
                  <a:latin typeface="Times New Roman" panose="02020603050405020304" pitchFamily="18" charset="0"/>
                  <a:cs typeface="Times New Roman" panose="02020603050405020304" pitchFamily="18" charset="0"/>
                </a:defRPr>
              </a:lvl1pPr>
            </a:lstStyle>
            <a:p>
              <a:r>
                <a:rPr lang="tr-TR" sz="2000" dirty="0" smtClean="0"/>
                <a:t>KDV İade Listeleri</a:t>
              </a:r>
              <a:endParaRPr lang="tr-TR" sz="2000" dirty="0"/>
            </a:p>
          </p:txBody>
        </p:sp>
      </p:grpSp>
      <p:sp>
        <p:nvSpPr>
          <p:cNvPr id="47" name="Metin kutusu 46">
            <a:extLst>
              <a:ext uri="{FF2B5EF4-FFF2-40B4-BE49-F238E27FC236}">
                <a16:creationId xmlns="" xmlns:a16="http://schemas.microsoft.com/office/drawing/2014/main" id="{CC8D99CB-B41C-41B3-84D3-B59CD321A43E}"/>
              </a:ext>
            </a:extLst>
          </p:cNvPr>
          <p:cNvSpPr txBox="1"/>
          <p:nvPr/>
        </p:nvSpPr>
        <p:spPr>
          <a:xfrm>
            <a:off x="8191118" y="2480044"/>
            <a:ext cx="4503126" cy="400110"/>
          </a:xfrm>
          <a:prstGeom prst="rect">
            <a:avLst/>
          </a:prstGeom>
          <a:noFill/>
        </p:spPr>
        <p:txBody>
          <a:bodyPr wrap="square" rtlCol="0">
            <a:spAutoFit/>
          </a:bodyPr>
          <a:lstStyle>
            <a:defPPr>
              <a:defRPr lang="tr-TR"/>
            </a:defPPr>
            <a:lvl1pPr defTabSz="913967">
              <a:defRPr sz="2000" b="1" kern="0">
                <a:solidFill>
                  <a:srgbClr val="3084B2"/>
                </a:solidFill>
                <a:latin typeface="Times New Roman" panose="02020603050405020304" pitchFamily="18" charset="0"/>
                <a:cs typeface="Times New Roman" panose="02020603050405020304" pitchFamily="18" charset="0"/>
              </a:defRPr>
            </a:lvl1pPr>
          </a:lstStyle>
          <a:p>
            <a:r>
              <a:rPr lang="tr-TR" dirty="0"/>
              <a:t>Yatırım Teşvik Belgesi </a:t>
            </a:r>
          </a:p>
        </p:txBody>
      </p:sp>
      <p:grpSp>
        <p:nvGrpSpPr>
          <p:cNvPr id="48" name="Group 216">
            <a:extLst>
              <a:ext uri="{FF2B5EF4-FFF2-40B4-BE49-F238E27FC236}">
                <a16:creationId xmlns="" xmlns:a16="http://schemas.microsoft.com/office/drawing/2014/main" id="{41DBA5D4-314A-4DC0-B5FA-05B2298C57D3}"/>
              </a:ext>
            </a:extLst>
          </p:cNvPr>
          <p:cNvGrpSpPr/>
          <p:nvPr/>
        </p:nvGrpSpPr>
        <p:grpSpPr>
          <a:xfrm>
            <a:off x="6349725" y="1918699"/>
            <a:ext cx="319022" cy="319137"/>
            <a:chOff x="3577335" y="1053147"/>
            <a:chExt cx="319137" cy="319137"/>
          </a:xfrm>
          <a:solidFill>
            <a:srgbClr val="FF99FF"/>
          </a:solidFill>
        </p:grpSpPr>
        <p:sp>
          <p:nvSpPr>
            <p:cNvPr id="49" name="Oval 48">
              <a:extLst>
                <a:ext uri="{FF2B5EF4-FFF2-40B4-BE49-F238E27FC236}">
                  <a16:creationId xmlns="" xmlns:a16="http://schemas.microsoft.com/office/drawing/2014/main" id="{B936AE2D-DCDE-49D9-939F-C70D1C8E106A}"/>
                </a:ext>
              </a:extLst>
            </p:cNvPr>
            <p:cNvSpPr/>
            <p:nvPr/>
          </p:nvSpPr>
          <p:spPr>
            <a:xfrm>
              <a:off x="3672593" y="1148405"/>
              <a:ext cx="128620" cy="128620"/>
            </a:xfrm>
            <a:prstGeom prst="ellipse">
              <a:avLst/>
            </a:prstGeom>
            <a:grpFill/>
            <a:ln w="19050" cap="flat" cmpd="sng" algn="ctr">
              <a:solidFill>
                <a:srgbClr val="A481DA"/>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50" name="Donut 218">
              <a:extLst>
                <a:ext uri="{FF2B5EF4-FFF2-40B4-BE49-F238E27FC236}">
                  <a16:creationId xmlns="" xmlns:a16="http://schemas.microsoft.com/office/drawing/2014/main" id="{192F65C2-5E05-48BB-98B7-08958AA0F933}"/>
                </a:ext>
              </a:extLst>
            </p:cNvPr>
            <p:cNvSpPr/>
            <p:nvPr/>
          </p:nvSpPr>
          <p:spPr>
            <a:xfrm>
              <a:off x="3577335" y="1053147"/>
              <a:ext cx="319137" cy="319137"/>
            </a:xfrm>
            <a:prstGeom prst="donut">
              <a:avLst>
                <a:gd name="adj" fmla="val 19304"/>
              </a:avLst>
            </a:prstGeom>
            <a:grp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grpSp>
        <p:nvGrpSpPr>
          <p:cNvPr id="51" name="Grup 50">
            <a:extLst>
              <a:ext uri="{FF2B5EF4-FFF2-40B4-BE49-F238E27FC236}">
                <a16:creationId xmlns="" xmlns:a16="http://schemas.microsoft.com/office/drawing/2014/main" id="{58440C71-017B-4465-A33C-9762B0F7843E}"/>
              </a:ext>
            </a:extLst>
          </p:cNvPr>
          <p:cNvGrpSpPr/>
          <p:nvPr/>
        </p:nvGrpSpPr>
        <p:grpSpPr>
          <a:xfrm>
            <a:off x="6622033" y="1350728"/>
            <a:ext cx="5707755" cy="707886"/>
            <a:chOff x="10734499" y="3514200"/>
            <a:chExt cx="4681775" cy="707878"/>
          </a:xfrm>
        </p:grpSpPr>
        <p:cxnSp>
          <p:nvCxnSpPr>
            <p:cNvPr id="52" name="Düz Bağlayıcı 51">
              <a:extLst>
                <a:ext uri="{FF2B5EF4-FFF2-40B4-BE49-F238E27FC236}">
                  <a16:creationId xmlns="" xmlns:a16="http://schemas.microsoft.com/office/drawing/2014/main" id="{EC43324B-44FC-4290-997A-A7EFF03180DC}"/>
                </a:ext>
              </a:extLst>
            </p:cNvPr>
            <p:cNvCxnSpPr>
              <a:cxnSpLocks/>
              <a:endCxn id="50" idx="7"/>
            </p:cNvCxnSpPr>
            <p:nvPr/>
          </p:nvCxnSpPr>
          <p:spPr>
            <a:xfrm flipH="1">
              <a:off x="10734499" y="3990538"/>
              <a:ext cx="231604" cy="138361"/>
            </a:xfrm>
            <a:prstGeom prst="line">
              <a:avLst/>
            </a:prstGeom>
            <a:noFill/>
            <a:ln w="6350" cap="flat" cmpd="sng" algn="ctr">
              <a:solidFill>
                <a:srgbClr val="4F81BD"/>
              </a:solidFill>
              <a:prstDash val="solid"/>
              <a:miter lim="800000"/>
            </a:ln>
            <a:effectLst/>
          </p:spPr>
        </p:cxnSp>
        <p:sp>
          <p:nvSpPr>
            <p:cNvPr id="53" name="Metin kutusu 52">
              <a:extLst>
                <a:ext uri="{FF2B5EF4-FFF2-40B4-BE49-F238E27FC236}">
                  <a16:creationId xmlns="" xmlns:a16="http://schemas.microsoft.com/office/drawing/2014/main" id="{CC8D99CB-B41C-41B3-84D3-B59CD321A43E}"/>
                </a:ext>
              </a:extLst>
            </p:cNvPr>
            <p:cNvSpPr txBox="1"/>
            <p:nvPr/>
          </p:nvSpPr>
          <p:spPr>
            <a:xfrm>
              <a:off x="11211975" y="3514200"/>
              <a:ext cx="4204299" cy="707878"/>
            </a:xfrm>
            <a:prstGeom prst="rect">
              <a:avLst/>
            </a:prstGeom>
            <a:noFill/>
          </p:spPr>
          <p:txBody>
            <a:bodyPr wrap="square" rtlCol="0">
              <a:spAutoFit/>
            </a:bodyPr>
            <a:lstStyle>
              <a:defPPr>
                <a:defRPr lang="tr-TR"/>
              </a:defPPr>
              <a:lvl1pPr defTabSz="913967">
                <a:defRPr sz="2000" b="1" kern="0">
                  <a:solidFill>
                    <a:srgbClr val="3084B2"/>
                  </a:solidFill>
                  <a:latin typeface="Times New Roman" panose="02020603050405020304" pitchFamily="18" charset="0"/>
                  <a:cs typeface="Times New Roman" panose="02020603050405020304" pitchFamily="18" charset="0"/>
                </a:defRPr>
              </a:lvl1pPr>
            </a:lstStyle>
            <a:p>
              <a:r>
                <a:rPr lang="tr-TR" dirty="0"/>
                <a:t>Gümrük Beyannameleri (GGB , GÇB, ETGB, BGB)</a:t>
              </a:r>
            </a:p>
          </p:txBody>
        </p:sp>
      </p:grpSp>
      <p:sp>
        <p:nvSpPr>
          <p:cNvPr id="55" name="Freeform: Shape 15">
            <a:extLst>
              <a:ext uri="{FF2B5EF4-FFF2-40B4-BE49-F238E27FC236}">
                <a16:creationId xmlns="" xmlns:a16="http://schemas.microsoft.com/office/drawing/2014/main" id="{FDC849E5-3114-46AB-811D-08A8D89FE332}"/>
              </a:ext>
            </a:extLst>
          </p:cNvPr>
          <p:cNvSpPr/>
          <p:nvPr/>
        </p:nvSpPr>
        <p:spPr>
          <a:xfrm>
            <a:off x="176509" y="1228081"/>
            <a:ext cx="4928285" cy="982800"/>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F6596E"/>
            </a:solidFill>
            <a:prstDash val="solid"/>
            <a:miter/>
          </a:ln>
        </p:spPr>
        <p:txBody>
          <a:bodyPr rtlCol="0" anchor="ctr"/>
          <a:lstStyle/>
          <a:p>
            <a:endParaRPr lang="en-US">
              <a:solidFill>
                <a:prstClr val="black"/>
              </a:solidFill>
              <a:latin typeface="quicksand"/>
            </a:endParaRPr>
          </a:p>
        </p:txBody>
      </p:sp>
      <p:sp>
        <p:nvSpPr>
          <p:cNvPr id="56" name="Freeform: Shape 15">
            <a:extLst>
              <a:ext uri="{FF2B5EF4-FFF2-40B4-BE49-F238E27FC236}">
                <a16:creationId xmlns="" xmlns:a16="http://schemas.microsoft.com/office/drawing/2014/main" id="{FDC849E5-3114-46AB-811D-08A8D89FE332}"/>
              </a:ext>
            </a:extLst>
          </p:cNvPr>
          <p:cNvSpPr/>
          <p:nvPr/>
        </p:nvSpPr>
        <p:spPr>
          <a:xfrm>
            <a:off x="297954" y="2580006"/>
            <a:ext cx="4035600" cy="936000"/>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FFC500"/>
            </a:solidFill>
            <a:prstDash val="solid"/>
            <a:miter/>
          </a:ln>
        </p:spPr>
        <p:txBody>
          <a:bodyPr rtlCol="0" anchor="ctr"/>
          <a:lstStyle/>
          <a:p>
            <a:endParaRPr lang="en-US" dirty="0">
              <a:solidFill>
                <a:prstClr val="black"/>
              </a:solidFill>
              <a:latin typeface="quicksand"/>
            </a:endParaRPr>
          </a:p>
        </p:txBody>
      </p:sp>
      <p:sp>
        <p:nvSpPr>
          <p:cNvPr id="57" name="Freeform: Shape 15">
            <a:extLst>
              <a:ext uri="{FF2B5EF4-FFF2-40B4-BE49-F238E27FC236}">
                <a16:creationId xmlns="" xmlns:a16="http://schemas.microsoft.com/office/drawing/2014/main" id="{FDC849E5-3114-46AB-811D-08A8D89FE332}"/>
              </a:ext>
            </a:extLst>
          </p:cNvPr>
          <p:cNvSpPr/>
          <p:nvPr/>
        </p:nvSpPr>
        <p:spPr>
          <a:xfrm>
            <a:off x="176509" y="3843583"/>
            <a:ext cx="4315064" cy="976802"/>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1DD6C0"/>
            </a:solidFill>
            <a:prstDash val="solid"/>
            <a:miter/>
          </a:ln>
        </p:spPr>
        <p:txBody>
          <a:bodyPr rtlCol="0" anchor="ctr"/>
          <a:lstStyle/>
          <a:p>
            <a:endParaRPr lang="en-US">
              <a:solidFill>
                <a:prstClr val="black"/>
              </a:solidFill>
              <a:latin typeface="quicksand"/>
            </a:endParaRPr>
          </a:p>
        </p:txBody>
      </p:sp>
      <p:sp>
        <p:nvSpPr>
          <p:cNvPr id="58" name="Freeform: Shape 15">
            <a:extLst>
              <a:ext uri="{FF2B5EF4-FFF2-40B4-BE49-F238E27FC236}">
                <a16:creationId xmlns="" xmlns:a16="http://schemas.microsoft.com/office/drawing/2014/main" id="{FDC849E5-3114-46AB-811D-08A8D89FE332}"/>
              </a:ext>
            </a:extLst>
          </p:cNvPr>
          <p:cNvSpPr/>
          <p:nvPr/>
        </p:nvSpPr>
        <p:spPr>
          <a:xfrm>
            <a:off x="212153" y="5460361"/>
            <a:ext cx="4953600" cy="1303200"/>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FEE1A1"/>
            </a:solidFill>
            <a:prstDash val="solid"/>
            <a:miter/>
          </a:ln>
        </p:spPr>
        <p:txBody>
          <a:bodyPr rtlCol="0" anchor="ctr"/>
          <a:lstStyle/>
          <a:p>
            <a:endParaRPr lang="en-US">
              <a:solidFill>
                <a:prstClr val="black"/>
              </a:solidFill>
              <a:latin typeface="quicksand"/>
            </a:endParaRPr>
          </a:p>
        </p:txBody>
      </p:sp>
      <p:sp>
        <p:nvSpPr>
          <p:cNvPr id="59" name="Freeform: Shape 15">
            <a:extLst>
              <a:ext uri="{FF2B5EF4-FFF2-40B4-BE49-F238E27FC236}">
                <a16:creationId xmlns="" xmlns:a16="http://schemas.microsoft.com/office/drawing/2014/main" id="{FDC849E5-3114-46AB-811D-08A8D89FE332}"/>
              </a:ext>
            </a:extLst>
          </p:cNvPr>
          <p:cNvSpPr/>
          <p:nvPr/>
        </p:nvSpPr>
        <p:spPr>
          <a:xfrm>
            <a:off x="6904386" y="1228081"/>
            <a:ext cx="5067082" cy="982800"/>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FF99FF"/>
            </a:solidFill>
            <a:prstDash val="solid"/>
            <a:miter/>
          </a:ln>
        </p:spPr>
        <p:txBody>
          <a:bodyPr rtlCol="0" anchor="ctr"/>
          <a:lstStyle/>
          <a:p>
            <a:endParaRPr lang="en-US">
              <a:solidFill>
                <a:prstClr val="black"/>
              </a:solidFill>
              <a:latin typeface="quicksand"/>
            </a:endParaRPr>
          </a:p>
        </p:txBody>
      </p:sp>
      <p:sp>
        <p:nvSpPr>
          <p:cNvPr id="60" name="Freeform: Shape 15">
            <a:extLst>
              <a:ext uri="{FF2B5EF4-FFF2-40B4-BE49-F238E27FC236}">
                <a16:creationId xmlns="" xmlns:a16="http://schemas.microsoft.com/office/drawing/2014/main" id="{FDC849E5-3114-46AB-811D-08A8D89FE332}"/>
              </a:ext>
            </a:extLst>
          </p:cNvPr>
          <p:cNvSpPr/>
          <p:nvPr/>
        </p:nvSpPr>
        <p:spPr>
          <a:xfrm>
            <a:off x="7752132" y="2302526"/>
            <a:ext cx="4249574" cy="694914"/>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00B050"/>
            </a:solidFill>
            <a:prstDash val="solid"/>
            <a:miter/>
          </a:ln>
        </p:spPr>
        <p:txBody>
          <a:bodyPr rtlCol="0" anchor="ctr"/>
          <a:lstStyle/>
          <a:p>
            <a:endParaRPr lang="en-US">
              <a:solidFill>
                <a:prstClr val="black"/>
              </a:solidFill>
              <a:latin typeface="quicksand"/>
            </a:endParaRPr>
          </a:p>
        </p:txBody>
      </p:sp>
      <p:sp>
        <p:nvSpPr>
          <p:cNvPr id="61" name="Freeform: Shape 15">
            <a:extLst>
              <a:ext uri="{FF2B5EF4-FFF2-40B4-BE49-F238E27FC236}">
                <a16:creationId xmlns="" xmlns:a16="http://schemas.microsoft.com/office/drawing/2014/main" id="{FDC849E5-3114-46AB-811D-08A8D89FE332}"/>
              </a:ext>
            </a:extLst>
          </p:cNvPr>
          <p:cNvSpPr/>
          <p:nvPr/>
        </p:nvSpPr>
        <p:spPr>
          <a:xfrm>
            <a:off x="7718365" y="3133090"/>
            <a:ext cx="4337700" cy="735653"/>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A7D501"/>
            </a:solidFill>
            <a:prstDash val="solid"/>
            <a:miter/>
          </a:ln>
        </p:spPr>
        <p:txBody>
          <a:bodyPr rtlCol="0" anchor="ctr"/>
          <a:lstStyle/>
          <a:p>
            <a:endParaRPr lang="en-US">
              <a:solidFill>
                <a:prstClr val="black"/>
              </a:solidFill>
              <a:latin typeface="quicksand"/>
            </a:endParaRPr>
          </a:p>
        </p:txBody>
      </p:sp>
      <p:sp>
        <p:nvSpPr>
          <p:cNvPr id="62" name="Freeform: Shape 15">
            <a:extLst>
              <a:ext uri="{FF2B5EF4-FFF2-40B4-BE49-F238E27FC236}">
                <a16:creationId xmlns="" xmlns:a16="http://schemas.microsoft.com/office/drawing/2014/main" id="{FDC849E5-3114-46AB-811D-08A8D89FE332}"/>
              </a:ext>
            </a:extLst>
          </p:cNvPr>
          <p:cNvSpPr/>
          <p:nvPr/>
        </p:nvSpPr>
        <p:spPr>
          <a:xfrm>
            <a:off x="7091726" y="5461978"/>
            <a:ext cx="4954164" cy="722763"/>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3ECEFE"/>
            </a:solidFill>
            <a:prstDash val="solid"/>
            <a:miter/>
          </a:ln>
        </p:spPr>
        <p:txBody>
          <a:bodyPr rtlCol="0" anchor="ctr"/>
          <a:lstStyle/>
          <a:p>
            <a:endParaRPr lang="en-US">
              <a:solidFill>
                <a:prstClr val="black"/>
              </a:solidFill>
              <a:latin typeface="quicksand"/>
            </a:endParaRPr>
          </a:p>
        </p:txBody>
      </p:sp>
      <p:sp>
        <p:nvSpPr>
          <p:cNvPr id="63" name="Dikdörtgen 62"/>
          <p:cNvSpPr/>
          <p:nvPr/>
        </p:nvSpPr>
        <p:spPr>
          <a:xfrm>
            <a:off x="0" y="0"/>
            <a:ext cx="12192000" cy="739562"/>
          </a:xfrm>
          <a:prstGeom prst="rect">
            <a:avLst/>
          </a:prstGeom>
          <a:gradFill>
            <a:gsLst>
              <a:gs pos="38000">
                <a:srgbClr val="3084B2"/>
              </a:gs>
              <a:gs pos="100000">
                <a:srgbClr val="7CBADF"/>
              </a:gs>
            </a:gsLst>
            <a:lin ang="600000" scaled="0"/>
          </a:gradFill>
          <a:ln w="12700" cap="flat" cmpd="sng" algn="ctr">
            <a:noFill/>
            <a:prstDash val="solid"/>
            <a:miter lim="800000"/>
          </a:ln>
          <a:effectLst/>
        </p:spPr>
        <p:txBody>
          <a:bodyPr rtlCol="0" anchor="ctr"/>
          <a:lstStyle/>
          <a:p>
            <a:pPr algn="ctr"/>
            <a:endParaRPr lang="tr-TR" kern="0">
              <a:solidFill>
                <a:prstClr val="white"/>
              </a:solidFill>
              <a:latin typeface="quicksand"/>
            </a:endParaRPr>
          </a:p>
        </p:txBody>
      </p:sp>
      <p:sp>
        <p:nvSpPr>
          <p:cNvPr id="64" name="Beşgen 63"/>
          <p:cNvSpPr/>
          <p:nvPr/>
        </p:nvSpPr>
        <p:spPr>
          <a:xfrm flipH="1">
            <a:off x="11449122" y="-23360"/>
            <a:ext cx="654518" cy="739563"/>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65" name="Beşgen 64"/>
          <p:cNvSpPr/>
          <p:nvPr/>
        </p:nvSpPr>
        <p:spPr>
          <a:xfrm>
            <a:off x="88360" y="-8162"/>
            <a:ext cx="654518" cy="739563"/>
          </a:xfrm>
          <a:prstGeom prst="homePlat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66" name="TextBox 47">
            <a:extLst>
              <a:ext uri="{FF2B5EF4-FFF2-40B4-BE49-F238E27FC236}">
                <a16:creationId xmlns="" xmlns:a16="http://schemas.microsoft.com/office/drawing/2014/main" id="{8B20C6C3-B2E5-45A0-887C-1B9577C96676}"/>
              </a:ext>
            </a:extLst>
          </p:cNvPr>
          <p:cNvSpPr txBox="1"/>
          <p:nvPr/>
        </p:nvSpPr>
        <p:spPr>
          <a:xfrm>
            <a:off x="3474719" y="77392"/>
            <a:ext cx="5466176" cy="584775"/>
          </a:xfrm>
          <a:prstGeom prst="rect">
            <a:avLst/>
          </a:prstGeom>
          <a:noFill/>
        </p:spPr>
        <p:txBody>
          <a:bodyPr wrap="none" rtlCol="0">
            <a:spAutoFit/>
          </a:bodyPr>
          <a:lstStyle/>
          <a:p>
            <a:pPr algn="ctr"/>
            <a:r>
              <a:rPr lang="tr-TR" sz="3200" b="1" dirty="0" smtClean="0">
                <a:solidFill>
                  <a:prstClr val="white"/>
                </a:solidFill>
                <a:latin typeface="Times New Roman" panose="02020603050405020304" pitchFamily="18" charset="0"/>
                <a:ea typeface="微软雅黑"/>
                <a:cs typeface="Times New Roman" panose="02020603050405020304" pitchFamily="18" charset="0"/>
              </a:rPr>
              <a:t>KDVİRA OLUŞMA SÜRECİ </a:t>
            </a:r>
            <a:endParaRPr lang="tr-TR" sz="3200" b="1" dirty="0">
              <a:solidFill>
                <a:prstClr val="white"/>
              </a:solidFill>
              <a:latin typeface="Times New Roman" panose="02020603050405020304" pitchFamily="18" charset="0"/>
              <a:ea typeface="微软雅黑"/>
              <a:cs typeface="Times New Roman" panose="02020603050405020304" pitchFamily="18" charset="0"/>
            </a:endParaRPr>
          </a:p>
        </p:txBody>
      </p:sp>
      <p:sp>
        <p:nvSpPr>
          <p:cNvPr id="67" name="Beşgen 66"/>
          <p:cNvSpPr/>
          <p:nvPr/>
        </p:nvSpPr>
        <p:spPr>
          <a:xfrm>
            <a:off x="0" y="-8162"/>
            <a:ext cx="654518" cy="739563"/>
          </a:xfrm>
          <a:prstGeom prst="homePlate">
            <a:avLst/>
          </a:prstGeom>
          <a:solidFill>
            <a:srgbClr val="7CBAD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68" name="Beşgen 67"/>
          <p:cNvSpPr/>
          <p:nvPr/>
        </p:nvSpPr>
        <p:spPr>
          <a:xfrm flipH="1">
            <a:off x="11537482" y="-23360"/>
            <a:ext cx="654518" cy="739563"/>
          </a:xfrm>
          <a:prstGeom prst="homePlate">
            <a:avLst/>
          </a:prstGeom>
          <a:solidFill>
            <a:srgbClr val="7CBAD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69" name="Beşgen 68"/>
          <p:cNvSpPr/>
          <p:nvPr/>
        </p:nvSpPr>
        <p:spPr>
          <a:xfrm>
            <a:off x="-170740" y="-8162"/>
            <a:ext cx="654518" cy="739563"/>
          </a:xfrm>
          <a:prstGeom prst="homePlate">
            <a:avLst/>
          </a:prstGeom>
          <a:solidFill>
            <a:srgbClr val="ED1C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70" name="Beşgen 69"/>
          <p:cNvSpPr/>
          <p:nvPr/>
        </p:nvSpPr>
        <p:spPr>
          <a:xfrm flipH="1">
            <a:off x="11675270" y="-23360"/>
            <a:ext cx="654518" cy="739563"/>
          </a:xfrm>
          <a:prstGeom prst="homePlate">
            <a:avLst/>
          </a:prstGeom>
          <a:solidFill>
            <a:srgbClr val="ED1C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80" name="Dikdörtgen 79">
            <a:hlinkClick r:id="rId2" action="ppaction://hlinkfile"/>
          </p:cNvPr>
          <p:cNvSpPr/>
          <p:nvPr/>
        </p:nvSpPr>
        <p:spPr>
          <a:xfrm>
            <a:off x="5107659" y="3042924"/>
            <a:ext cx="2217179" cy="646331"/>
          </a:xfrm>
          <a:prstGeom prst="rect">
            <a:avLst/>
          </a:prstGeom>
          <a:noFill/>
        </p:spPr>
        <p:txBody>
          <a:bodyPr wrap="square" rtlCol="0">
            <a:spAutoFit/>
          </a:bodyPr>
          <a:lstStyle/>
          <a:p>
            <a:r>
              <a:rPr lang="tr-TR" sz="3600" b="1" dirty="0">
                <a:solidFill>
                  <a:srgbClr val="3084B2"/>
                </a:solidFill>
                <a:latin typeface="Times New Roman" panose="02020603050405020304" pitchFamily="18" charset="0"/>
                <a:cs typeface="Times New Roman" panose="02020603050405020304" pitchFamily="18" charset="0"/>
              </a:rPr>
              <a:t>KDVİRA</a:t>
            </a:r>
          </a:p>
        </p:txBody>
      </p:sp>
      <p:sp>
        <p:nvSpPr>
          <p:cNvPr id="54" name="Dikdörtgen 53"/>
          <p:cNvSpPr/>
          <p:nvPr/>
        </p:nvSpPr>
        <p:spPr>
          <a:xfrm>
            <a:off x="7121935" y="5560650"/>
            <a:ext cx="5022402" cy="400110"/>
          </a:xfrm>
          <a:prstGeom prst="rect">
            <a:avLst/>
          </a:prstGeom>
          <a:noFill/>
        </p:spPr>
        <p:txBody>
          <a:bodyPr wrap="square" rtlCol="0">
            <a:spAutoFit/>
          </a:bodyPr>
          <a:lstStyle/>
          <a:p>
            <a:pPr defTabSz="913967"/>
            <a:r>
              <a:rPr lang="tr-TR" sz="2000" b="1" kern="0" dirty="0" smtClean="0">
                <a:solidFill>
                  <a:srgbClr val="3084B2"/>
                </a:solidFill>
                <a:latin typeface="Times New Roman" panose="02020603050405020304" pitchFamily="18" charset="0"/>
                <a:cs typeface="Times New Roman" panose="02020603050405020304" pitchFamily="18" charset="0"/>
              </a:rPr>
              <a:t>Kapasite Raporu</a:t>
            </a:r>
            <a:endParaRPr lang="tr-TR" sz="2000" b="1" kern="0" dirty="0">
              <a:solidFill>
                <a:srgbClr val="3084B2"/>
              </a:solidFill>
              <a:latin typeface="Times New Roman" panose="02020603050405020304" pitchFamily="18" charset="0"/>
              <a:cs typeface="Times New Roman" panose="02020603050405020304" pitchFamily="18" charset="0"/>
            </a:endParaRPr>
          </a:p>
        </p:txBody>
      </p:sp>
      <p:sp>
        <p:nvSpPr>
          <p:cNvPr id="72" name="Dikdörtgen 71"/>
          <p:cNvSpPr/>
          <p:nvPr/>
        </p:nvSpPr>
        <p:spPr>
          <a:xfrm>
            <a:off x="8060663" y="4845025"/>
            <a:ext cx="3310721" cy="400110"/>
          </a:xfrm>
          <a:prstGeom prst="rect">
            <a:avLst/>
          </a:prstGeom>
        </p:spPr>
        <p:txBody>
          <a:bodyPr wrap="square">
            <a:spAutoFit/>
          </a:bodyPr>
          <a:lstStyle/>
          <a:p>
            <a:r>
              <a:rPr lang="tr-TR" sz="2000" b="1" kern="0" dirty="0">
                <a:solidFill>
                  <a:srgbClr val="3084B2"/>
                </a:solidFill>
                <a:latin typeface="Times New Roman" panose="02020603050405020304" pitchFamily="18" charset="0"/>
                <a:cs typeface="Times New Roman" panose="02020603050405020304" pitchFamily="18" charset="0"/>
              </a:rPr>
              <a:t>Teminat Mektubu Bilgileri</a:t>
            </a:r>
          </a:p>
        </p:txBody>
      </p:sp>
      <p:sp>
        <p:nvSpPr>
          <p:cNvPr id="74" name="Freeform: Shape 15">
            <a:extLst>
              <a:ext uri="{FF2B5EF4-FFF2-40B4-BE49-F238E27FC236}">
                <a16:creationId xmlns="" xmlns:a16="http://schemas.microsoft.com/office/drawing/2014/main" id="{FDC849E5-3114-46AB-811D-08A8D89FE332}"/>
              </a:ext>
            </a:extLst>
          </p:cNvPr>
          <p:cNvSpPr/>
          <p:nvPr/>
        </p:nvSpPr>
        <p:spPr>
          <a:xfrm>
            <a:off x="7522631" y="4641393"/>
            <a:ext cx="4523259" cy="735653"/>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A7D501"/>
            </a:solidFill>
            <a:prstDash val="solid"/>
            <a:miter/>
          </a:ln>
        </p:spPr>
        <p:txBody>
          <a:bodyPr rtlCol="0" anchor="ctr"/>
          <a:lstStyle/>
          <a:p>
            <a:endParaRPr lang="en-US">
              <a:solidFill>
                <a:prstClr val="black"/>
              </a:solidFill>
              <a:latin typeface="quicksand"/>
            </a:endParaRPr>
          </a:p>
        </p:txBody>
      </p:sp>
      <p:grpSp>
        <p:nvGrpSpPr>
          <p:cNvPr id="75" name="Group 207">
            <a:extLst>
              <a:ext uri="{FF2B5EF4-FFF2-40B4-BE49-F238E27FC236}">
                <a16:creationId xmlns="" xmlns:a16="http://schemas.microsoft.com/office/drawing/2014/main" id="{F81233EE-0BCD-4F68-9002-352220463C72}"/>
              </a:ext>
            </a:extLst>
          </p:cNvPr>
          <p:cNvGrpSpPr/>
          <p:nvPr/>
        </p:nvGrpSpPr>
        <p:grpSpPr>
          <a:xfrm>
            <a:off x="7022193" y="4501247"/>
            <a:ext cx="319022" cy="319137"/>
            <a:chOff x="3577335" y="1053147"/>
            <a:chExt cx="319137" cy="319137"/>
          </a:xfrm>
        </p:grpSpPr>
        <p:sp>
          <p:nvSpPr>
            <p:cNvPr id="76" name="Oval 75">
              <a:extLst>
                <a:ext uri="{FF2B5EF4-FFF2-40B4-BE49-F238E27FC236}">
                  <a16:creationId xmlns="" xmlns:a16="http://schemas.microsoft.com/office/drawing/2014/main" id="{807BCE47-41E6-4D74-BEE6-23FA5D190A67}"/>
                </a:ext>
              </a:extLst>
            </p:cNvPr>
            <p:cNvSpPr/>
            <p:nvPr/>
          </p:nvSpPr>
          <p:spPr>
            <a:xfrm>
              <a:off x="3676269" y="1148406"/>
              <a:ext cx="128620" cy="128620"/>
            </a:xfrm>
            <a:prstGeom prst="ellipse">
              <a:avLst/>
            </a:prstGeom>
            <a:solidFill>
              <a:srgbClr val="A1CC1C"/>
            </a:solidFill>
            <a:ln w="19050" cap="flat" cmpd="sng" algn="ctr">
              <a:solidFill>
                <a:srgbClr val="C6F74B"/>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77" name="Donut 209">
              <a:extLst>
                <a:ext uri="{FF2B5EF4-FFF2-40B4-BE49-F238E27FC236}">
                  <a16:creationId xmlns="" xmlns:a16="http://schemas.microsoft.com/office/drawing/2014/main" id="{0BA59983-FD87-42B5-98D7-25550A454035}"/>
                </a:ext>
              </a:extLst>
            </p:cNvPr>
            <p:cNvSpPr/>
            <p:nvPr/>
          </p:nvSpPr>
          <p:spPr>
            <a:xfrm>
              <a:off x="3577335" y="1053147"/>
              <a:ext cx="319137" cy="319137"/>
            </a:xfrm>
            <a:prstGeom prst="donut">
              <a:avLst>
                <a:gd name="adj" fmla="val 19304"/>
              </a:avLst>
            </a:prstGeom>
            <a:solidFill>
              <a:srgbClr val="A7D501"/>
            </a:solid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cxnSp>
        <p:nvCxnSpPr>
          <p:cNvPr id="78" name="Düz Bağlayıcı 77">
            <a:extLst>
              <a:ext uri="{FF2B5EF4-FFF2-40B4-BE49-F238E27FC236}">
                <a16:creationId xmlns="" xmlns:a16="http://schemas.microsoft.com/office/drawing/2014/main" id="{54D6F54E-09BC-4CC3-8863-DAB9161E0389}"/>
              </a:ext>
            </a:extLst>
          </p:cNvPr>
          <p:cNvCxnSpPr>
            <a:cxnSpLocks/>
          </p:cNvCxnSpPr>
          <p:nvPr/>
        </p:nvCxnSpPr>
        <p:spPr>
          <a:xfrm flipH="1" flipV="1">
            <a:off x="7392054" y="4744956"/>
            <a:ext cx="248576" cy="146855"/>
          </a:xfrm>
          <a:prstGeom prst="line">
            <a:avLst/>
          </a:prstGeom>
          <a:noFill/>
          <a:ln w="6350" cap="flat" cmpd="sng" algn="ctr">
            <a:solidFill>
              <a:srgbClr val="4F81BD"/>
            </a:solidFill>
            <a:prstDash val="solid"/>
            <a:miter lim="800000"/>
          </a:ln>
          <a:effectLst/>
        </p:spPr>
      </p:cxnSp>
      <p:grpSp>
        <p:nvGrpSpPr>
          <p:cNvPr id="81" name="Group 207">
            <a:extLst>
              <a:ext uri="{FF2B5EF4-FFF2-40B4-BE49-F238E27FC236}">
                <a16:creationId xmlns="" xmlns:a16="http://schemas.microsoft.com/office/drawing/2014/main" id="{F81233EE-0BCD-4F68-9002-352220463C72}"/>
              </a:ext>
            </a:extLst>
          </p:cNvPr>
          <p:cNvGrpSpPr/>
          <p:nvPr/>
        </p:nvGrpSpPr>
        <p:grpSpPr>
          <a:xfrm>
            <a:off x="7363120" y="4045557"/>
            <a:ext cx="319022" cy="319137"/>
            <a:chOff x="3577335" y="1053147"/>
            <a:chExt cx="319137" cy="319137"/>
          </a:xfrm>
        </p:grpSpPr>
        <p:sp>
          <p:nvSpPr>
            <p:cNvPr id="82" name="Oval 81">
              <a:extLst>
                <a:ext uri="{FF2B5EF4-FFF2-40B4-BE49-F238E27FC236}">
                  <a16:creationId xmlns="" xmlns:a16="http://schemas.microsoft.com/office/drawing/2014/main" id="{807BCE47-41E6-4D74-BEE6-23FA5D190A67}"/>
                </a:ext>
              </a:extLst>
            </p:cNvPr>
            <p:cNvSpPr/>
            <p:nvPr/>
          </p:nvSpPr>
          <p:spPr>
            <a:xfrm>
              <a:off x="3676269" y="1148406"/>
              <a:ext cx="128620" cy="128620"/>
            </a:xfrm>
            <a:prstGeom prst="ellipse">
              <a:avLst/>
            </a:prstGeom>
            <a:solidFill>
              <a:srgbClr val="A1CC1C"/>
            </a:solidFill>
            <a:ln w="19050" cap="flat" cmpd="sng" algn="ctr">
              <a:solidFill>
                <a:srgbClr val="C6F74B"/>
              </a:solidFill>
              <a:prstDash val="solid"/>
              <a:miter lim="800000"/>
            </a:ln>
            <a:effectLst/>
          </p:spPr>
          <p:txBody>
            <a:bodyPr rtlCol="0" anchor="ctr"/>
            <a:lstStyle/>
            <a:p>
              <a:pPr algn="ctr" defTabSz="913967">
                <a:defRPr/>
              </a:pPr>
              <a:endParaRPr lang="en-US" sz="1900" kern="0" smtClean="0">
                <a:solidFill>
                  <a:prstClr val="white"/>
                </a:solidFill>
              </a:endParaRPr>
            </a:p>
          </p:txBody>
        </p:sp>
        <p:sp>
          <p:nvSpPr>
            <p:cNvPr id="83" name="Donut 209">
              <a:extLst>
                <a:ext uri="{FF2B5EF4-FFF2-40B4-BE49-F238E27FC236}">
                  <a16:creationId xmlns="" xmlns:a16="http://schemas.microsoft.com/office/drawing/2014/main" id="{0BA59983-FD87-42B5-98D7-25550A454035}"/>
                </a:ext>
              </a:extLst>
            </p:cNvPr>
            <p:cNvSpPr/>
            <p:nvPr/>
          </p:nvSpPr>
          <p:spPr>
            <a:xfrm>
              <a:off x="3577335" y="1053147"/>
              <a:ext cx="319137" cy="319137"/>
            </a:xfrm>
            <a:prstGeom prst="donut">
              <a:avLst>
                <a:gd name="adj" fmla="val 19304"/>
              </a:avLst>
            </a:prstGeom>
            <a:solidFill>
              <a:srgbClr val="A7D501"/>
            </a:solidFill>
            <a:ln w="12700" cap="flat" cmpd="sng" algn="ctr">
              <a:noFill/>
              <a:prstDash val="solid"/>
              <a:miter lim="800000"/>
            </a:ln>
            <a:effectLst/>
          </p:spPr>
          <p:txBody>
            <a:bodyPr rtlCol="0" anchor="ctr"/>
            <a:lstStyle/>
            <a:p>
              <a:pPr algn="ctr" defTabSz="913967">
                <a:defRPr/>
              </a:pPr>
              <a:endParaRPr lang="en-US" sz="1900" kern="0" smtClean="0">
                <a:solidFill>
                  <a:prstClr val="black"/>
                </a:solidFill>
              </a:endParaRPr>
            </a:p>
          </p:txBody>
        </p:sp>
      </p:grpSp>
      <p:cxnSp>
        <p:nvCxnSpPr>
          <p:cNvPr id="84" name="Düz Bağlayıcı 83">
            <a:extLst>
              <a:ext uri="{FF2B5EF4-FFF2-40B4-BE49-F238E27FC236}">
                <a16:creationId xmlns="" xmlns:a16="http://schemas.microsoft.com/office/drawing/2014/main" id="{54D6F54E-09BC-4CC3-8863-DAB9161E0389}"/>
              </a:ext>
            </a:extLst>
          </p:cNvPr>
          <p:cNvCxnSpPr>
            <a:cxnSpLocks/>
          </p:cNvCxnSpPr>
          <p:nvPr/>
        </p:nvCxnSpPr>
        <p:spPr>
          <a:xfrm flipH="1" flipV="1">
            <a:off x="7557854" y="4177796"/>
            <a:ext cx="248576" cy="146855"/>
          </a:xfrm>
          <a:prstGeom prst="line">
            <a:avLst/>
          </a:prstGeom>
          <a:noFill/>
          <a:ln w="6350" cap="flat" cmpd="sng" algn="ctr">
            <a:solidFill>
              <a:srgbClr val="4F81BD"/>
            </a:solidFill>
            <a:prstDash val="solid"/>
            <a:miter lim="800000"/>
          </a:ln>
          <a:effectLst/>
        </p:spPr>
      </p:cxnSp>
      <p:sp>
        <p:nvSpPr>
          <p:cNvPr id="85" name="Freeform: Shape 15">
            <a:extLst>
              <a:ext uri="{FF2B5EF4-FFF2-40B4-BE49-F238E27FC236}">
                <a16:creationId xmlns="" xmlns:a16="http://schemas.microsoft.com/office/drawing/2014/main" id="{FDC849E5-3114-46AB-811D-08A8D89FE332}"/>
              </a:ext>
            </a:extLst>
          </p:cNvPr>
          <p:cNvSpPr/>
          <p:nvPr/>
        </p:nvSpPr>
        <p:spPr>
          <a:xfrm>
            <a:off x="7806430" y="4002852"/>
            <a:ext cx="4223286" cy="516586"/>
          </a:xfrm>
          <a:custGeom>
            <a:avLst/>
            <a:gdLst>
              <a:gd name="connsiteX0" fmla="*/ 2101120 w 2343150"/>
              <a:gd name="connsiteY0" fmla="*/ 1677638 h 1685925"/>
              <a:gd name="connsiteX1" fmla="*/ 249079 w 2343150"/>
              <a:gd name="connsiteY1" fmla="*/ 1677638 h 1685925"/>
              <a:gd name="connsiteX2" fmla="*/ 14288 w 2343150"/>
              <a:gd name="connsiteY2" fmla="*/ 1442847 h 1685925"/>
              <a:gd name="connsiteX3" fmla="*/ 14288 w 2343150"/>
              <a:gd name="connsiteY3" fmla="*/ 249079 h 1685925"/>
              <a:gd name="connsiteX4" fmla="*/ 249079 w 2343150"/>
              <a:gd name="connsiteY4" fmla="*/ 14288 h 1685925"/>
              <a:gd name="connsiteX5" fmla="*/ 2101120 w 2343150"/>
              <a:gd name="connsiteY5" fmla="*/ 14288 h 1685925"/>
              <a:gd name="connsiteX6" fmla="*/ 2335911 w 2343150"/>
              <a:gd name="connsiteY6" fmla="*/ 249079 h 1685925"/>
              <a:gd name="connsiteX7" fmla="*/ 2335911 w 2343150"/>
              <a:gd name="connsiteY7" fmla="*/ 1442847 h 1685925"/>
              <a:gd name="connsiteX8" fmla="*/ 2101120 w 2343150"/>
              <a:gd name="connsiteY8" fmla="*/ 1677638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3150" h="1685925">
                <a:moveTo>
                  <a:pt x="2101120" y="1677638"/>
                </a:moveTo>
                <a:lnTo>
                  <a:pt x="249079" y="1677638"/>
                </a:lnTo>
                <a:cubicBezTo>
                  <a:pt x="119348" y="1677638"/>
                  <a:pt x="14288" y="1572482"/>
                  <a:pt x="14288" y="1442847"/>
                </a:cubicBezTo>
                <a:lnTo>
                  <a:pt x="14288" y="249079"/>
                </a:lnTo>
                <a:cubicBezTo>
                  <a:pt x="14288" y="119348"/>
                  <a:pt x="119444" y="14288"/>
                  <a:pt x="249079" y="14288"/>
                </a:cubicBezTo>
                <a:lnTo>
                  <a:pt x="2101120" y="14288"/>
                </a:lnTo>
                <a:cubicBezTo>
                  <a:pt x="2230850" y="14288"/>
                  <a:pt x="2335911" y="119443"/>
                  <a:pt x="2335911" y="249079"/>
                </a:cubicBezTo>
                <a:lnTo>
                  <a:pt x="2335911" y="1442847"/>
                </a:lnTo>
                <a:cubicBezTo>
                  <a:pt x="2335911" y="1572578"/>
                  <a:pt x="2230755" y="1677638"/>
                  <a:pt x="2101120" y="1677638"/>
                </a:cubicBezTo>
                <a:close/>
              </a:path>
            </a:pathLst>
          </a:custGeom>
          <a:noFill/>
          <a:ln w="19050" cap="flat">
            <a:solidFill>
              <a:srgbClr val="3ECEFE"/>
            </a:solidFill>
            <a:prstDash val="solid"/>
            <a:miter/>
          </a:ln>
        </p:spPr>
        <p:txBody>
          <a:bodyPr rtlCol="0" anchor="ctr"/>
          <a:lstStyle/>
          <a:p>
            <a:endParaRPr lang="en-US">
              <a:solidFill>
                <a:prstClr val="black"/>
              </a:solidFill>
              <a:latin typeface="quicksand"/>
            </a:endParaRPr>
          </a:p>
        </p:txBody>
      </p:sp>
      <p:sp>
        <p:nvSpPr>
          <p:cNvPr id="79" name="Dikdörtgen 78"/>
          <p:cNvSpPr/>
          <p:nvPr/>
        </p:nvSpPr>
        <p:spPr>
          <a:xfrm>
            <a:off x="8505025" y="4070402"/>
            <a:ext cx="2289409" cy="400110"/>
          </a:xfrm>
          <a:prstGeom prst="rect">
            <a:avLst/>
          </a:prstGeom>
        </p:spPr>
        <p:txBody>
          <a:bodyPr wrap="none">
            <a:spAutoFit/>
          </a:bodyPr>
          <a:lstStyle/>
          <a:p>
            <a:r>
              <a:rPr lang="tr-TR" sz="2000" b="1" kern="0" dirty="0">
                <a:solidFill>
                  <a:srgbClr val="3084B2"/>
                </a:solidFill>
                <a:latin typeface="Times New Roman" panose="02020603050405020304" pitchFamily="18" charset="0"/>
                <a:cs typeface="Times New Roman" panose="02020603050405020304" pitchFamily="18" charset="0"/>
              </a:rPr>
              <a:t>Sanayi Sicil Belgesi</a:t>
            </a:r>
            <a:endParaRPr lang="tr-TR" sz="2000" dirty="0"/>
          </a:p>
        </p:txBody>
      </p:sp>
    </p:spTree>
    <p:extLst>
      <p:ext uri="{BB962C8B-B14F-4D97-AF65-F5344CB8AC3E}">
        <p14:creationId xmlns:p14="http://schemas.microsoft.com/office/powerpoint/2010/main" val="60677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0-#ppt_w/2"/>
                                          </p:val>
                                        </p:tav>
                                        <p:tav tm="100000">
                                          <p:val>
                                            <p:strVal val="#ppt_x"/>
                                          </p:val>
                                        </p:tav>
                                      </p:tavLst>
                                    </p:anim>
                                    <p:anim calcmode="lin" valueType="num">
                                      <p:cBhvr additive="base">
                                        <p:cTn id="12" dur="500" fill="hold"/>
                                        <p:tgtEl>
                                          <p:spTgt spid="6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0-#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fill="hold"/>
                                        <p:tgtEl>
                                          <p:spTgt spid="70"/>
                                        </p:tgtEl>
                                        <p:attrNameLst>
                                          <p:attrName>ppt_x</p:attrName>
                                        </p:attrNameLst>
                                      </p:cBhvr>
                                      <p:tavLst>
                                        <p:tav tm="0">
                                          <p:val>
                                            <p:strVal val="1+#ppt_w/2"/>
                                          </p:val>
                                        </p:tav>
                                        <p:tav tm="100000">
                                          <p:val>
                                            <p:strVal val="#ppt_x"/>
                                          </p:val>
                                        </p:tav>
                                      </p:tavLst>
                                    </p:anim>
                                    <p:anim calcmode="lin" valueType="num">
                                      <p:cBhvr additive="base">
                                        <p:cTn id="20" dur="500" fill="hold"/>
                                        <p:tgtEl>
                                          <p:spTgt spid="7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500" fill="hold"/>
                                        <p:tgtEl>
                                          <p:spTgt spid="68"/>
                                        </p:tgtEl>
                                        <p:attrNameLst>
                                          <p:attrName>ppt_x</p:attrName>
                                        </p:attrNameLst>
                                      </p:cBhvr>
                                      <p:tavLst>
                                        <p:tav tm="0">
                                          <p:val>
                                            <p:strVal val="1+#ppt_w/2"/>
                                          </p:val>
                                        </p:tav>
                                        <p:tav tm="100000">
                                          <p:val>
                                            <p:strVal val="#ppt_x"/>
                                          </p:val>
                                        </p:tav>
                                      </p:tavLst>
                                    </p:anim>
                                    <p:anim calcmode="lin" valueType="num">
                                      <p:cBhvr additive="base">
                                        <p:cTn id="24" dur="500" fill="hold"/>
                                        <p:tgtEl>
                                          <p:spTgt spid="6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500" fill="hold"/>
                                        <p:tgtEl>
                                          <p:spTgt spid="65"/>
                                        </p:tgtEl>
                                        <p:attrNameLst>
                                          <p:attrName>ppt_x</p:attrName>
                                        </p:attrNameLst>
                                      </p:cBhvr>
                                      <p:tavLst>
                                        <p:tav tm="0">
                                          <p:val>
                                            <p:strVal val="0-#ppt_w/2"/>
                                          </p:val>
                                        </p:tav>
                                        <p:tav tm="100000">
                                          <p:val>
                                            <p:strVal val="#ppt_x"/>
                                          </p:val>
                                        </p:tav>
                                      </p:tavLst>
                                    </p:anim>
                                    <p:anim calcmode="lin" valueType="num">
                                      <p:cBhvr additive="base">
                                        <p:cTn id="28" dur="500" fill="hold"/>
                                        <p:tgtEl>
                                          <p:spTgt spid="6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1+#ppt_w/2"/>
                                          </p:val>
                                        </p:tav>
                                        <p:tav tm="100000">
                                          <p:val>
                                            <p:strVal val="#ppt_x"/>
                                          </p:val>
                                        </p:tav>
                                      </p:tavLst>
                                    </p:anim>
                                    <p:anim calcmode="lin" valueType="num">
                                      <p:cBhvr additive="base">
                                        <p:cTn id="32" dur="500" fill="hold"/>
                                        <p:tgtEl>
                                          <p:spTgt spid="64"/>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1" decel="10000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000" fill="hold"/>
                                        <p:tgtEl>
                                          <p:spTgt spid="66"/>
                                        </p:tgtEl>
                                        <p:attrNameLst>
                                          <p:attrName>ppt_x</p:attrName>
                                        </p:attrNameLst>
                                      </p:cBhvr>
                                      <p:tavLst>
                                        <p:tav tm="0">
                                          <p:val>
                                            <p:strVal val="#ppt_x"/>
                                          </p:val>
                                        </p:tav>
                                        <p:tav tm="100000">
                                          <p:val>
                                            <p:strVal val="#ppt_x"/>
                                          </p:val>
                                        </p:tav>
                                      </p:tavLst>
                                    </p:anim>
                                    <p:anim calcmode="lin" valueType="num">
                                      <p:cBhvr additive="base">
                                        <p:cTn id="37" dur="1000" fill="hold"/>
                                        <p:tgtEl>
                                          <p:spTgt spid="66"/>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21" presetClass="entr" presetSubtype="1"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heel(1)">
                                      <p:cBhvr>
                                        <p:cTn id="41" dur="500"/>
                                        <p:tgtEl>
                                          <p:spTgt spid="2"/>
                                        </p:tgtEl>
                                      </p:cBhvr>
                                    </p:animEffect>
                                  </p:childTnLst>
                                </p:cTn>
                              </p:par>
                            </p:childTnLst>
                          </p:cTn>
                        </p:par>
                        <p:par>
                          <p:cTn id="42" fill="hold">
                            <p:stCondLst>
                              <p:cond delay="2500"/>
                            </p:stCondLst>
                            <p:childTnLst>
                              <p:par>
                                <p:cTn id="43" presetID="53" presetClass="entr" presetSubtype="16" fill="hold" grpId="0" nodeType="afterEffect">
                                  <p:stCondLst>
                                    <p:cond delay="0"/>
                                  </p:stCondLst>
                                  <p:childTnLst>
                                    <p:set>
                                      <p:cBhvr>
                                        <p:cTn id="44" dur="1" fill="hold">
                                          <p:stCondLst>
                                            <p:cond delay="0"/>
                                          </p:stCondLst>
                                        </p:cTn>
                                        <p:tgtEl>
                                          <p:spTgt spid="80"/>
                                        </p:tgtEl>
                                        <p:attrNameLst>
                                          <p:attrName>style.visibility</p:attrName>
                                        </p:attrNameLst>
                                      </p:cBhvr>
                                      <p:to>
                                        <p:strVal val="visible"/>
                                      </p:to>
                                    </p:set>
                                    <p:anim calcmode="lin" valueType="num">
                                      <p:cBhvr>
                                        <p:cTn id="45" dur="500" fill="hold"/>
                                        <p:tgtEl>
                                          <p:spTgt spid="80"/>
                                        </p:tgtEl>
                                        <p:attrNameLst>
                                          <p:attrName>ppt_w</p:attrName>
                                        </p:attrNameLst>
                                      </p:cBhvr>
                                      <p:tavLst>
                                        <p:tav tm="0">
                                          <p:val>
                                            <p:fltVal val="0"/>
                                          </p:val>
                                        </p:tav>
                                        <p:tav tm="100000">
                                          <p:val>
                                            <p:strVal val="#ppt_w"/>
                                          </p:val>
                                        </p:tav>
                                      </p:tavLst>
                                    </p:anim>
                                    <p:anim calcmode="lin" valueType="num">
                                      <p:cBhvr>
                                        <p:cTn id="46" dur="500" fill="hold"/>
                                        <p:tgtEl>
                                          <p:spTgt spid="80"/>
                                        </p:tgtEl>
                                        <p:attrNameLst>
                                          <p:attrName>ppt_h</p:attrName>
                                        </p:attrNameLst>
                                      </p:cBhvr>
                                      <p:tavLst>
                                        <p:tav tm="0">
                                          <p:val>
                                            <p:fltVal val="0"/>
                                          </p:val>
                                        </p:tav>
                                        <p:tav tm="100000">
                                          <p:val>
                                            <p:strVal val="#ppt_h"/>
                                          </p:val>
                                        </p:tav>
                                      </p:tavLst>
                                    </p:anim>
                                    <p:animEffect transition="in" filter="fade">
                                      <p:cBhvr>
                                        <p:cTn id="47" dur="500"/>
                                        <p:tgtEl>
                                          <p:spTgt spid="80"/>
                                        </p:tgtEl>
                                      </p:cBhvr>
                                    </p:animEffect>
                                  </p:childTnLst>
                                </p:cTn>
                              </p:par>
                            </p:childTnLst>
                          </p:cTn>
                        </p:par>
                        <p:par>
                          <p:cTn id="48" fill="hold">
                            <p:stCondLst>
                              <p:cond delay="3000"/>
                            </p:stCondLst>
                            <p:childTnLst>
                              <p:par>
                                <p:cTn id="49" presetID="21" presetClass="entr" presetSubtype="1"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heel(1)">
                                      <p:cBhvr>
                                        <p:cTn id="51" dur="500"/>
                                        <p:tgtEl>
                                          <p:spTgt spid="5"/>
                                        </p:tgtEl>
                                      </p:cBhvr>
                                    </p:animEffect>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childTnLst>
                          </p:cTn>
                        </p:par>
                        <p:par>
                          <p:cTn id="56" fill="hold">
                            <p:stCondLst>
                              <p:cond delay="4000"/>
                            </p:stCondLst>
                            <p:childTnLst>
                              <p:par>
                                <p:cTn id="57" presetID="22" presetClass="entr" presetSubtype="2"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childTnLst>
                                </p:cTn>
                              </p:par>
                            </p:childTnLst>
                          </p:cTn>
                        </p:par>
                        <p:par>
                          <p:cTn id="65" fill="hold">
                            <p:stCondLst>
                              <p:cond delay="4500"/>
                            </p:stCondLst>
                            <p:childTnLst>
                              <p:par>
                                <p:cTn id="66" presetID="22" presetClass="entr" presetSubtype="4" fill="hold"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down)">
                                      <p:cBhvr>
                                        <p:cTn id="68" dur="500"/>
                                        <p:tgtEl>
                                          <p:spTgt spid="6"/>
                                        </p:tgtEl>
                                      </p:cBhvr>
                                    </p:animEffect>
                                  </p:childTnLst>
                                </p:cTn>
                              </p:par>
                            </p:childTnLst>
                          </p:cTn>
                        </p:par>
                        <p:par>
                          <p:cTn id="69" fill="hold">
                            <p:stCondLst>
                              <p:cond delay="5000"/>
                            </p:stCondLst>
                            <p:childTnLst>
                              <p:par>
                                <p:cTn id="70" presetID="22" presetClass="entr" presetSubtype="2"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right)">
                                      <p:cBhvr>
                                        <p:cTn id="72" dur="500"/>
                                        <p:tgtEl>
                                          <p:spTgt spid="33"/>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p:cTn id="75" dur="500" fill="hold"/>
                                        <p:tgtEl>
                                          <p:spTgt spid="56"/>
                                        </p:tgtEl>
                                        <p:attrNameLst>
                                          <p:attrName>ppt_w</p:attrName>
                                        </p:attrNameLst>
                                      </p:cBhvr>
                                      <p:tavLst>
                                        <p:tav tm="0">
                                          <p:val>
                                            <p:fltVal val="0"/>
                                          </p:val>
                                        </p:tav>
                                        <p:tav tm="100000">
                                          <p:val>
                                            <p:strVal val="#ppt_w"/>
                                          </p:val>
                                        </p:tav>
                                      </p:tavLst>
                                    </p:anim>
                                    <p:anim calcmode="lin" valueType="num">
                                      <p:cBhvr>
                                        <p:cTn id="76" dur="500" fill="hold"/>
                                        <p:tgtEl>
                                          <p:spTgt spid="56"/>
                                        </p:tgtEl>
                                        <p:attrNameLst>
                                          <p:attrName>ppt_h</p:attrName>
                                        </p:attrNameLst>
                                      </p:cBhvr>
                                      <p:tavLst>
                                        <p:tav tm="0">
                                          <p:val>
                                            <p:fltVal val="0"/>
                                          </p:val>
                                        </p:tav>
                                        <p:tav tm="100000">
                                          <p:val>
                                            <p:strVal val="#ppt_h"/>
                                          </p:val>
                                        </p:tav>
                                      </p:tavLst>
                                    </p:anim>
                                    <p:animEffect transition="in" filter="fade">
                                      <p:cBhvr>
                                        <p:cTn id="77" dur="500"/>
                                        <p:tgtEl>
                                          <p:spTgt spid="56"/>
                                        </p:tgtEl>
                                      </p:cBhvr>
                                    </p:animEffect>
                                  </p:childTnLst>
                                </p:cTn>
                              </p:par>
                            </p:childTnLst>
                          </p:cTn>
                        </p:par>
                        <p:par>
                          <p:cTn id="78" fill="hold">
                            <p:stCondLst>
                              <p:cond delay="5500"/>
                            </p:stCondLst>
                            <p:childTnLst>
                              <p:par>
                                <p:cTn id="79" presetID="22" presetClass="entr" presetSubtype="4"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down)">
                                      <p:cBhvr>
                                        <p:cTn id="81" dur="500"/>
                                        <p:tgtEl>
                                          <p:spTgt spid="9"/>
                                        </p:tgtEl>
                                      </p:cBhvr>
                                    </p:animEffect>
                                  </p:childTnLst>
                                </p:cTn>
                              </p:par>
                            </p:childTnLst>
                          </p:cTn>
                        </p:par>
                        <p:par>
                          <p:cTn id="82" fill="hold">
                            <p:stCondLst>
                              <p:cond delay="6000"/>
                            </p:stCondLst>
                            <p:childTnLst>
                              <p:par>
                                <p:cTn id="83" presetID="22" presetClass="entr" presetSubtype="2" fill="hold"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p:cTn id="88" dur="500" fill="hold"/>
                                        <p:tgtEl>
                                          <p:spTgt spid="57"/>
                                        </p:tgtEl>
                                        <p:attrNameLst>
                                          <p:attrName>ppt_w</p:attrName>
                                        </p:attrNameLst>
                                      </p:cBhvr>
                                      <p:tavLst>
                                        <p:tav tm="0">
                                          <p:val>
                                            <p:fltVal val="0"/>
                                          </p:val>
                                        </p:tav>
                                        <p:tav tm="100000">
                                          <p:val>
                                            <p:strVal val="#ppt_w"/>
                                          </p:val>
                                        </p:tav>
                                      </p:tavLst>
                                    </p:anim>
                                    <p:anim calcmode="lin" valueType="num">
                                      <p:cBhvr>
                                        <p:cTn id="89" dur="500" fill="hold"/>
                                        <p:tgtEl>
                                          <p:spTgt spid="57"/>
                                        </p:tgtEl>
                                        <p:attrNameLst>
                                          <p:attrName>ppt_h</p:attrName>
                                        </p:attrNameLst>
                                      </p:cBhvr>
                                      <p:tavLst>
                                        <p:tav tm="0">
                                          <p:val>
                                            <p:fltVal val="0"/>
                                          </p:val>
                                        </p:tav>
                                        <p:tav tm="100000">
                                          <p:val>
                                            <p:strVal val="#ppt_h"/>
                                          </p:val>
                                        </p:tav>
                                      </p:tavLst>
                                    </p:anim>
                                    <p:animEffect transition="in" filter="fade">
                                      <p:cBhvr>
                                        <p:cTn id="90" dur="500"/>
                                        <p:tgtEl>
                                          <p:spTgt spid="57"/>
                                        </p:tgtEl>
                                      </p:cBhvr>
                                    </p:animEffect>
                                  </p:childTnLst>
                                </p:cTn>
                              </p:par>
                            </p:childTnLst>
                          </p:cTn>
                        </p:par>
                        <p:par>
                          <p:cTn id="91" fill="hold">
                            <p:stCondLst>
                              <p:cond delay="6500"/>
                            </p:stCondLst>
                            <p:childTnLst>
                              <p:par>
                                <p:cTn id="92" presetID="22" presetClass="entr" presetSubtype="4" fill="hold" nodeType="after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wipe(down)">
                                      <p:cBhvr>
                                        <p:cTn id="94" dur="500"/>
                                        <p:tgtEl>
                                          <p:spTgt spid="15"/>
                                        </p:tgtEl>
                                      </p:cBhvr>
                                    </p:animEffect>
                                  </p:childTnLst>
                                </p:cTn>
                              </p:par>
                            </p:childTnLst>
                          </p:cTn>
                        </p:par>
                        <p:par>
                          <p:cTn id="95" fill="hold">
                            <p:stCondLst>
                              <p:cond delay="7000"/>
                            </p:stCondLst>
                            <p:childTnLst>
                              <p:par>
                                <p:cTn id="96" presetID="22" presetClass="entr" presetSubtype="2" fill="hold" nodeType="after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wipe(right)">
                                      <p:cBhvr>
                                        <p:cTn id="98" dur="500"/>
                                        <p:tgtEl>
                                          <p:spTgt spid="42"/>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 calcmode="lin" valueType="num">
                                      <p:cBhvr>
                                        <p:cTn id="101" dur="500" fill="hold"/>
                                        <p:tgtEl>
                                          <p:spTgt spid="58"/>
                                        </p:tgtEl>
                                        <p:attrNameLst>
                                          <p:attrName>ppt_w</p:attrName>
                                        </p:attrNameLst>
                                      </p:cBhvr>
                                      <p:tavLst>
                                        <p:tav tm="0">
                                          <p:val>
                                            <p:fltVal val="0"/>
                                          </p:val>
                                        </p:tav>
                                        <p:tav tm="100000">
                                          <p:val>
                                            <p:strVal val="#ppt_w"/>
                                          </p:val>
                                        </p:tav>
                                      </p:tavLst>
                                    </p:anim>
                                    <p:anim calcmode="lin" valueType="num">
                                      <p:cBhvr>
                                        <p:cTn id="102" dur="500" fill="hold"/>
                                        <p:tgtEl>
                                          <p:spTgt spid="58"/>
                                        </p:tgtEl>
                                        <p:attrNameLst>
                                          <p:attrName>ppt_h</p:attrName>
                                        </p:attrNameLst>
                                      </p:cBhvr>
                                      <p:tavLst>
                                        <p:tav tm="0">
                                          <p:val>
                                            <p:fltVal val="0"/>
                                          </p:val>
                                        </p:tav>
                                        <p:tav tm="100000">
                                          <p:val>
                                            <p:strVal val="#ppt_h"/>
                                          </p:val>
                                        </p:tav>
                                      </p:tavLst>
                                    </p:anim>
                                    <p:animEffect transition="in" filter="fade">
                                      <p:cBhvr>
                                        <p:cTn id="103" dur="500"/>
                                        <p:tgtEl>
                                          <p:spTgt spid="58"/>
                                        </p:tgtEl>
                                      </p:cBhvr>
                                    </p:animEffect>
                                  </p:childTnLst>
                                </p:cTn>
                              </p:par>
                            </p:childTnLst>
                          </p:cTn>
                        </p:par>
                        <p:par>
                          <p:cTn id="104" fill="hold">
                            <p:stCondLst>
                              <p:cond delay="7500"/>
                            </p:stCondLst>
                            <p:childTnLst>
                              <p:par>
                                <p:cTn id="105" presetID="22" presetClass="entr" presetSubtype="4" fill="hold"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wipe(down)">
                                      <p:cBhvr>
                                        <p:cTn id="107" dur="500"/>
                                        <p:tgtEl>
                                          <p:spTgt spid="48"/>
                                        </p:tgtEl>
                                      </p:cBhvr>
                                    </p:animEffect>
                                  </p:childTnLst>
                                </p:cTn>
                              </p:par>
                            </p:childTnLst>
                          </p:cTn>
                        </p:par>
                        <p:par>
                          <p:cTn id="108" fill="hold">
                            <p:stCondLst>
                              <p:cond delay="8000"/>
                            </p:stCondLst>
                            <p:childTnLst>
                              <p:par>
                                <p:cTn id="109" presetID="22" presetClass="entr" presetSubtype="8" fill="hold" nodeType="afterEffect">
                                  <p:stCondLst>
                                    <p:cond delay="0"/>
                                  </p:stCondLst>
                                  <p:childTnLst>
                                    <p:set>
                                      <p:cBhvr>
                                        <p:cTn id="110" dur="1" fill="hold">
                                          <p:stCondLst>
                                            <p:cond delay="0"/>
                                          </p:stCondLst>
                                        </p:cTn>
                                        <p:tgtEl>
                                          <p:spTgt spid="51"/>
                                        </p:tgtEl>
                                        <p:attrNameLst>
                                          <p:attrName>style.visibility</p:attrName>
                                        </p:attrNameLst>
                                      </p:cBhvr>
                                      <p:to>
                                        <p:strVal val="visible"/>
                                      </p:to>
                                    </p:set>
                                    <p:animEffect transition="in" filter="wipe(left)">
                                      <p:cBhvr>
                                        <p:cTn id="111" dur="500"/>
                                        <p:tgtEl>
                                          <p:spTgt spid="51"/>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59"/>
                                        </p:tgtEl>
                                        <p:attrNameLst>
                                          <p:attrName>style.visibility</p:attrName>
                                        </p:attrNameLst>
                                      </p:cBhvr>
                                      <p:to>
                                        <p:strVal val="visible"/>
                                      </p:to>
                                    </p:set>
                                    <p:anim calcmode="lin" valueType="num">
                                      <p:cBhvr>
                                        <p:cTn id="114" dur="500" fill="hold"/>
                                        <p:tgtEl>
                                          <p:spTgt spid="59"/>
                                        </p:tgtEl>
                                        <p:attrNameLst>
                                          <p:attrName>ppt_w</p:attrName>
                                        </p:attrNameLst>
                                      </p:cBhvr>
                                      <p:tavLst>
                                        <p:tav tm="0">
                                          <p:val>
                                            <p:fltVal val="0"/>
                                          </p:val>
                                        </p:tav>
                                        <p:tav tm="100000">
                                          <p:val>
                                            <p:strVal val="#ppt_w"/>
                                          </p:val>
                                        </p:tav>
                                      </p:tavLst>
                                    </p:anim>
                                    <p:anim calcmode="lin" valueType="num">
                                      <p:cBhvr>
                                        <p:cTn id="115" dur="500" fill="hold"/>
                                        <p:tgtEl>
                                          <p:spTgt spid="59"/>
                                        </p:tgtEl>
                                        <p:attrNameLst>
                                          <p:attrName>ppt_h</p:attrName>
                                        </p:attrNameLst>
                                      </p:cBhvr>
                                      <p:tavLst>
                                        <p:tav tm="0">
                                          <p:val>
                                            <p:fltVal val="0"/>
                                          </p:val>
                                        </p:tav>
                                        <p:tav tm="100000">
                                          <p:val>
                                            <p:strVal val="#ppt_h"/>
                                          </p:val>
                                        </p:tav>
                                      </p:tavLst>
                                    </p:anim>
                                    <p:animEffect transition="in" filter="fade">
                                      <p:cBhvr>
                                        <p:cTn id="116" dur="500"/>
                                        <p:tgtEl>
                                          <p:spTgt spid="59"/>
                                        </p:tgtEl>
                                      </p:cBhvr>
                                    </p:animEffect>
                                  </p:childTnLst>
                                </p:cTn>
                              </p:par>
                            </p:childTnLst>
                          </p:cTn>
                        </p:par>
                        <p:par>
                          <p:cTn id="117" fill="hold">
                            <p:stCondLst>
                              <p:cond delay="8500"/>
                            </p:stCondLst>
                            <p:childTnLst>
                              <p:par>
                                <p:cTn id="118" presetID="22" presetClass="entr" presetSubtype="4" fill="hold" nodeType="afterEffect">
                                  <p:stCondLst>
                                    <p:cond delay="0"/>
                                  </p:stCondLst>
                                  <p:childTnLst>
                                    <p:set>
                                      <p:cBhvr>
                                        <p:cTn id="119" dur="1" fill="hold">
                                          <p:stCondLst>
                                            <p:cond delay="0"/>
                                          </p:stCondLst>
                                        </p:cTn>
                                        <p:tgtEl>
                                          <p:spTgt spid="18"/>
                                        </p:tgtEl>
                                        <p:attrNameLst>
                                          <p:attrName>style.visibility</p:attrName>
                                        </p:attrNameLst>
                                      </p:cBhvr>
                                      <p:to>
                                        <p:strVal val="visible"/>
                                      </p:to>
                                    </p:set>
                                    <p:animEffect transition="in" filter="wipe(down)">
                                      <p:cBhvr>
                                        <p:cTn id="120" dur="500"/>
                                        <p:tgtEl>
                                          <p:spTgt spid="18"/>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anim calcmode="lin" valueType="num">
                                      <p:cBhvr>
                                        <p:cTn id="123" dur="500" fill="hold"/>
                                        <p:tgtEl>
                                          <p:spTgt spid="60"/>
                                        </p:tgtEl>
                                        <p:attrNameLst>
                                          <p:attrName>ppt_w</p:attrName>
                                        </p:attrNameLst>
                                      </p:cBhvr>
                                      <p:tavLst>
                                        <p:tav tm="0">
                                          <p:val>
                                            <p:fltVal val="0"/>
                                          </p:val>
                                        </p:tav>
                                        <p:tav tm="100000">
                                          <p:val>
                                            <p:strVal val="#ppt_w"/>
                                          </p:val>
                                        </p:tav>
                                      </p:tavLst>
                                    </p:anim>
                                    <p:anim calcmode="lin" valueType="num">
                                      <p:cBhvr>
                                        <p:cTn id="124" dur="500" fill="hold"/>
                                        <p:tgtEl>
                                          <p:spTgt spid="60"/>
                                        </p:tgtEl>
                                        <p:attrNameLst>
                                          <p:attrName>ppt_h</p:attrName>
                                        </p:attrNameLst>
                                      </p:cBhvr>
                                      <p:tavLst>
                                        <p:tav tm="0">
                                          <p:val>
                                            <p:fltVal val="0"/>
                                          </p:val>
                                        </p:tav>
                                        <p:tav tm="100000">
                                          <p:val>
                                            <p:strVal val="#ppt_h"/>
                                          </p:val>
                                        </p:tav>
                                      </p:tavLst>
                                    </p:anim>
                                    <p:animEffect transition="in" filter="fade">
                                      <p:cBhvr>
                                        <p:cTn id="125" dur="500"/>
                                        <p:tgtEl>
                                          <p:spTgt spid="60"/>
                                        </p:tgtEl>
                                      </p:cBhvr>
                                    </p:animEffect>
                                  </p:childTnLst>
                                </p:cTn>
                              </p:par>
                            </p:childTnLst>
                          </p:cTn>
                        </p:par>
                        <p:par>
                          <p:cTn id="126" fill="hold">
                            <p:stCondLst>
                              <p:cond delay="9000"/>
                            </p:stCondLst>
                            <p:childTnLst>
                              <p:par>
                                <p:cTn id="127" presetID="22" presetClass="entr" presetSubtype="4" fill="hold" nodeType="afterEffect">
                                  <p:stCondLst>
                                    <p:cond delay="0"/>
                                  </p:stCondLst>
                                  <p:childTnLst>
                                    <p:set>
                                      <p:cBhvr>
                                        <p:cTn id="128" dur="1" fill="hold">
                                          <p:stCondLst>
                                            <p:cond delay="0"/>
                                          </p:stCondLst>
                                        </p:cTn>
                                        <p:tgtEl>
                                          <p:spTgt spid="12"/>
                                        </p:tgtEl>
                                        <p:attrNameLst>
                                          <p:attrName>style.visibility</p:attrName>
                                        </p:attrNameLst>
                                      </p:cBhvr>
                                      <p:to>
                                        <p:strVal val="visible"/>
                                      </p:to>
                                    </p:set>
                                    <p:animEffect transition="in" filter="wipe(down)">
                                      <p:cBhvr>
                                        <p:cTn id="129" dur="500"/>
                                        <p:tgtEl>
                                          <p:spTgt spid="12"/>
                                        </p:tgtEl>
                                      </p:cBhvr>
                                    </p:animEffect>
                                  </p:childTnLst>
                                </p:cTn>
                              </p:par>
                            </p:childTnLst>
                          </p:cTn>
                        </p:par>
                        <p:par>
                          <p:cTn id="130" fill="hold">
                            <p:stCondLst>
                              <p:cond delay="9500"/>
                            </p:stCondLst>
                            <p:childTnLst>
                              <p:par>
                                <p:cTn id="131" presetID="22" presetClass="entr" presetSubtype="8" fill="hold"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left)">
                                      <p:cBhvr>
                                        <p:cTn id="133" dur="500"/>
                                        <p:tgtEl>
                                          <p:spTgt spid="36"/>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61"/>
                                        </p:tgtEl>
                                        <p:attrNameLst>
                                          <p:attrName>style.visibility</p:attrName>
                                        </p:attrNameLst>
                                      </p:cBhvr>
                                      <p:to>
                                        <p:strVal val="visible"/>
                                      </p:to>
                                    </p:set>
                                    <p:anim calcmode="lin" valueType="num">
                                      <p:cBhvr>
                                        <p:cTn id="136" dur="500" fill="hold"/>
                                        <p:tgtEl>
                                          <p:spTgt spid="61"/>
                                        </p:tgtEl>
                                        <p:attrNameLst>
                                          <p:attrName>ppt_w</p:attrName>
                                        </p:attrNameLst>
                                      </p:cBhvr>
                                      <p:tavLst>
                                        <p:tav tm="0">
                                          <p:val>
                                            <p:fltVal val="0"/>
                                          </p:val>
                                        </p:tav>
                                        <p:tav tm="100000">
                                          <p:val>
                                            <p:strVal val="#ppt_w"/>
                                          </p:val>
                                        </p:tav>
                                      </p:tavLst>
                                    </p:anim>
                                    <p:anim calcmode="lin" valueType="num">
                                      <p:cBhvr>
                                        <p:cTn id="137" dur="500" fill="hold"/>
                                        <p:tgtEl>
                                          <p:spTgt spid="61"/>
                                        </p:tgtEl>
                                        <p:attrNameLst>
                                          <p:attrName>ppt_h</p:attrName>
                                        </p:attrNameLst>
                                      </p:cBhvr>
                                      <p:tavLst>
                                        <p:tav tm="0">
                                          <p:val>
                                            <p:fltVal val="0"/>
                                          </p:val>
                                        </p:tav>
                                        <p:tav tm="100000">
                                          <p:val>
                                            <p:strVal val="#ppt_h"/>
                                          </p:val>
                                        </p:tav>
                                      </p:tavLst>
                                    </p:anim>
                                    <p:animEffect transition="in" filter="fade">
                                      <p:cBhvr>
                                        <p:cTn id="138" dur="500"/>
                                        <p:tgtEl>
                                          <p:spTgt spid="61"/>
                                        </p:tgtEl>
                                      </p:cBhvr>
                                    </p:animEffect>
                                  </p:childTnLst>
                                </p:cTn>
                              </p:par>
                            </p:childTnLst>
                          </p:cTn>
                        </p:par>
                        <p:par>
                          <p:cTn id="139" fill="hold">
                            <p:stCondLst>
                              <p:cond delay="10000"/>
                            </p:stCondLst>
                            <p:childTnLst>
                              <p:par>
                                <p:cTn id="140" presetID="22" presetClass="entr" presetSubtype="4" fill="hold" nodeType="afterEffect">
                                  <p:stCondLst>
                                    <p:cond delay="0"/>
                                  </p:stCondLst>
                                  <p:childTnLst>
                                    <p:set>
                                      <p:cBhvr>
                                        <p:cTn id="141" dur="1" fill="hold">
                                          <p:stCondLst>
                                            <p:cond delay="0"/>
                                          </p:stCondLst>
                                        </p:cTn>
                                        <p:tgtEl>
                                          <p:spTgt spid="24"/>
                                        </p:tgtEl>
                                        <p:attrNameLst>
                                          <p:attrName>style.visibility</p:attrName>
                                        </p:attrNameLst>
                                      </p:cBhvr>
                                      <p:to>
                                        <p:strVal val="visible"/>
                                      </p:to>
                                    </p:set>
                                    <p:animEffect transition="in" filter="wipe(down)">
                                      <p:cBhvr>
                                        <p:cTn id="142" dur="500"/>
                                        <p:tgtEl>
                                          <p:spTgt spid="24"/>
                                        </p:tgtEl>
                                      </p:cBhvr>
                                    </p:animEffect>
                                  </p:childTnLst>
                                </p:cTn>
                              </p:par>
                            </p:childTnLst>
                          </p:cTn>
                        </p:par>
                        <p:par>
                          <p:cTn id="143" fill="hold">
                            <p:stCondLst>
                              <p:cond delay="10500"/>
                            </p:stCondLst>
                            <p:childTnLst>
                              <p:par>
                                <p:cTn id="144" presetID="22" presetClass="entr" presetSubtype="8" fill="hold" nodeType="after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wipe(left)">
                                      <p:cBhvr>
                                        <p:cTn id="146" dur="500"/>
                                        <p:tgtEl>
                                          <p:spTgt spid="31"/>
                                        </p:tgtEl>
                                      </p:cBhvr>
                                    </p:animEffect>
                                  </p:childTnLst>
                                </p:cTn>
                              </p:par>
                            </p:childTnLst>
                          </p:cTn>
                        </p:par>
                        <p:par>
                          <p:cTn id="147" fill="hold">
                            <p:stCondLst>
                              <p:cond delay="11000"/>
                            </p:stCondLst>
                            <p:childTnLst>
                              <p:par>
                                <p:cTn id="148" presetID="22" presetClass="entr" presetSubtype="2" fill="hold" grpId="0" nodeType="afterEffect">
                                  <p:stCondLst>
                                    <p:cond delay="0"/>
                                  </p:stCondLst>
                                  <p:childTnLst>
                                    <p:set>
                                      <p:cBhvr>
                                        <p:cTn id="149" dur="1" fill="hold">
                                          <p:stCondLst>
                                            <p:cond delay="0"/>
                                          </p:stCondLst>
                                        </p:cTn>
                                        <p:tgtEl>
                                          <p:spTgt spid="54"/>
                                        </p:tgtEl>
                                        <p:attrNameLst>
                                          <p:attrName>style.visibility</p:attrName>
                                        </p:attrNameLst>
                                      </p:cBhvr>
                                      <p:to>
                                        <p:strVal val="visible"/>
                                      </p:to>
                                    </p:set>
                                    <p:animEffect transition="in" filter="wipe(right)">
                                      <p:cBhvr>
                                        <p:cTn id="150" dur="500"/>
                                        <p:tgtEl>
                                          <p:spTgt spid="54"/>
                                        </p:tgtEl>
                                      </p:cBhvr>
                                    </p:animEffect>
                                  </p:childTnLst>
                                </p:cTn>
                              </p:par>
                              <p:par>
                                <p:cTn id="151" presetID="53" presetClass="entr" presetSubtype="16" fill="hold" grpId="0" nodeType="withEffect">
                                  <p:stCondLst>
                                    <p:cond delay="0"/>
                                  </p:stCondLst>
                                  <p:childTnLst>
                                    <p:set>
                                      <p:cBhvr>
                                        <p:cTn id="152" dur="1" fill="hold">
                                          <p:stCondLst>
                                            <p:cond delay="0"/>
                                          </p:stCondLst>
                                        </p:cTn>
                                        <p:tgtEl>
                                          <p:spTgt spid="62"/>
                                        </p:tgtEl>
                                        <p:attrNameLst>
                                          <p:attrName>style.visibility</p:attrName>
                                        </p:attrNameLst>
                                      </p:cBhvr>
                                      <p:to>
                                        <p:strVal val="visible"/>
                                      </p:to>
                                    </p:set>
                                    <p:anim calcmode="lin" valueType="num">
                                      <p:cBhvr>
                                        <p:cTn id="153" dur="500" fill="hold"/>
                                        <p:tgtEl>
                                          <p:spTgt spid="62"/>
                                        </p:tgtEl>
                                        <p:attrNameLst>
                                          <p:attrName>ppt_w</p:attrName>
                                        </p:attrNameLst>
                                      </p:cBhvr>
                                      <p:tavLst>
                                        <p:tav tm="0">
                                          <p:val>
                                            <p:fltVal val="0"/>
                                          </p:val>
                                        </p:tav>
                                        <p:tav tm="100000">
                                          <p:val>
                                            <p:strVal val="#ppt_w"/>
                                          </p:val>
                                        </p:tav>
                                      </p:tavLst>
                                    </p:anim>
                                    <p:anim calcmode="lin" valueType="num">
                                      <p:cBhvr>
                                        <p:cTn id="154" dur="500" fill="hold"/>
                                        <p:tgtEl>
                                          <p:spTgt spid="62"/>
                                        </p:tgtEl>
                                        <p:attrNameLst>
                                          <p:attrName>ppt_h</p:attrName>
                                        </p:attrNameLst>
                                      </p:cBhvr>
                                      <p:tavLst>
                                        <p:tav tm="0">
                                          <p:val>
                                            <p:fltVal val="0"/>
                                          </p:val>
                                        </p:tav>
                                        <p:tav tm="100000">
                                          <p:val>
                                            <p:strVal val="#ppt_h"/>
                                          </p:val>
                                        </p:tav>
                                      </p:tavLst>
                                    </p:anim>
                                    <p:animEffect transition="in" filter="fade">
                                      <p:cBhvr>
                                        <p:cTn id="155" dur="500"/>
                                        <p:tgtEl>
                                          <p:spTgt spid="62"/>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74"/>
                                        </p:tgtEl>
                                        <p:attrNameLst>
                                          <p:attrName>style.visibility</p:attrName>
                                        </p:attrNameLst>
                                      </p:cBhvr>
                                      <p:to>
                                        <p:strVal val="visible"/>
                                      </p:to>
                                    </p:set>
                                    <p:anim calcmode="lin" valueType="num">
                                      <p:cBhvr>
                                        <p:cTn id="158" dur="500" fill="hold"/>
                                        <p:tgtEl>
                                          <p:spTgt spid="74"/>
                                        </p:tgtEl>
                                        <p:attrNameLst>
                                          <p:attrName>ppt_w</p:attrName>
                                        </p:attrNameLst>
                                      </p:cBhvr>
                                      <p:tavLst>
                                        <p:tav tm="0">
                                          <p:val>
                                            <p:fltVal val="0"/>
                                          </p:val>
                                        </p:tav>
                                        <p:tav tm="100000">
                                          <p:val>
                                            <p:strVal val="#ppt_w"/>
                                          </p:val>
                                        </p:tav>
                                      </p:tavLst>
                                    </p:anim>
                                    <p:anim calcmode="lin" valueType="num">
                                      <p:cBhvr>
                                        <p:cTn id="159" dur="500" fill="hold"/>
                                        <p:tgtEl>
                                          <p:spTgt spid="74"/>
                                        </p:tgtEl>
                                        <p:attrNameLst>
                                          <p:attrName>ppt_h</p:attrName>
                                        </p:attrNameLst>
                                      </p:cBhvr>
                                      <p:tavLst>
                                        <p:tav tm="0">
                                          <p:val>
                                            <p:fltVal val="0"/>
                                          </p:val>
                                        </p:tav>
                                        <p:tav tm="100000">
                                          <p:val>
                                            <p:strVal val="#ppt_h"/>
                                          </p:val>
                                        </p:tav>
                                      </p:tavLst>
                                    </p:anim>
                                    <p:animEffect transition="in" filter="fade">
                                      <p:cBhvr>
                                        <p:cTn id="160" dur="500"/>
                                        <p:tgtEl>
                                          <p:spTgt spid="74"/>
                                        </p:tgtEl>
                                      </p:cBhvr>
                                    </p:animEffect>
                                  </p:childTnLst>
                                </p:cTn>
                              </p:par>
                            </p:childTnLst>
                          </p:cTn>
                        </p:par>
                        <p:par>
                          <p:cTn id="161" fill="hold">
                            <p:stCondLst>
                              <p:cond delay="11500"/>
                            </p:stCondLst>
                            <p:childTnLst>
                              <p:par>
                                <p:cTn id="162" presetID="22" presetClass="entr" presetSubtype="4" fill="hold" nodeType="afterEffect">
                                  <p:stCondLst>
                                    <p:cond delay="0"/>
                                  </p:stCondLst>
                                  <p:childTnLst>
                                    <p:set>
                                      <p:cBhvr>
                                        <p:cTn id="163" dur="1" fill="hold">
                                          <p:stCondLst>
                                            <p:cond delay="0"/>
                                          </p:stCondLst>
                                        </p:cTn>
                                        <p:tgtEl>
                                          <p:spTgt spid="75"/>
                                        </p:tgtEl>
                                        <p:attrNameLst>
                                          <p:attrName>style.visibility</p:attrName>
                                        </p:attrNameLst>
                                      </p:cBhvr>
                                      <p:to>
                                        <p:strVal val="visible"/>
                                      </p:to>
                                    </p:set>
                                    <p:animEffect transition="in" filter="wipe(down)">
                                      <p:cBhvr>
                                        <p:cTn id="164" dur="500"/>
                                        <p:tgtEl>
                                          <p:spTgt spid="75"/>
                                        </p:tgtEl>
                                      </p:cBhvr>
                                    </p:animEffect>
                                  </p:childTnLst>
                                </p:cTn>
                              </p:par>
                            </p:childTnLst>
                          </p:cTn>
                        </p:par>
                        <p:par>
                          <p:cTn id="165" fill="hold">
                            <p:stCondLst>
                              <p:cond delay="12000"/>
                            </p:stCondLst>
                            <p:childTnLst>
                              <p:par>
                                <p:cTn id="166" presetID="22" presetClass="entr" presetSubtype="4" fill="hold" nodeType="afterEffect">
                                  <p:stCondLst>
                                    <p:cond delay="0"/>
                                  </p:stCondLst>
                                  <p:childTnLst>
                                    <p:set>
                                      <p:cBhvr>
                                        <p:cTn id="167" dur="1" fill="hold">
                                          <p:stCondLst>
                                            <p:cond delay="0"/>
                                          </p:stCondLst>
                                        </p:cTn>
                                        <p:tgtEl>
                                          <p:spTgt spid="81"/>
                                        </p:tgtEl>
                                        <p:attrNameLst>
                                          <p:attrName>style.visibility</p:attrName>
                                        </p:attrNameLst>
                                      </p:cBhvr>
                                      <p:to>
                                        <p:strVal val="visible"/>
                                      </p:to>
                                    </p:set>
                                    <p:animEffect transition="in" filter="wipe(down)">
                                      <p:cBhvr>
                                        <p:cTn id="168" dur="500"/>
                                        <p:tgtEl>
                                          <p:spTgt spid="81"/>
                                        </p:tgtEl>
                                      </p:cBhvr>
                                    </p:animEffect>
                                  </p:childTnLst>
                                </p:cTn>
                              </p:par>
                              <p:par>
                                <p:cTn id="169" presetID="53" presetClass="entr" presetSubtype="16" fill="hold" grpId="0" nodeType="withEffect">
                                  <p:stCondLst>
                                    <p:cond delay="0"/>
                                  </p:stCondLst>
                                  <p:childTnLst>
                                    <p:set>
                                      <p:cBhvr>
                                        <p:cTn id="170" dur="1" fill="hold">
                                          <p:stCondLst>
                                            <p:cond delay="0"/>
                                          </p:stCondLst>
                                        </p:cTn>
                                        <p:tgtEl>
                                          <p:spTgt spid="85"/>
                                        </p:tgtEl>
                                        <p:attrNameLst>
                                          <p:attrName>style.visibility</p:attrName>
                                        </p:attrNameLst>
                                      </p:cBhvr>
                                      <p:to>
                                        <p:strVal val="visible"/>
                                      </p:to>
                                    </p:set>
                                    <p:anim calcmode="lin" valueType="num">
                                      <p:cBhvr>
                                        <p:cTn id="171" dur="500" fill="hold"/>
                                        <p:tgtEl>
                                          <p:spTgt spid="85"/>
                                        </p:tgtEl>
                                        <p:attrNameLst>
                                          <p:attrName>ppt_w</p:attrName>
                                        </p:attrNameLst>
                                      </p:cBhvr>
                                      <p:tavLst>
                                        <p:tav tm="0">
                                          <p:val>
                                            <p:fltVal val="0"/>
                                          </p:val>
                                        </p:tav>
                                        <p:tav tm="100000">
                                          <p:val>
                                            <p:strVal val="#ppt_w"/>
                                          </p:val>
                                        </p:tav>
                                      </p:tavLst>
                                    </p:anim>
                                    <p:anim calcmode="lin" valueType="num">
                                      <p:cBhvr>
                                        <p:cTn id="172" dur="500" fill="hold"/>
                                        <p:tgtEl>
                                          <p:spTgt spid="85"/>
                                        </p:tgtEl>
                                        <p:attrNameLst>
                                          <p:attrName>ppt_h</p:attrName>
                                        </p:attrNameLst>
                                      </p:cBhvr>
                                      <p:tavLst>
                                        <p:tav tm="0">
                                          <p:val>
                                            <p:fltVal val="0"/>
                                          </p:val>
                                        </p:tav>
                                        <p:tav tm="100000">
                                          <p:val>
                                            <p:strVal val="#ppt_h"/>
                                          </p:val>
                                        </p:tav>
                                      </p:tavLst>
                                    </p:anim>
                                    <p:animEffect transition="in" filter="fade">
                                      <p:cBhvr>
                                        <p:cTn id="17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p:bldP spid="67" grpId="0" animBg="1"/>
      <p:bldP spid="68" grpId="0" animBg="1"/>
      <p:bldP spid="69" grpId="0" animBg="1"/>
      <p:bldP spid="70" grpId="0" animBg="1"/>
      <p:bldP spid="80" grpId="0"/>
      <p:bldP spid="54" grpId="0"/>
      <p:bldP spid="74" grpId="0" animBg="1"/>
      <p:bldP spid="8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i="1" dirty="0">
                <a:solidFill>
                  <a:srgbClr val="FF0000"/>
                </a:solidFill>
                <a:latin typeface="Cambria" panose="02040503050406030204" pitchFamily="18" charset="0"/>
              </a:rPr>
              <a:t>KDV İadesi Kontrol Raporu</a:t>
            </a:r>
          </a:p>
        </p:txBody>
      </p:sp>
      <p:sp>
        <p:nvSpPr>
          <p:cNvPr id="3" name="İçerik Yer Tutucusu 2"/>
          <p:cNvSpPr>
            <a:spLocks noGrp="1"/>
          </p:cNvSpPr>
          <p:nvPr>
            <p:ph idx="1"/>
          </p:nvPr>
        </p:nvSpPr>
        <p:spPr/>
        <p:txBody>
          <a:bodyPr>
            <a:normAutofit/>
          </a:bodyPr>
          <a:lstStyle/>
          <a:p>
            <a:pPr algn="just"/>
            <a:r>
              <a:rPr lang="tr-TR" sz="2400" dirty="0"/>
              <a:t>2010/Ocak döneminden bu yana birimimizce oluşturulan kontrol raporları iade işlemlerine </a:t>
            </a:r>
            <a:r>
              <a:rPr lang="tr-TR" sz="2400" dirty="0" smtClean="0"/>
              <a:t>teşkil </a:t>
            </a:r>
            <a:r>
              <a:rPr lang="tr-TR" sz="2400" dirty="0"/>
              <a:t>etmekte olup iade işlem türleri bazında neredeyse tüm kontroller </a:t>
            </a:r>
            <a:r>
              <a:rPr lang="tr-TR" sz="2400" dirty="0" err="1"/>
              <a:t>segment</a:t>
            </a:r>
            <a:r>
              <a:rPr lang="tr-TR" sz="2400" dirty="0"/>
              <a:t> </a:t>
            </a:r>
            <a:r>
              <a:rPr lang="tr-TR" sz="2400" dirty="0" smtClean="0"/>
              <a:t>bazlı raporlara </a:t>
            </a:r>
            <a:r>
              <a:rPr lang="tr-TR" sz="2400" dirty="0"/>
              <a:t>yansıtılmaktadır. İade talep eden mükelleflerin kontrol raporunun oluşmasına ilişkin tüm kriterleri sağlaması halinde liste onayını takip eden gün raporlar hem vergi daireleri ekranlarına hem de internet vergi dairesi üzerinden mükelleflerin ekranlarına yansıtılmaktadır</a:t>
            </a:r>
            <a:r>
              <a:rPr lang="tr-TR" sz="2400" dirty="0" smtClean="0"/>
              <a:t>.</a:t>
            </a:r>
          </a:p>
          <a:p>
            <a:pPr algn="just"/>
            <a:r>
              <a:rPr lang="tr-TR" sz="2400" dirty="0"/>
              <a:t>KDV İadesi kontrol raporları iade talep şekline göre Detay, ATU ve Ön Kontrol Raporu şeklinde ekrana yansıtılmaktadır. Kontrol raporları görüntüleme kısmına Özet Rapor, Arşiv Raporları, </a:t>
            </a:r>
            <a:r>
              <a:rPr lang="tr-TR" sz="2400" dirty="0" smtClean="0"/>
              <a:t>Hata </a:t>
            </a:r>
            <a:r>
              <a:rPr lang="tr-TR" sz="2400" dirty="0"/>
              <a:t>Bildirim Ekranları, KDV Beyannamesi vb. gibi iade aşamasında kontrol edilmesi gereken ekranlara ilişkin butonlar eklenerek aynı anda tüm ekranları görüntüleyebilme imkanı tanınmıştır</a:t>
            </a:r>
            <a:r>
              <a:rPr lang="tr-TR" sz="2400" dirty="0" smtClean="0"/>
              <a:t>.</a:t>
            </a:r>
          </a:p>
        </p:txBody>
      </p:sp>
    </p:spTree>
    <p:extLst>
      <p:ext uri="{BB962C8B-B14F-4D97-AF65-F5344CB8AC3E}">
        <p14:creationId xmlns:p14="http://schemas.microsoft.com/office/powerpoint/2010/main" val="9799820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lstStyle/>
          <a:p>
            <a:endParaRPr lang="tr-TR" dirty="0" smtClean="0"/>
          </a:p>
          <a:p>
            <a:pPr algn="just"/>
            <a:r>
              <a:rPr lang="tr-TR" sz="2400" dirty="0"/>
              <a:t>KDV İade bölümümüzde günlük olarak yaklaşık </a:t>
            </a:r>
            <a:r>
              <a:rPr lang="tr-TR" sz="2400" dirty="0" smtClean="0"/>
              <a:t>10.000-12.000 </a:t>
            </a:r>
            <a:r>
              <a:rPr lang="tr-TR" sz="2400" dirty="0"/>
              <a:t>rapor oluşturulmakta, cari dönemde ise bu sayı yaklaşık </a:t>
            </a:r>
            <a:r>
              <a:rPr lang="tr-TR" sz="2400" dirty="0" smtClean="0"/>
              <a:t>20.000-25.000’ne </a:t>
            </a:r>
            <a:r>
              <a:rPr lang="tr-TR" sz="2400" dirty="0"/>
              <a:t>ulaşmaktadır. Mevzuatımızda yapılan değişikliklere ve eklenen yeni iade türlerine ilişkin olarak kontrol raporları sürekli revize edilmektedir. </a:t>
            </a:r>
          </a:p>
          <a:p>
            <a:pPr algn="just"/>
            <a:r>
              <a:rPr lang="tr-TR" sz="2400" dirty="0" smtClean="0"/>
              <a:t>Kontrol raporunda 69 </a:t>
            </a:r>
            <a:r>
              <a:rPr lang="tr-TR" sz="2400" dirty="0"/>
              <a:t>tane genel </a:t>
            </a:r>
            <a:r>
              <a:rPr lang="tr-TR" sz="2400" dirty="0" smtClean="0"/>
              <a:t>kontrol </a:t>
            </a:r>
            <a:r>
              <a:rPr lang="tr-TR" sz="2400" dirty="0" err="1" smtClean="0"/>
              <a:t>segmenti</a:t>
            </a:r>
            <a:r>
              <a:rPr lang="tr-TR" sz="2400" dirty="0" smtClean="0"/>
              <a:t> (GKS), 16 tane vergi incelemesine tabi olanlar kontrol </a:t>
            </a:r>
            <a:r>
              <a:rPr lang="tr-TR" sz="2400" dirty="0" err="1" smtClean="0"/>
              <a:t>segmenti</a:t>
            </a:r>
            <a:r>
              <a:rPr lang="tr-TR" sz="2400" dirty="0" smtClean="0"/>
              <a:t> (VKS) bulunmaktadır.</a:t>
            </a:r>
          </a:p>
          <a:p>
            <a:pPr marL="0" indent="0">
              <a:buNone/>
            </a:pPr>
            <a:endParaRPr lang="tr-TR" dirty="0"/>
          </a:p>
        </p:txBody>
      </p:sp>
    </p:spTree>
    <p:extLst>
      <p:ext uri="{BB962C8B-B14F-4D97-AF65-F5344CB8AC3E}">
        <p14:creationId xmlns:p14="http://schemas.microsoft.com/office/powerpoint/2010/main" val="1362704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normAutofit fontScale="92500" lnSpcReduction="20000"/>
          </a:bodyPr>
          <a:lstStyle/>
          <a:p>
            <a:endParaRPr lang="tr-TR" dirty="0" smtClean="0"/>
          </a:p>
          <a:p>
            <a:pPr marL="0" indent="0" algn="just">
              <a:buNone/>
            </a:pPr>
            <a:r>
              <a:rPr lang="tr-TR" sz="2400" b="1" dirty="0">
                <a:cs typeface="Arial" pitchFamily="34" charset="0"/>
              </a:rPr>
              <a:t>KDV İadesi Kontrol Raporlarının oluşabilmesi için; </a:t>
            </a:r>
            <a:endParaRPr lang="tr-TR" sz="2400" b="1" dirty="0" smtClean="0">
              <a:cs typeface="Arial" pitchFamily="34" charset="0"/>
            </a:endParaRPr>
          </a:p>
          <a:p>
            <a:pPr marL="0" indent="0" algn="just">
              <a:buNone/>
            </a:pPr>
            <a:endParaRPr lang="tr-TR" sz="2400" b="1" dirty="0">
              <a:cs typeface="Arial" pitchFamily="34" charset="0"/>
            </a:endParaRPr>
          </a:p>
          <a:p>
            <a:pPr algn="just">
              <a:buFont typeface="Wingdings" panose="05000000000000000000" pitchFamily="2" charset="2"/>
              <a:buChar char="Ø"/>
            </a:pPr>
            <a:r>
              <a:rPr lang="tr-TR" sz="2400" dirty="0" smtClean="0">
                <a:cs typeface="Arial" pitchFamily="34" charset="0"/>
              </a:rPr>
              <a:t>KDV </a:t>
            </a:r>
            <a:r>
              <a:rPr lang="tr-TR" sz="2400" dirty="0">
                <a:cs typeface="Arial" pitchFamily="34" charset="0"/>
              </a:rPr>
              <a:t>İadesi Listelerinin onaylanmış </a:t>
            </a:r>
            <a:r>
              <a:rPr lang="tr-TR" sz="2400" dirty="0" smtClean="0">
                <a:cs typeface="Arial" pitchFamily="34" charset="0"/>
              </a:rPr>
              <a:t>olması</a:t>
            </a:r>
          </a:p>
          <a:p>
            <a:pPr marL="0" indent="0" algn="just">
              <a:buNone/>
            </a:pPr>
            <a:endParaRPr lang="tr-TR" sz="2400" dirty="0" smtClean="0">
              <a:cs typeface="Arial" pitchFamily="34" charset="0"/>
            </a:endParaRPr>
          </a:p>
          <a:p>
            <a:pPr algn="just">
              <a:buFont typeface="Wingdings" panose="05000000000000000000" pitchFamily="2" charset="2"/>
              <a:buChar char="Ø"/>
            </a:pPr>
            <a:r>
              <a:rPr lang="tr-TR" sz="2400" dirty="0" smtClean="0">
                <a:cs typeface="Arial" pitchFamily="34" charset="0"/>
              </a:rPr>
              <a:t>Standart </a:t>
            </a:r>
            <a:r>
              <a:rPr lang="tr-TR" sz="2400" dirty="0">
                <a:cs typeface="Arial" pitchFamily="34" charset="0"/>
              </a:rPr>
              <a:t>İade Talep Dilekçesinin elektronik ortamda göndermiş olması gerekmektedir</a:t>
            </a:r>
            <a:r>
              <a:rPr lang="tr-TR" sz="2400" dirty="0" smtClean="0">
                <a:cs typeface="Arial" pitchFamily="34" charset="0"/>
              </a:rPr>
              <a:t>.</a:t>
            </a:r>
          </a:p>
          <a:p>
            <a:pPr algn="just">
              <a:buFont typeface="Wingdings" panose="05000000000000000000" pitchFamily="2" charset="2"/>
              <a:buChar char="Ø"/>
            </a:pPr>
            <a:endParaRPr lang="tr-TR" sz="2400" dirty="0">
              <a:cs typeface="Arial" pitchFamily="34" charset="0"/>
            </a:endParaRPr>
          </a:p>
          <a:p>
            <a:pPr algn="just">
              <a:buFont typeface="Wingdings" panose="05000000000000000000" pitchFamily="2" charset="2"/>
              <a:buChar char="Ø"/>
            </a:pPr>
            <a:r>
              <a:rPr lang="tr-TR" sz="2400" dirty="0" err="1" smtClean="0">
                <a:cs typeface="Arial" pitchFamily="34" charset="0"/>
              </a:rPr>
              <a:t>Ymm</a:t>
            </a:r>
            <a:r>
              <a:rPr lang="tr-TR" sz="2400" dirty="0" smtClean="0">
                <a:cs typeface="Arial" pitchFamily="34" charset="0"/>
              </a:rPr>
              <a:t> Raporu ile veya teminatlı iade talebinde bulunulmuş ise YMM raporunun veya teminat mektubunun vergi dairesine ibraz edilmesi ve 302 veya 203 evrak kodu ile evrak girişlerinin yapılması gerekmektedir.</a:t>
            </a:r>
            <a:endParaRPr lang="tr-TR" sz="2400" dirty="0">
              <a:cs typeface="Arial" pitchFamily="34" charset="0"/>
            </a:endParaRPr>
          </a:p>
          <a:p>
            <a:pPr marL="0" indent="0" algn="just">
              <a:buNone/>
            </a:pPr>
            <a:endParaRPr lang="tr-TR" sz="2400" b="1" dirty="0">
              <a:cs typeface="Arial" pitchFamily="34" charset="0"/>
            </a:endParaRPr>
          </a:p>
          <a:p>
            <a:pPr marL="0" indent="0" algn="just">
              <a:buNone/>
            </a:pPr>
            <a:r>
              <a:rPr lang="tr-TR" sz="3200" b="1" dirty="0" smtClean="0">
                <a:latin typeface="Arial" pitchFamily="34" charset="0"/>
                <a:cs typeface="Arial" pitchFamily="34" charset="0"/>
              </a:rPr>
              <a:t> </a:t>
            </a:r>
            <a:endParaRPr lang="tr-TR" sz="3200" b="1" dirty="0">
              <a:latin typeface="Arial" pitchFamily="34" charset="0"/>
              <a:cs typeface="Arial" pitchFamily="34" charset="0"/>
            </a:endParaRPr>
          </a:p>
          <a:p>
            <a:endParaRPr lang="tr-TR" dirty="0"/>
          </a:p>
        </p:txBody>
      </p:sp>
    </p:spTree>
    <p:extLst>
      <p:ext uri="{BB962C8B-B14F-4D97-AF65-F5344CB8AC3E}">
        <p14:creationId xmlns:p14="http://schemas.microsoft.com/office/powerpoint/2010/main" val="875397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normAutofit/>
          </a:bodyPr>
          <a:lstStyle/>
          <a:p>
            <a:pPr marL="0" indent="0" algn="just">
              <a:buNone/>
            </a:pPr>
            <a:r>
              <a:rPr lang="tr-TR" sz="2400" b="1" i="1" dirty="0" smtClean="0">
                <a:solidFill>
                  <a:srgbClr val="FF0000"/>
                </a:solidFill>
                <a:latin typeface="Cambria" panose="02040503050406030204" pitchFamily="18" charset="0"/>
                <a:ea typeface="+mj-ea"/>
                <a:cs typeface="+mj-cs"/>
              </a:rPr>
              <a:t>KDV </a:t>
            </a:r>
            <a:r>
              <a:rPr lang="tr-TR" sz="2400" b="1" i="1" dirty="0">
                <a:solidFill>
                  <a:srgbClr val="FF0000"/>
                </a:solidFill>
                <a:latin typeface="Cambria" panose="02040503050406030204" pitchFamily="18" charset="0"/>
                <a:ea typeface="+mj-ea"/>
                <a:cs typeface="+mj-cs"/>
              </a:rPr>
              <a:t>İadesi Kontrol Raporu Oluşma Kriterleri Sorgulama</a:t>
            </a:r>
          </a:p>
          <a:p>
            <a:pPr marL="0" indent="0" algn="just">
              <a:buNone/>
            </a:pPr>
            <a:endParaRPr lang="tr-TR" sz="2400" b="1" dirty="0">
              <a:cs typeface="Arial" pitchFamily="34" charset="0"/>
            </a:endParaRPr>
          </a:p>
          <a:p>
            <a:pPr marL="0" indent="0" algn="just">
              <a:buNone/>
            </a:pPr>
            <a:r>
              <a:rPr lang="tr-TR" sz="3200" b="1" dirty="0" smtClean="0">
                <a:latin typeface="Arial" pitchFamily="34" charset="0"/>
                <a:cs typeface="Arial" pitchFamily="34" charset="0"/>
              </a:rPr>
              <a:t> </a:t>
            </a:r>
            <a:endParaRPr lang="tr-TR" sz="3200" b="1" dirty="0">
              <a:latin typeface="Arial" pitchFamily="34" charset="0"/>
              <a:cs typeface="Arial" pitchFamily="34" charset="0"/>
            </a:endParaRPr>
          </a:p>
          <a:p>
            <a:endParaRPr lang="tr-TR" dirty="0"/>
          </a:p>
        </p:txBody>
      </p:sp>
      <p:pic>
        <p:nvPicPr>
          <p:cNvPr id="5" name="Resim 4"/>
          <p:cNvPicPr>
            <a:picLocks noChangeAspect="1"/>
          </p:cNvPicPr>
          <p:nvPr/>
        </p:nvPicPr>
        <p:blipFill>
          <a:blip r:embed="rId2"/>
          <a:stretch>
            <a:fillRect/>
          </a:stretch>
        </p:blipFill>
        <p:spPr>
          <a:xfrm>
            <a:off x="922215" y="2274276"/>
            <a:ext cx="10431585" cy="4207487"/>
          </a:xfrm>
          <a:prstGeom prst="rect">
            <a:avLst/>
          </a:prstGeom>
        </p:spPr>
      </p:pic>
    </p:spTree>
    <p:extLst>
      <p:ext uri="{BB962C8B-B14F-4D97-AF65-F5344CB8AC3E}">
        <p14:creationId xmlns:p14="http://schemas.microsoft.com/office/powerpoint/2010/main" val="5225640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normAutofit/>
          </a:bodyPr>
          <a:lstStyle/>
          <a:p>
            <a:endParaRPr lang="tr-TR" dirty="0"/>
          </a:p>
          <a:p>
            <a:pPr algn="just"/>
            <a:r>
              <a:rPr lang="tr-TR" sz="2400" dirty="0"/>
              <a:t>KDV iadesi kontrol raporu oluşunca aynı zamanda Özet Rapor GIBINTRANET üzerinden mükellefe otomatik olarak gönderilir. </a:t>
            </a:r>
          </a:p>
          <a:p>
            <a:pPr algn="just"/>
            <a:r>
              <a:rPr lang="tr-TR" sz="2400" dirty="0"/>
              <a:t>Tablolarda ve kontrol </a:t>
            </a:r>
            <a:r>
              <a:rPr lang="tr-TR" sz="2400" dirty="0" err="1"/>
              <a:t>segmentlerinde</a:t>
            </a:r>
            <a:r>
              <a:rPr lang="tr-TR" sz="2400" dirty="0"/>
              <a:t> eksiklik ve/veya hata tespit edilmesi halinde mükellefin gerekli düzeltmeleri yapabilmesi için pasife çekme dilekçesini internet ortamında </a:t>
            </a:r>
            <a:r>
              <a:rPr lang="tr-TR" sz="2400" dirty="0" smtClean="0"/>
              <a:t>vergi </a:t>
            </a:r>
            <a:r>
              <a:rPr lang="tr-TR" sz="2400" dirty="0"/>
              <a:t>dairesine vermesi gerekmektedir. </a:t>
            </a:r>
          </a:p>
          <a:p>
            <a:pPr algn="just"/>
            <a:r>
              <a:rPr lang="tr-TR" sz="2400" dirty="0"/>
              <a:t>İade dönemine ait kontrol raporu oluşmadan önce 1 kere ve kontrol raporu oluştuktan sonra ise geçici düzeltme fişi düzenleninceye kadar 1 kez olmak üzere toplam 2 kez pasife çekme işlemi sistem tarafından otomatik olarak gerçekleştirilmektedir.</a:t>
            </a:r>
          </a:p>
        </p:txBody>
      </p:sp>
    </p:spTree>
    <p:extLst>
      <p:ext uri="{BB962C8B-B14F-4D97-AF65-F5344CB8AC3E}">
        <p14:creationId xmlns:p14="http://schemas.microsoft.com/office/powerpoint/2010/main" val="3467862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lstStyle/>
          <a:p>
            <a:endParaRPr lang="tr-TR" dirty="0"/>
          </a:p>
          <a:p>
            <a:pPr algn="just"/>
            <a:r>
              <a:rPr lang="tr-TR" sz="2400" dirty="0"/>
              <a:t>Listeler pasife çekildiğinde mükellef, listelerinden çıkarmalar, eklemeler ve düzeltmeler yapabilir. Gerekli düzeltmeler yaptıktan sonra listeler son haliyle gönderilir. Gönderilen bu listeler üzerinden yeni KDV iadesi kontrol raporu sistem tarafından otomatik olarak oluşturulur. </a:t>
            </a:r>
          </a:p>
          <a:p>
            <a:pPr algn="just"/>
            <a:r>
              <a:rPr lang="tr-TR" sz="2400" dirty="0"/>
              <a:t>(Listeler pasife çekilmeksizin raporun yenilenmesi gerekiyorsa, vergi dairesi KDV İadesi Kontrol Raporunun altında yer alan </a:t>
            </a:r>
            <a:r>
              <a:rPr lang="tr-TR" sz="2400" b="1" dirty="0"/>
              <a:t>"Yeniden Risk Analizine Tabi Tut" </a:t>
            </a:r>
            <a:r>
              <a:rPr lang="tr-TR" sz="2400" dirty="0"/>
              <a:t>linkine basarak yeni rapor oluşturabilir.)</a:t>
            </a:r>
          </a:p>
        </p:txBody>
      </p:sp>
    </p:spTree>
    <p:extLst>
      <p:ext uri="{BB962C8B-B14F-4D97-AF65-F5344CB8AC3E}">
        <p14:creationId xmlns:p14="http://schemas.microsoft.com/office/powerpoint/2010/main" val="1534696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lstStyle/>
          <a:p>
            <a:endParaRPr lang="tr-TR" dirty="0"/>
          </a:p>
          <a:p>
            <a:pPr algn="just"/>
            <a:r>
              <a:rPr lang="tr-TR" dirty="0"/>
              <a:t>2012/01 dönemi ve sonraki dönemlere ait ve 01.07.2015 tarihinden sonra oluşan KDV iadesi kontrol raporları, yeniden risk analizine gönderildiğinde KDV Arşiv ekranına gitmektedir.</a:t>
            </a:r>
          </a:p>
        </p:txBody>
      </p:sp>
    </p:spTree>
    <p:extLst>
      <p:ext uri="{BB962C8B-B14F-4D97-AF65-F5344CB8AC3E}">
        <p14:creationId xmlns:p14="http://schemas.microsoft.com/office/powerpoint/2010/main" val="2252127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b="1" i="1" dirty="0">
                <a:solidFill>
                  <a:srgbClr val="FF0000"/>
                </a:solidFill>
                <a:latin typeface="Cambria" panose="02040503050406030204" pitchFamily="18" charset="0"/>
              </a:rPr>
              <a:t>ATU KONTROL RAPORUNA İLİŞKİN AÇIKLAMALAR</a:t>
            </a:r>
          </a:p>
        </p:txBody>
      </p:sp>
      <p:sp>
        <p:nvSpPr>
          <p:cNvPr id="3" name="İçerik Yer Tutucusu 2"/>
          <p:cNvSpPr>
            <a:spLocks noGrp="1"/>
          </p:cNvSpPr>
          <p:nvPr>
            <p:ph idx="1"/>
          </p:nvPr>
        </p:nvSpPr>
        <p:spPr/>
        <p:txBody>
          <a:bodyPr>
            <a:normAutofit/>
          </a:bodyPr>
          <a:lstStyle/>
          <a:p>
            <a:pPr marL="0" indent="0" algn="just">
              <a:buNone/>
            </a:pPr>
            <a:endParaRPr lang="tr-TR" sz="2400" dirty="0" smtClean="0"/>
          </a:p>
          <a:p>
            <a:pPr algn="just"/>
            <a:r>
              <a:rPr lang="tr-TR" sz="2400" dirty="0" smtClean="0"/>
              <a:t>11 </a:t>
            </a:r>
            <a:r>
              <a:rPr lang="tr-TR" sz="2400" dirty="0"/>
              <a:t>Seri No.lu Katma Değer Vergisi Genel Uygulama Tebliğinde Değişiklik Yapılmasına Dair Tebliğe istinaden, belirlenen şartları taşıyan mükelleflerin iade talepleri, iadesi talep edilen tutarın %120'si oranında (İTUS sertifikası sahibi mükellefler için %60'ı oranında) banka teminat mektubu verilmesi halinde, 5 iş günü içinde gerçekleştirilir</a:t>
            </a:r>
            <a:r>
              <a:rPr lang="tr-TR" sz="2400" dirty="0" smtClean="0"/>
              <a:t>.</a:t>
            </a:r>
          </a:p>
          <a:p>
            <a:pPr algn="just"/>
            <a:endParaRPr lang="tr-TR" sz="2400" dirty="0"/>
          </a:p>
          <a:p>
            <a:pPr algn="just"/>
            <a:r>
              <a:rPr lang="tr-TR" sz="2400" dirty="0"/>
              <a:t>Tebliğde belirlenen hükümler çerçevesinde 26.04.2017 tarihinden itibaren ATU kontrol raporları oluşturulmaya başlanılmıştır. </a:t>
            </a:r>
          </a:p>
          <a:p>
            <a:pPr marL="0" indent="0">
              <a:buNone/>
            </a:pPr>
            <a:endParaRPr lang="tr-TR" sz="2400" dirty="0">
              <a:latin typeface="Cambria" panose="02040503050406030204" pitchFamily="18" charset="0"/>
            </a:endParaRPr>
          </a:p>
          <a:p>
            <a:pPr marL="0" indent="0" algn="just">
              <a:buNone/>
            </a:pPr>
            <a:endParaRPr lang="tr-TR" sz="2400" dirty="0" smtClean="0"/>
          </a:p>
          <a:p>
            <a:pPr marL="0" indent="0" algn="just">
              <a:buNone/>
            </a:pPr>
            <a:endParaRPr lang="tr-TR" sz="2400" dirty="0" smtClean="0"/>
          </a:p>
          <a:p>
            <a:pPr marL="0" indent="0">
              <a:buNone/>
            </a:pPr>
            <a:endParaRPr lang="tr-TR" dirty="0"/>
          </a:p>
        </p:txBody>
      </p:sp>
    </p:spTree>
    <p:extLst>
      <p:ext uri="{BB962C8B-B14F-4D97-AF65-F5344CB8AC3E}">
        <p14:creationId xmlns:p14="http://schemas.microsoft.com/office/powerpoint/2010/main" val="995355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b="1" i="1" dirty="0">
                <a:solidFill>
                  <a:srgbClr val="FF0000"/>
                </a:solidFill>
                <a:latin typeface="Cambria" panose="02040503050406030204" pitchFamily="18" charset="0"/>
              </a:rPr>
              <a:t>ATU KONTROL RAPORUNA İLİŞKİN AÇIKLAMALAR</a:t>
            </a:r>
          </a:p>
        </p:txBody>
      </p:sp>
      <p:sp>
        <p:nvSpPr>
          <p:cNvPr id="3" name="İçerik Yer Tutucusu 2"/>
          <p:cNvSpPr>
            <a:spLocks noGrp="1"/>
          </p:cNvSpPr>
          <p:nvPr>
            <p:ph idx="1"/>
          </p:nvPr>
        </p:nvSpPr>
        <p:spPr/>
        <p:txBody>
          <a:bodyPr>
            <a:normAutofit fontScale="25000" lnSpcReduction="20000"/>
          </a:bodyPr>
          <a:lstStyle/>
          <a:p>
            <a:pPr algn="just"/>
            <a:endParaRPr lang="tr-TR" sz="2400" dirty="0" smtClean="0"/>
          </a:p>
          <a:p>
            <a:pPr marL="0" indent="0" algn="just">
              <a:buNone/>
            </a:pPr>
            <a:r>
              <a:rPr lang="tr-TR" sz="9600" b="1" dirty="0">
                <a:cs typeface="Arial" pitchFamily="34" charset="0"/>
              </a:rPr>
              <a:t>ATU Kapsamında Kontrol Raporunun Oluşabilmesi İçin</a:t>
            </a:r>
            <a:r>
              <a:rPr lang="tr-TR" sz="9600" b="1" dirty="0" smtClean="0">
                <a:cs typeface="Arial" pitchFamily="34" charset="0"/>
              </a:rPr>
              <a:t>;</a:t>
            </a:r>
          </a:p>
          <a:p>
            <a:pPr marL="0" indent="0" algn="just">
              <a:buNone/>
            </a:pPr>
            <a:r>
              <a:rPr lang="tr-TR" sz="7400" dirty="0" smtClean="0">
                <a:cs typeface="Arial" pitchFamily="34" charset="0"/>
              </a:rPr>
              <a:t>Liste </a:t>
            </a:r>
            <a:r>
              <a:rPr lang="tr-TR" sz="7400" dirty="0">
                <a:cs typeface="Arial" pitchFamily="34" charset="0"/>
              </a:rPr>
              <a:t>girişleri yapılıp iade talep dilekçesinde de ATU kapsamında iade seçeneği işaretlendikten sonra; </a:t>
            </a:r>
            <a:endParaRPr lang="tr-TR" sz="7400" dirty="0" smtClean="0">
              <a:cs typeface="Arial" pitchFamily="34" charset="0"/>
            </a:endParaRPr>
          </a:p>
          <a:p>
            <a:pPr marL="0" indent="0" algn="just">
              <a:buNone/>
            </a:pPr>
            <a:endParaRPr lang="tr-TR" sz="7400" dirty="0">
              <a:cs typeface="Arial" pitchFamily="34" charset="0"/>
            </a:endParaRPr>
          </a:p>
          <a:p>
            <a:pPr algn="just">
              <a:buFont typeface="Wingdings" panose="05000000000000000000" pitchFamily="2" charset="2"/>
              <a:buChar char="Ø"/>
            </a:pPr>
            <a:r>
              <a:rPr lang="tr-TR" sz="7400" dirty="0" smtClean="0">
                <a:cs typeface="Arial" pitchFamily="34" charset="0"/>
              </a:rPr>
              <a:t>İnternet </a:t>
            </a:r>
            <a:r>
              <a:rPr lang="tr-TR" sz="7400" dirty="0">
                <a:cs typeface="Arial" pitchFamily="34" charset="0"/>
              </a:rPr>
              <a:t>Vergi Dairesi giriş ekranında «İade Talebiniz İçin Artırımlı Teminat Mektubu Verecek misiniz bölümünde evet işaretlenerek, teminat mektubu referans numarasının girilmesi</a:t>
            </a:r>
            <a:r>
              <a:rPr lang="tr-TR" sz="7400" dirty="0" smtClean="0">
                <a:cs typeface="Arial" pitchFamily="34" charset="0"/>
              </a:rPr>
              <a:t>,</a:t>
            </a:r>
          </a:p>
          <a:p>
            <a:pPr algn="just">
              <a:buFont typeface="Wingdings" panose="05000000000000000000" pitchFamily="2" charset="2"/>
              <a:buChar char="Ø"/>
            </a:pPr>
            <a:endParaRPr lang="tr-TR" sz="7400" dirty="0">
              <a:cs typeface="Arial" pitchFamily="34" charset="0"/>
            </a:endParaRPr>
          </a:p>
          <a:p>
            <a:pPr algn="just">
              <a:buFont typeface="Wingdings" panose="05000000000000000000" pitchFamily="2" charset="2"/>
              <a:buChar char="Ø"/>
            </a:pPr>
            <a:r>
              <a:rPr lang="tr-TR" sz="7400" dirty="0" smtClean="0">
                <a:cs typeface="Arial" pitchFamily="34" charset="0"/>
              </a:rPr>
              <a:t>İnternet </a:t>
            </a:r>
            <a:r>
              <a:rPr lang="tr-TR" sz="7400" dirty="0">
                <a:cs typeface="Arial" pitchFamily="34" charset="0"/>
              </a:rPr>
              <a:t>Vergi Dairesinden İade Türü bölümünde, “Nakden İade” veya “Kısmen Mahsup Kısmen Nakden” İade seçeneklerinden birinin seçilmesi</a:t>
            </a:r>
            <a:r>
              <a:rPr lang="tr-TR" sz="7400" dirty="0" smtClean="0">
                <a:cs typeface="Arial" pitchFamily="34" charset="0"/>
              </a:rPr>
              <a:t>,</a:t>
            </a:r>
          </a:p>
          <a:p>
            <a:pPr algn="just">
              <a:buFont typeface="Wingdings" panose="05000000000000000000" pitchFamily="2" charset="2"/>
              <a:buChar char="Ø"/>
            </a:pPr>
            <a:endParaRPr lang="tr-TR" sz="7400" dirty="0">
              <a:cs typeface="Arial" pitchFamily="34" charset="0"/>
            </a:endParaRPr>
          </a:p>
          <a:p>
            <a:pPr algn="just">
              <a:buFont typeface="Wingdings" panose="05000000000000000000" pitchFamily="2" charset="2"/>
              <a:buChar char="Ø"/>
            </a:pPr>
            <a:r>
              <a:rPr lang="tr-TR" sz="7400" dirty="0" smtClean="0">
                <a:cs typeface="Arial" pitchFamily="34" charset="0"/>
              </a:rPr>
              <a:t>Banka </a:t>
            </a:r>
            <a:r>
              <a:rPr lang="tr-TR" sz="7400" dirty="0">
                <a:cs typeface="Arial" pitchFamily="34" charset="0"/>
              </a:rPr>
              <a:t>teminat mektubunun vergi dairesine ibraz edilmesi ve </a:t>
            </a:r>
            <a:r>
              <a:rPr lang="tr-TR" sz="7400" b="1" dirty="0">
                <a:cs typeface="Arial" pitchFamily="34" charset="0"/>
              </a:rPr>
              <a:t>203</a:t>
            </a:r>
            <a:r>
              <a:rPr lang="tr-TR" sz="7400" dirty="0">
                <a:cs typeface="Arial" pitchFamily="34" charset="0"/>
              </a:rPr>
              <a:t> evrak kodu ile girişinin yapılması gerekmektedir.</a:t>
            </a:r>
          </a:p>
          <a:p>
            <a:pPr marL="0" indent="0" algn="just">
              <a:buNone/>
            </a:pPr>
            <a:endParaRPr lang="tr-TR" sz="7400" dirty="0" smtClean="0"/>
          </a:p>
          <a:p>
            <a:pPr marL="0" indent="0">
              <a:buNone/>
            </a:pPr>
            <a:endParaRPr lang="tr-TR" dirty="0"/>
          </a:p>
        </p:txBody>
      </p:sp>
    </p:spTree>
    <p:extLst>
      <p:ext uri="{BB962C8B-B14F-4D97-AF65-F5344CB8AC3E}">
        <p14:creationId xmlns:p14="http://schemas.microsoft.com/office/powerpoint/2010/main" val="4220335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04800" y="365125"/>
            <a:ext cx="11049000" cy="1325563"/>
          </a:xfrm>
        </p:spPr>
        <p:txBody>
          <a:bodyPr>
            <a:normAutofit/>
          </a:bodyPr>
          <a:lstStyle/>
          <a:p>
            <a:r>
              <a:rPr lang="tr-TR" sz="2400" b="1" i="1" dirty="0">
                <a:solidFill>
                  <a:srgbClr val="FF0000"/>
                </a:solidFill>
                <a:latin typeface="Cambria" panose="02040503050406030204" pitchFamily="18" charset="0"/>
              </a:rPr>
              <a:t>ATU KONTROL RAPORUNA İLİŞKİN AÇIKLAMALAR</a:t>
            </a:r>
          </a:p>
        </p:txBody>
      </p:sp>
      <p:sp>
        <p:nvSpPr>
          <p:cNvPr id="3" name="İçerik Yer Tutucusu 2"/>
          <p:cNvSpPr>
            <a:spLocks noGrp="1"/>
          </p:cNvSpPr>
          <p:nvPr>
            <p:ph idx="1"/>
          </p:nvPr>
        </p:nvSpPr>
        <p:spPr>
          <a:xfrm>
            <a:off x="838200" y="1825625"/>
            <a:ext cx="10515600" cy="4731483"/>
          </a:xfrm>
        </p:spPr>
        <p:txBody>
          <a:bodyPr>
            <a:normAutofit lnSpcReduction="10000"/>
          </a:bodyPr>
          <a:lstStyle/>
          <a:p>
            <a:pPr algn="just"/>
            <a:r>
              <a:rPr lang="tr-TR" sz="2400" dirty="0" smtClean="0"/>
              <a:t>ATU </a:t>
            </a:r>
            <a:r>
              <a:rPr lang="tr-TR" sz="2400" dirty="0"/>
              <a:t>kapsamında iade talebi olan mükelleflerin kontrol raporları, gerekli tüm kriterlerin sağlanması durumunda ertesi gün oluşturulmaktadır</a:t>
            </a:r>
            <a:r>
              <a:rPr lang="tr-TR" sz="2400" dirty="0" smtClean="0"/>
              <a:t>.</a:t>
            </a:r>
          </a:p>
          <a:p>
            <a:pPr algn="just"/>
            <a:r>
              <a:rPr lang="tr-TR" sz="2400" dirty="0" smtClean="0"/>
              <a:t>Artırımlı </a:t>
            </a:r>
            <a:r>
              <a:rPr lang="tr-TR" sz="2400" dirty="0"/>
              <a:t>Teminat Uygulaması Raporlarında; mükelleflerin iade işlem türlerine göre; </a:t>
            </a:r>
            <a:endParaRPr lang="tr-TR" sz="2400" dirty="0" smtClean="0"/>
          </a:p>
          <a:p>
            <a:pPr marL="0" indent="0" algn="just">
              <a:buNone/>
            </a:pPr>
            <a:r>
              <a:rPr lang="tr-TR" sz="2400" b="1" dirty="0" smtClean="0"/>
              <a:t>Genel   </a:t>
            </a:r>
            <a:r>
              <a:rPr lang="tr-TR" sz="2400" b="1" dirty="0"/>
              <a:t>Kontrol </a:t>
            </a:r>
            <a:r>
              <a:rPr lang="tr-TR" sz="2400" b="1" dirty="0" err="1"/>
              <a:t>Segmentlerinden</a:t>
            </a:r>
            <a:r>
              <a:rPr lang="tr-TR" sz="2400" b="1" dirty="0"/>
              <a:t>; </a:t>
            </a:r>
            <a:endParaRPr lang="tr-TR" sz="2400" b="1" dirty="0" smtClean="0"/>
          </a:p>
          <a:p>
            <a:pPr marL="0" indent="0" algn="just">
              <a:buNone/>
            </a:pPr>
            <a:r>
              <a:rPr lang="tr-TR" sz="2400" dirty="0" smtClean="0"/>
              <a:t>GKS01, GKS02, GKS05, GKS22-1, GKS22-4 </a:t>
            </a:r>
          </a:p>
          <a:p>
            <a:pPr marL="0" indent="0" algn="just">
              <a:buNone/>
            </a:pPr>
            <a:r>
              <a:rPr lang="tr-TR" sz="2400" b="1" dirty="0" smtClean="0"/>
              <a:t>Özel   </a:t>
            </a:r>
            <a:r>
              <a:rPr lang="tr-TR" sz="2400" b="1" dirty="0"/>
              <a:t>Kontrol </a:t>
            </a:r>
            <a:r>
              <a:rPr lang="tr-TR" sz="2400" b="1" dirty="0" err="1"/>
              <a:t>S</a:t>
            </a:r>
            <a:r>
              <a:rPr lang="tr-TR" sz="2400" b="1" dirty="0" err="1" smtClean="0"/>
              <a:t>egmentlerinden</a:t>
            </a:r>
            <a:r>
              <a:rPr lang="tr-TR" sz="2400" b="1" dirty="0" smtClean="0"/>
              <a:t>; </a:t>
            </a:r>
            <a:r>
              <a:rPr lang="tr-TR" sz="2400" dirty="0" smtClean="0"/>
              <a:t>iade </a:t>
            </a:r>
            <a:r>
              <a:rPr lang="tr-TR" sz="2400" dirty="0"/>
              <a:t>talep eden mükellef ve ortaklarına  yönelik olarak çalışan </a:t>
            </a:r>
            <a:endParaRPr lang="tr-TR" sz="2400" b="1" dirty="0" smtClean="0"/>
          </a:p>
          <a:p>
            <a:pPr marL="0" indent="0" algn="just">
              <a:buNone/>
            </a:pPr>
            <a:r>
              <a:rPr lang="tr-TR" sz="2400" dirty="0" smtClean="0"/>
              <a:t>VKS01, VKS02, VKS03, VKS04, VKS05, VKS06, VKS07, VKS08, VKS09, VKS10, VKS11 ve VKS12 </a:t>
            </a:r>
            <a:r>
              <a:rPr lang="tr-TR" sz="2400" dirty="0" err="1" smtClean="0"/>
              <a:t>segmentleri</a:t>
            </a:r>
            <a:r>
              <a:rPr lang="tr-TR" sz="2400" dirty="0" smtClean="0"/>
              <a:t> gösterilmektedir.</a:t>
            </a:r>
          </a:p>
          <a:p>
            <a:pPr marL="0" indent="0" algn="just">
              <a:buNone/>
            </a:pPr>
            <a:r>
              <a:rPr lang="tr-TR" sz="2400" dirty="0" smtClean="0"/>
              <a:t>ATU raporundan sonra detay raporun oluşabilmesi için ATU raporunun yeniden risk analizine tabi tutulması gerekmektedir.</a:t>
            </a:r>
          </a:p>
          <a:p>
            <a:pPr algn="just"/>
            <a:endParaRPr lang="tr-TR" sz="2400" dirty="0"/>
          </a:p>
          <a:p>
            <a:endParaRPr lang="tr-TR" dirty="0"/>
          </a:p>
        </p:txBody>
      </p:sp>
    </p:spTree>
    <p:extLst>
      <p:ext uri="{BB962C8B-B14F-4D97-AF65-F5344CB8AC3E}">
        <p14:creationId xmlns:p14="http://schemas.microsoft.com/office/powerpoint/2010/main" val="2726712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82954" y="365125"/>
            <a:ext cx="10970846" cy="1325563"/>
          </a:xfrm>
        </p:spPr>
        <p:txBody>
          <a:bodyPr>
            <a:normAutofit/>
          </a:bodyPr>
          <a:lstStyle/>
          <a:p>
            <a:r>
              <a:rPr lang="tr-TR" sz="4000" b="1" i="1" dirty="0">
                <a:solidFill>
                  <a:srgbClr val="FF0000"/>
                </a:solidFill>
                <a:latin typeface="Cambria" panose="02040503050406030204" pitchFamily="18" charset="0"/>
              </a:rPr>
              <a:t>ÖN KONTROL RAPORUNA İLİŞKİN AÇIKLAMALAR</a:t>
            </a:r>
          </a:p>
        </p:txBody>
      </p:sp>
      <p:sp>
        <p:nvSpPr>
          <p:cNvPr id="3" name="İçerik Yer Tutucusu 2"/>
          <p:cNvSpPr>
            <a:spLocks noGrp="1"/>
          </p:cNvSpPr>
          <p:nvPr>
            <p:ph idx="1"/>
          </p:nvPr>
        </p:nvSpPr>
        <p:spPr/>
        <p:txBody>
          <a:bodyPr/>
          <a:lstStyle/>
          <a:p>
            <a:pPr algn="just"/>
            <a:endParaRPr lang="tr-TR" sz="2400" dirty="0" smtClean="0">
              <a:latin typeface="Calibri" panose="020F0502020204030204" pitchFamily="34" charset="0"/>
              <a:cs typeface="Calibri" panose="020F0502020204030204" pitchFamily="34" charset="0"/>
            </a:endParaRPr>
          </a:p>
          <a:p>
            <a:pPr algn="just"/>
            <a:r>
              <a:rPr lang="tr-TR" sz="2400" dirty="0" smtClean="0">
                <a:latin typeface="Calibri" panose="020F0502020204030204" pitchFamily="34" charset="0"/>
                <a:cs typeface="Calibri" panose="020F0502020204030204" pitchFamily="34" charset="0"/>
              </a:rPr>
              <a:t>20.02.2019 </a:t>
            </a:r>
            <a:r>
              <a:rPr lang="tr-TR" sz="2400" dirty="0">
                <a:latin typeface="Calibri" panose="020F0502020204030204" pitchFamily="34" charset="0"/>
                <a:cs typeface="Calibri" panose="020F0502020204030204" pitchFamily="34" charset="0"/>
              </a:rPr>
              <a:t>tarihli Resmi </a:t>
            </a:r>
            <a:r>
              <a:rPr lang="tr-TR" sz="2400" dirty="0" err="1">
                <a:latin typeface="Calibri" panose="020F0502020204030204" pitchFamily="34" charset="0"/>
                <a:cs typeface="Calibri" panose="020F0502020204030204" pitchFamily="34" charset="0"/>
              </a:rPr>
              <a:t>Gazete’de</a:t>
            </a:r>
            <a:r>
              <a:rPr lang="tr-TR" sz="2400" dirty="0">
                <a:latin typeface="Calibri" panose="020F0502020204030204" pitchFamily="34" charset="0"/>
                <a:cs typeface="Calibri" panose="020F0502020204030204" pitchFamily="34" charset="0"/>
              </a:rPr>
              <a:t> yayımlanan 24 Seri No.lu Katma Değer Vergisi Genel Uygulama Tebliğinde Değişiklik Yapılmasına Dair Tebliğ </a:t>
            </a:r>
            <a:r>
              <a:rPr lang="tr-TR" sz="2400" dirty="0" smtClean="0">
                <a:latin typeface="Calibri" panose="020F0502020204030204" pitchFamily="34" charset="0"/>
                <a:cs typeface="Calibri" panose="020F0502020204030204" pitchFamily="34" charset="0"/>
              </a:rPr>
              <a:t>ile</a:t>
            </a:r>
            <a:r>
              <a:rPr lang="tr-TR" sz="2400" dirty="0">
                <a:latin typeface="Calibri" panose="020F0502020204030204" pitchFamily="34" charset="0"/>
                <a:cs typeface="Calibri" panose="020F0502020204030204" pitchFamily="34" charset="0"/>
              </a:rPr>
              <a:t> YMM KDV İadesi Tasdik Raporu ile talep edilebilen nakden iade talepleri için KDVİRA sistemi içerisinde </a:t>
            </a:r>
            <a:r>
              <a:rPr lang="tr-TR" sz="2400" dirty="0" smtClean="0">
                <a:latin typeface="Calibri" panose="020F0502020204030204" pitchFamily="34" charset="0"/>
                <a:cs typeface="Calibri" panose="020F0502020204030204" pitchFamily="34" charset="0"/>
              </a:rPr>
              <a:t>08.03.2019 tarihinden itibaren KDV İadesi Ön Kontrol Raporu oluşturulmaya başlanılmıştır. </a:t>
            </a:r>
          </a:p>
          <a:p>
            <a:pPr marL="0" indent="0" algn="just">
              <a:buNone/>
            </a:pPr>
            <a:endParaRPr lang="tr-TR" sz="2400" dirty="0" smtClean="0">
              <a:latin typeface="Calibri" panose="020F0502020204030204" pitchFamily="34" charset="0"/>
              <a:cs typeface="Calibri" panose="020F0502020204030204" pitchFamily="34" charset="0"/>
            </a:endParaRPr>
          </a:p>
          <a:p>
            <a:pPr algn="just"/>
            <a:r>
              <a:rPr lang="tr-TR" sz="2400" dirty="0" smtClean="0">
                <a:latin typeface="Calibri" panose="020F0502020204030204" pitchFamily="34" charset="0"/>
                <a:cs typeface="Calibri" panose="020F0502020204030204" pitchFamily="34" charset="0"/>
              </a:rPr>
              <a:t>Ön kontrol raporuna göre, </a:t>
            </a:r>
            <a:r>
              <a:rPr lang="tr-TR" sz="2400" dirty="0">
                <a:latin typeface="Calibri" panose="020F0502020204030204" pitchFamily="34" charset="0"/>
                <a:cs typeface="Calibri" panose="020F0502020204030204" pitchFamily="34" charset="0"/>
              </a:rPr>
              <a:t>iade talebinin olumsuzluk tespit edilmeyen kısmının </a:t>
            </a:r>
            <a:r>
              <a:rPr lang="tr-TR" sz="2400" dirty="0" smtClean="0">
                <a:latin typeface="Calibri" panose="020F0502020204030204" pitchFamily="34" charset="0"/>
                <a:cs typeface="Calibri" panose="020F0502020204030204" pitchFamily="34" charset="0"/>
              </a:rPr>
              <a:t>en fazla %50’si raporun </a:t>
            </a:r>
            <a:r>
              <a:rPr lang="tr-TR" sz="2400" dirty="0">
                <a:latin typeface="Calibri" panose="020F0502020204030204" pitchFamily="34" charset="0"/>
                <a:cs typeface="Calibri" panose="020F0502020204030204" pitchFamily="34" charset="0"/>
              </a:rPr>
              <a:t>oluşturulmasından itibaren </a:t>
            </a:r>
            <a:r>
              <a:rPr lang="tr-TR" sz="2400" dirty="0" smtClean="0">
                <a:latin typeface="Calibri" panose="020F0502020204030204" pitchFamily="34" charset="0"/>
                <a:cs typeface="Calibri" panose="020F0502020204030204" pitchFamily="34" charset="0"/>
              </a:rPr>
              <a:t>on iş günü</a:t>
            </a:r>
            <a:r>
              <a:rPr lang="tr-TR" sz="2400" b="1" dirty="0" smtClean="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içinde mükellefe iade edilir</a:t>
            </a:r>
            <a:r>
              <a:rPr lang="tr-TR" sz="2400" dirty="0" smtClean="0">
                <a:latin typeface="Calibri" panose="020F0502020204030204" pitchFamily="34" charset="0"/>
                <a:cs typeface="Calibri" panose="020F0502020204030204" pitchFamily="34" charset="0"/>
              </a:rPr>
              <a:t>.</a:t>
            </a:r>
          </a:p>
          <a:p>
            <a:pPr marL="0" indent="0" algn="just">
              <a:buNone/>
            </a:pPr>
            <a:endParaRPr lang="tr-TR" dirty="0"/>
          </a:p>
        </p:txBody>
      </p:sp>
    </p:spTree>
    <p:extLst>
      <p:ext uri="{BB962C8B-B14F-4D97-AF65-F5344CB8AC3E}">
        <p14:creationId xmlns:p14="http://schemas.microsoft.com/office/powerpoint/2010/main" val="2809984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400" b="1" i="1" dirty="0">
                <a:solidFill>
                  <a:srgbClr val="FF0000"/>
                </a:solidFill>
                <a:latin typeface="Cambria" panose="02040503050406030204" pitchFamily="18" charset="0"/>
              </a:rPr>
              <a:t>ÖN KONTROL RAPORUNA İLİŞKİN AÇIKLAMALAR</a:t>
            </a:r>
          </a:p>
        </p:txBody>
      </p:sp>
      <p:sp>
        <p:nvSpPr>
          <p:cNvPr id="3" name="İçerik Yer Tutucusu 2"/>
          <p:cNvSpPr>
            <a:spLocks noGrp="1"/>
          </p:cNvSpPr>
          <p:nvPr>
            <p:ph idx="1"/>
          </p:nvPr>
        </p:nvSpPr>
        <p:spPr>
          <a:xfrm>
            <a:off x="838200" y="1820985"/>
            <a:ext cx="10515600" cy="4900246"/>
          </a:xfrm>
        </p:spPr>
        <p:txBody>
          <a:bodyPr>
            <a:normAutofit/>
          </a:bodyPr>
          <a:lstStyle/>
          <a:p>
            <a:r>
              <a:rPr lang="tr-TR" dirty="0">
                <a:latin typeface="Cambria" panose="02040503050406030204" pitchFamily="18" charset="0"/>
              </a:rPr>
              <a:t>KDV İadesi Ön Kontrol Raporu 3 bölümden oluşmaktadır</a:t>
            </a:r>
            <a:r>
              <a:rPr lang="tr-TR" dirty="0" smtClean="0">
                <a:latin typeface="Cambria" panose="02040503050406030204" pitchFamily="18" charset="0"/>
              </a:rPr>
              <a:t>.</a:t>
            </a:r>
          </a:p>
          <a:p>
            <a:pPr marL="0" indent="0">
              <a:buNone/>
            </a:pPr>
            <a:endParaRPr lang="tr-TR" dirty="0" smtClean="0">
              <a:latin typeface="Cambria" panose="02040503050406030204" pitchFamily="18" charset="0"/>
            </a:endParaRPr>
          </a:p>
          <a:p>
            <a:pPr lvl="1" algn="just">
              <a:buFont typeface="Wingdings" panose="05000000000000000000" pitchFamily="2" charset="2"/>
              <a:buChar char="§"/>
            </a:pPr>
            <a:r>
              <a:rPr lang="tr-TR" b="1" dirty="0" smtClean="0"/>
              <a:t>Ön Koşul </a:t>
            </a:r>
            <a:r>
              <a:rPr lang="tr-TR" b="1" dirty="0" err="1"/>
              <a:t>S</a:t>
            </a:r>
            <a:r>
              <a:rPr lang="tr-TR" b="1" dirty="0" err="1" smtClean="0"/>
              <a:t>egmentleri</a:t>
            </a:r>
            <a:r>
              <a:rPr lang="tr-TR" b="1" dirty="0" smtClean="0"/>
              <a:t> </a:t>
            </a:r>
            <a:r>
              <a:rPr lang="tr-TR" dirty="0" smtClean="0"/>
              <a:t>: </a:t>
            </a:r>
            <a:r>
              <a:rPr lang="tr-TR" dirty="0"/>
              <a:t>18 adet </a:t>
            </a:r>
            <a:r>
              <a:rPr lang="tr-TR" dirty="0" err="1"/>
              <a:t>segment</a:t>
            </a:r>
            <a:r>
              <a:rPr lang="tr-TR" dirty="0"/>
              <a:t> </a:t>
            </a:r>
            <a:r>
              <a:rPr lang="tr-TR" dirty="0" smtClean="0"/>
              <a:t>bulunmaktadır. Mükellef bu </a:t>
            </a:r>
            <a:r>
              <a:rPr lang="tr-TR" dirty="0" err="1" smtClean="0"/>
              <a:t>segmentlerin</a:t>
            </a:r>
            <a:r>
              <a:rPr lang="tr-TR" dirty="0" smtClean="0"/>
              <a:t> herhangi birinden başarısız olduğunda sistem otomatik olarak talebi reddetmektedir. </a:t>
            </a:r>
          </a:p>
          <a:p>
            <a:pPr marL="914400" lvl="2" indent="0" algn="just">
              <a:buNone/>
            </a:pPr>
            <a:endParaRPr lang="tr-TR" sz="2400" dirty="0"/>
          </a:p>
          <a:p>
            <a:pPr lvl="1" algn="just">
              <a:buFont typeface="Wingdings" panose="05000000000000000000" pitchFamily="2" charset="2"/>
              <a:buChar char="§"/>
            </a:pPr>
            <a:r>
              <a:rPr lang="tr-TR" b="1" dirty="0"/>
              <a:t>Tutarlılık Analizi </a:t>
            </a:r>
            <a:r>
              <a:rPr lang="tr-TR" b="1" dirty="0" err="1"/>
              <a:t>Segmentleri</a:t>
            </a:r>
            <a:r>
              <a:rPr lang="tr-TR" b="1" dirty="0"/>
              <a:t> </a:t>
            </a:r>
            <a:r>
              <a:rPr lang="tr-TR" dirty="0"/>
              <a:t>: </a:t>
            </a:r>
            <a:r>
              <a:rPr lang="tr-TR" dirty="0" smtClean="0"/>
              <a:t>7 adet </a:t>
            </a:r>
            <a:r>
              <a:rPr lang="tr-TR" dirty="0" err="1"/>
              <a:t>segment</a:t>
            </a:r>
            <a:r>
              <a:rPr lang="tr-TR" dirty="0"/>
              <a:t> bulunmaktadır. Genel olarak mükellefin girmiş olduğu liste bilgileri ile beyanname kontrolü yapılmaktadır. Diğer taraftan mükellefin iade talebine ilişkin olarak herhangi bir incelemeye sevk durumunun olup olmadığı da bu bölümde kontrol edilmektedir. </a:t>
            </a:r>
          </a:p>
          <a:p>
            <a:pPr marL="914400" lvl="2" indent="0">
              <a:buNone/>
            </a:pPr>
            <a:endParaRPr lang="tr-TR" sz="2400" dirty="0"/>
          </a:p>
        </p:txBody>
      </p:sp>
    </p:spTree>
    <p:extLst>
      <p:ext uri="{BB962C8B-B14F-4D97-AF65-F5344CB8AC3E}">
        <p14:creationId xmlns:p14="http://schemas.microsoft.com/office/powerpoint/2010/main" val="1794289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39262" y="365125"/>
            <a:ext cx="10814538" cy="1325563"/>
          </a:xfrm>
        </p:spPr>
        <p:txBody>
          <a:bodyPr>
            <a:normAutofit/>
          </a:bodyPr>
          <a:lstStyle/>
          <a:p>
            <a:r>
              <a:rPr lang="tr-TR" sz="2400" b="1" i="1" dirty="0">
                <a:solidFill>
                  <a:srgbClr val="FF0000"/>
                </a:solidFill>
                <a:latin typeface="Cambria" panose="02040503050406030204" pitchFamily="18" charset="0"/>
              </a:rPr>
              <a:t>ÖN KONTROL RAPORUNA İLİŞKİN AÇIKLAMALAR</a:t>
            </a:r>
          </a:p>
        </p:txBody>
      </p:sp>
      <p:sp>
        <p:nvSpPr>
          <p:cNvPr id="3" name="İçerik Yer Tutucusu 2"/>
          <p:cNvSpPr>
            <a:spLocks noGrp="1"/>
          </p:cNvSpPr>
          <p:nvPr>
            <p:ph idx="1"/>
          </p:nvPr>
        </p:nvSpPr>
        <p:spPr/>
        <p:txBody>
          <a:bodyPr/>
          <a:lstStyle/>
          <a:p>
            <a:pPr lvl="1" algn="just">
              <a:buFont typeface="Wingdings" panose="05000000000000000000" pitchFamily="2" charset="2"/>
              <a:buChar char="§"/>
            </a:pPr>
            <a:endParaRPr lang="tr-TR" b="1" dirty="0" smtClean="0"/>
          </a:p>
          <a:p>
            <a:pPr lvl="1" algn="just">
              <a:buFont typeface="Wingdings" panose="05000000000000000000" pitchFamily="2" charset="2"/>
              <a:buChar char="§"/>
            </a:pPr>
            <a:endParaRPr lang="tr-TR" b="1" dirty="0" smtClean="0"/>
          </a:p>
          <a:p>
            <a:pPr lvl="1" algn="just">
              <a:buFont typeface="Wingdings" panose="05000000000000000000" pitchFamily="2" charset="2"/>
              <a:buChar char="§"/>
            </a:pPr>
            <a:r>
              <a:rPr lang="it-IT" b="1" dirty="0" smtClean="0"/>
              <a:t>İade </a:t>
            </a:r>
            <a:r>
              <a:rPr lang="it-IT" b="1" dirty="0"/>
              <a:t>Edilebilecek Tutar Analizi Segmentleri</a:t>
            </a:r>
            <a:r>
              <a:rPr lang="tr-TR" b="1" dirty="0"/>
              <a:t> : </a:t>
            </a:r>
            <a:r>
              <a:rPr lang="tr-TR" dirty="0"/>
              <a:t>21 adet </a:t>
            </a:r>
            <a:r>
              <a:rPr lang="tr-TR" dirty="0" err="1"/>
              <a:t>segment</a:t>
            </a:r>
            <a:r>
              <a:rPr lang="tr-TR" dirty="0"/>
              <a:t> </a:t>
            </a:r>
            <a:r>
              <a:rPr lang="tr-TR" dirty="0" smtClean="0"/>
              <a:t>bulunmaktadır. </a:t>
            </a:r>
            <a:r>
              <a:rPr lang="tr-TR" dirty="0"/>
              <a:t>KDV İadesi Ön Kontrol Raporuna Dayalı İade Uygulaması kapsamında mükelleflere iade edilebilecek iade tutarının hesaplanmasına yönelik kontroller yapılmaktadır</a:t>
            </a:r>
            <a:r>
              <a:rPr lang="tr-TR" dirty="0" smtClean="0"/>
              <a:t>.</a:t>
            </a:r>
          </a:p>
          <a:p>
            <a:pPr lvl="1" algn="just">
              <a:buFont typeface="Wingdings" panose="05000000000000000000" pitchFamily="2" charset="2"/>
              <a:buChar char="§"/>
            </a:pPr>
            <a:endParaRPr lang="tr-TR" dirty="0"/>
          </a:p>
          <a:p>
            <a:pPr marL="457200" lvl="1" indent="0" algn="just">
              <a:buNone/>
            </a:pPr>
            <a:endParaRPr lang="tr-TR" dirty="0"/>
          </a:p>
          <a:p>
            <a:pPr marL="0" indent="0" algn="just">
              <a:buNone/>
            </a:pPr>
            <a:endParaRPr lang="tr-TR" sz="2400" b="1" dirty="0"/>
          </a:p>
        </p:txBody>
      </p:sp>
    </p:spTree>
    <p:extLst>
      <p:ext uri="{BB962C8B-B14F-4D97-AF65-F5344CB8AC3E}">
        <p14:creationId xmlns:p14="http://schemas.microsoft.com/office/powerpoint/2010/main" val="2664306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pic>
        <p:nvPicPr>
          <p:cNvPr id="5" name="İçerik Yer Tutucusu 4"/>
          <p:cNvPicPr>
            <a:picLocks noGrp="1" noChangeAspect="1"/>
          </p:cNvPicPr>
          <p:nvPr>
            <p:ph idx="1"/>
          </p:nvPr>
        </p:nvPicPr>
        <p:blipFill>
          <a:blip r:embed="rId2"/>
          <a:stretch>
            <a:fillRect/>
          </a:stretch>
        </p:blipFill>
        <p:spPr>
          <a:xfrm>
            <a:off x="838200" y="1690688"/>
            <a:ext cx="4721153" cy="4351338"/>
          </a:xfrm>
          <a:prstGeom prst="rect">
            <a:avLst/>
          </a:prstGeom>
        </p:spPr>
      </p:pic>
      <p:pic>
        <p:nvPicPr>
          <p:cNvPr id="6" name="Resim 5"/>
          <p:cNvPicPr>
            <a:picLocks noChangeAspect="1"/>
          </p:cNvPicPr>
          <p:nvPr/>
        </p:nvPicPr>
        <p:blipFill>
          <a:blip r:embed="rId3"/>
          <a:stretch>
            <a:fillRect/>
          </a:stretch>
        </p:blipFill>
        <p:spPr>
          <a:xfrm>
            <a:off x="6041292" y="1664983"/>
            <a:ext cx="5119077" cy="4377043"/>
          </a:xfrm>
          <a:prstGeom prst="rect">
            <a:avLst/>
          </a:prstGeom>
        </p:spPr>
      </p:pic>
    </p:spTree>
    <p:extLst>
      <p:ext uri="{BB962C8B-B14F-4D97-AF65-F5344CB8AC3E}">
        <p14:creationId xmlns:p14="http://schemas.microsoft.com/office/powerpoint/2010/main" val="2394405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lstStyle/>
          <a:p>
            <a:endParaRPr lang="tr-TR"/>
          </a:p>
        </p:txBody>
      </p:sp>
      <p:pic>
        <p:nvPicPr>
          <p:cNvPr id="5" name="Resim 4"/>
          <p:cNvPicPr>
            <a:picLocks noChangeAspect="1"/>
          </p:cNvPicPr>
          <p:nvPr/>
        </p:nvPicPr>
        <p:blipFill>
          <a:blip r:embed="rId2"/>
          <a:stretch>
            <a:fillRect/>
          </a:stretch>
        </p:blipFill>
        <p:spPr>
          <a:xfrm>
            <a:off x="964277" y="1825625"/>
            <a:ext cx="8304414" cy="4201101"/>
          </a:xfrm>
          <a:prstGeom prst="rect">
            <a:avLst/>
          </a:prstGeom>
        </p:spPr>
      </p:pic>
    </p:spTree>
    <p:extLst>
      <p:ext uri="{BB962C8B-B14F-4D97-AF65-F5344CB8AC3E}">
        <p14:creationId xmlns:p14="http://schemas.microsoft.com/office/powerpoint/2010/main" val="1124280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solidFill>
                  <a:srgbClr val="FF0000"/>
                </a:solidFill>
                <a:latin typeface="Cambria" panose="02040503050406030204" pitchFamily="18" charset="0"/>
              </a:rPr>
              <a:t>KDV İadesi Kontrol Raporu</a:t>
            </a:r>
            <a:endParaRPr lang="tr-TR" dirty="0"/>
          </a:p>
        </p:txBody>
      </p:sp>
      <p:sp>
        <p:nvSpPr>
          <p:cNvPr id="3" name="İçerik Yer Tutucusu 2"/>
          <p:cNvSpPr>
            <a:spLocks noGrp="1"/>
          </p:cNvSpPr>
          <p:nvPr>
            <p:ph idx="1"/>
          </p:nvPr>
        </p:nvSpPr>
        <p:spPr/>
        <p:txBody>
          <a:bodyPr/>
          <a:lstStyle/>
          <a:p>
            <a:endParaRPr lang="tr-TR" dirty="0" smtClean="0"/>
          </a:p>
          <a:p>
            <a:pPr algn="just"/>
            <a:r>
              <a:rPr lang="tr-TR" dirty="0" smtClean="0"/>
              <a:t>Kontrol raporunda iade talep işlem türlerine göre genel   kontrol </a:t>
            </a:r>
            <a:r>
              <a:rPr lang="tr-TR" dirty="0" err="1" smtClean="0"/>
              <a:t>segmentlerini</a:t>
            </a:r>
            <a:r>
              <a:rPr lang="tr-TR" dirty="0" smtClean="0"/>
              <a:t> filtreleyerek görüntülemek  mümkündür.</a:t>
            </a:r>
          </a:p>
          <a:p>
            <a:pPr algn="just"/>
            <a:r>
              <a:rPr lang="tr-TR" dirty="0" smtClean="0"/>
              <a:t>Filtreleme işlemi sonrasında seçilen iade işlem türüne ilişkin çalışan </a:t>
            </a:r>
            <a:r>
              <a:rPr lang="tr-TR" dirty="0" err="1" smtClean="0"/>
              <a:t>segmentlerin</a:t>
            </a:r>
            <a:r>
              <a:rPr lang="tr-TR" dirty="0" smtClean="0"/>
              <a:t> yanı sıra GKS01, GKS02, GKS03, GKS05, GKS06, GKS09, GKS11, GKS17, GKS24 gibi indirim ve yüklenim listesi girişi yapılan hemen hemen tüm iade türlerinde çalışan </a:t>
            </a:r>
            <a:r>
              <a:rPr lang="tr-TR" dirty="0" err="1" smtClean="0"/>
              <a:t>segmentler</a:t>
            </a:r>
            <a:r>
              <a:rPr lang="tr-TR" dirty="0"/>
              <a:t> </a:t>
            </a:r>
            <a:r>
              <a:rPr lang="tr-TR" dirty="0" smtClean="0"/>
              <a:t>görüntülenecektir. </a:t>
            </a:r>
            <a:endParaRPr lang="tr-TR" dirty="0"/>
          </a:p>
        </p:txBody>
      </p:sp>
    </p:spTree>
    <p:extLst>
      <p:ext uri="{BB962C8B-B14F-4D97-AF65-F5344CB8AC3E}">
        <p14:creationId xmlns:p14="http://schemas.microsoft.com/office/powerpoint/2010/main" val="1051275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734646"/>
            <a:ext cx="10515600" cy="773724"/>
          </a:xfrm>
        </p:spPr>
        <p:txBody>
          <a:bodyPr>
            <a:normAutofit fontScale="90000"/>
          </a:bodyPr>
          <a:lstStyle/>
          <a:p>
            <a:r>
              <a:rPr lang="tr-TR" sz="4000" b="1" i="1" dirty="0">
                <a:solidFill>
                  <a:srgbClr val="FF0000"/>
                </a:solidFill>
                <a:latin typeface="Cambria" panose="02040503050406030204" pitchFamily="18" charset="0"/>
              </a:rPr>
              <a:t>GENEL </a:t>
            </a:r>
            <a:r>
              <a:rPr lang="tr-TR" sz="4000" b="1" i="1" dirty="0" smtClean="0">
                <a:solidFill>
                  <a:srgbClr val="FF0000"/>
                </a:solidFill>
                <a:latin typeface="Cambria" panose="02040503050406030204" pitchFamily="18" charset="0"/>
              </a:rPr>
              <a:t>KONTROL SEGMENTLERİ</a:t>
            </a:r>
            <a:r>
              <a:rPr lang="tr-TR" b="1" i="1" dirty="0">
                <a:solidFill>
                  <a:srgbClr val="FF0000"/>
                </a:solidFill>
                <a:latin typeface="Cambria" panose="02040503050406030204" pitchFamily="18" charset="0"/>
              </a:rPr>
              <a:t/>
            </a:r>
            <a:br>
              <a:rPr lang="tr-TR" b="1" i="1" dirty="0">
                <a:solidFill>
                  <a:srgbClr val="FF0000"/>
                </a:solidFill>
                <a:latin typeface="Cambria" panose="02040503050406030204" pitchFamily="18" charset="0"/>
              </a:rPr>
            </a:br>
            <a:endParaRPr lang="tr-TR" dirty="0"/>
          </a:p>
        </p:txBody>
      </p:sp>
      <p:sp>
        <p:nvSpPr>
          <p:cNvPr id="3" name="İçerik Yer Tutucusu 2"/>
          <p:cNvSpPr>
            <a:spLocks noGrp="1"/>
          </p:cNvSpPr>
          <p:nvPr>
            <p:ph idx="1"/>
          </p:nvPr>
        </p:nvSpPr>
        <p:spPr/>
        <p:txBody>
          <a:bodyPr>
            <a:normAutofit fontScale="92500" lnSpcReduction="10000"/>
          </a:bodyPr>
          <a:lstStyle/>
          <a:p>
            <a:pPr marL="0" indent="0">
              <a:buNone/>
            </a:pPr>
            <a:r>
              <a:rPr lang="tr-TR" sz="2400" b="1" i="1" dirty="0" smtClean="0">
                <a:solidFill>
                  <a:srgbClr val="FF0000"/>
                </a:solidFill>
                <a:latin typeface="Cambria" panose="02040503050406030204" pitchFamily="18" charset="0"/>
                <a:ea typeface="+mj-ea"/>
                <a:cs typeface="+mj-cs"/>
              </a:rPr>
              <a:t>GKS01-1. </a:t>
            </a:r>
            <a:r>
              <a:rPr lang="tr-TR" sz="2400" b="1" i="1" dirty="0">
                <a:solidFill>
                  <a:srgbClr val="FF0000"/>
                </a:solidFill>
                <a:latin typeface="Cambria" panose="02040503050406030204" pitchFamily="18" charset="0"/>
                <a:ea typeface="+mj-ea"/>
                <a:cs typeface="+mj-cs"/>
              </a:rPr>
              <a:t>İndirimli Orana Tabi </a:t>
            </a:r>
            <a:r>
              <a:rPr lang="tr-TR" sz="2400" b="1" i="1" dirty="0" smtClean="0">
                <a:solidFill>
                  <a:srgbClr val="FF0000"/>
                </a:solidFill>
                <a:latin typeface="Cambria" panose="02040503050406030204" pitchFamily="18" charset="0"/>
                <a:ea typeface="+mj-ea"/>
                <a:cs typeface="+mj-cs"/>
              </a:rPr>
              <a:t>işlemlerde </a:t>
            </a:r>
            <a:r>
              <a:rPr lang="tr-TR" sz="2400" b="1" i="1" dirty="0">
                <a:solidFill>
                  <a:srgbClr val="FF0000"/>
                </a:solidFill>
                <a:latin typeface="Cambria" panose="02040503050406030204" pitchFamily="18" charset="0"/>
                <a:ea typeface="+mj-ea"/>
                <a:cs typeface="+mj-cs"/>
              </a:rPr>
              <a:t>İade Talep Süresi </a:t>
            </a:r>
            <a:r>
              <a:rPr lang="tr-TR" sz="2400" b="1" i="1" dirty="0" smtClean="0">
                <a:solidFill>
                  <a:srgbClr val="FF0000"/>
                </a:solidFill>
                <a:latin typeface="Cambria" panose="02040503050406030204" pitchFamily="18" charset="0"/>
                <a:ea typeface="+mj-ea"/>
                <a:cs typeface="+mj-cs"/>
              </a:rPr>
              <a:t>Kontrolü</a:t>
            </a:r>
          </a:p>
          <a:p>
            <a:pPr algn="just">
              <a:buFont typeface="Wingdings" panose="05000000000000000000" pitchFamily="2" charset="2"/>
              <a:buChar char="Ø"/>
            </a:pPr>
            <a:r>
              <a:rPr lang="tr-TR" sz="2400" dirty="0" smtClean="0"/>
              <a:t>23 Seri </a:t>
            </a:r>
            <a:r>
              <a:rPr lang="tr-TR" sz="2400" dirty="0" err="1"/>
              <a:t>N</a:t>
            </a:r>
            <a:r>
              <a:rPr lang="tr-TR" sz="2400" dirty="0" err="1" smtClean="0"/>
              <a:t>o'lu</a:t>
            </a:r>
            <a:r>
              <a:rPr lang="tr-TR" sz="2400" dirty="0" smtClean="0"/>
              <a:t> </a:t>
            </a:r>
            <a:r>
              <a:rPr lang="tr-TR" sz="2400" dirty="0"/>
              <a:t>Katma Değer Vergisi Genel Uygulama Tebliğinde Değişiklik Yapılmasına Dair </a:t>
            </a:r>
            <a:r>
              <a:rPr lang="tr-TR" sz="2400" dirty="0" smtClean="0"/>
              <a:t>Tebliğe istinaden </a:t>
            </a:r>
            <a:r>
              <a:rPr lang="tr-TR" sz="2400" dirty="0"/>
              <a:t>2019 ve izleyen yılların vergilendirme dönemlerine ilişkin işlemlerden kaynaklanan iade taleplerinde </a:t>
            </a:r>
            <a:r>
              <a:rPr lang="tr-TR" sz="2400" b="1" u="sng" dirty="0"/>
              <a:t>439 iade işlem türü </a:t>
            </a:r>
            <a:r>
              <a:rPr lang="tr-TR" sz="2400" b="1" u="sng" dirty="0" smtClean="0"/>
              <a:t>için </a:t>
            </a:r>
            <a:r>
              <a:rPr lang="tr-TR" sz="2400" dirty="0"/>
              <a:t>indirimli orana tabi işlemin gerçekleştiği yılı izleyen yılın Ocak –Kasım vergilendirme dönemlerine ilişkin beyannamelerin(yıl sonuna kadar verilen Ocak-Kasım vergilendirme dönemlerine ilişkin verilen düzeltme beyannameleri dahil) herhangi birinde iadeye konu olan KDV alanında beyan etmeleri ve indirimli orana tabi işlemin gerçekleştiği yılı izleyen yılın sonuna kadar standart iade talep dilekçesiyle birlikte iade talepleri için Tebliğin ilgili bölümlerinde sayılan belgelerle (teminatla talep edilen iadelerde teminat dahil)vergi dairelerine başvurmaları </a:t>
            </a:r>
            <a:r>
              <a:rPr lang="tr-TR" sz="2400" dirty="0" smtClean="0"/>
              <a:t>gerekmektedir.</a:t>
            </a:r>
          </a:p>
          <a:p>
            <a:pPr algn="just">
              <a:buFont typeface="Wingdings" panose="05000000000000000000" pitchFamily="2" charset="2"/>
              <a:buChar char="Ø"/>
            </a:pPr>
            <a:r>
              <a:rPr lang="tr-TR" sz="2400" dirty="0" err="1"/>
              <a:t>Segment</a:t>
            </a:r>
            <a:r>
              <a:rPr lang="tr-TR" sz="2400" dirty="0"/>
              <a:t> 2019 yılı ve sonraki dönem işlemlerine uygulanmak üzere 01.01.2022 tarihi itibariyle kontrol Detay, ATU ve Ön kontrol raporlarına eklenmiştir. </a:t>
            </a:r>
            <a:r>
              <a:rPr lang="tr-TR" sz="2400" b="1" i="1" dirty="0">
                <a:solidFill>
                  <a:srgbClr val="FF0000"/>
                </a:solidFill>
                <a:latin typeface="Cambria" panose="02040503050406030204" pitchFamily="18" charset="0"/>
              </a:rPr>
              <a:t/>
            </a:r>
            <a:br>
              <a:rPr lang="tr-TR" sz="2400" b="1" i="1" dirty="0">
                <a:solidFill>
                  <a:srgbClr val="FF0000"/>
                </a:solidFill>
                <a:latin typeface="Cambria" panose="02040503050406030204" pitchFamily="18" charset="0"/>
              </a:rPr>
            </a:br>
            <a:endParaRPr lang="tr-TR" sz="2400" dirty="0"/>
          </a:p>
          <a:p>
            <a:pPr algn="just">
              <a:buFont typeface="Wingdings" panose="05000000000000000000" pitchFamily="2" charset="2"/>
              <a:buChar char="Ø"/>
            </a:pPr>
            <a:endParaRPr lang="tr-TR" sz="2400" b="1" i="1" dirty="0">
              <a:solidFill>
                <a:srgbClr val="FF0000"/>
              </a:solidFill>
              <a:latin typeface="Cambria" panose="02040503050406030204" pitchFamily="18" charset="0"/>
              <a:ea typeface="+mj-ea"/>
              <a:cs typeface="+mj-cs"/>
            </a:endParaRPr>
          </a:p>
        </p:txBody>
      </p:sp>
    </p:spTree>
    <p:extLst>
      <p:ext uri="{BB962C8B-B14F-4D97-AF65-F5344CB8AC3E}">
        <p14:creationId xmlns:p14="http://schemas.microsoft.com/office/powerpoint/2010/main" val="1098020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158875"/>
          </a:xfrm>
        </p:spPr>
        <p:txBody>
          <a:bodyPr>
            <a:normAutofit fontScale="90000"/>
          </a:bodyPr>
          <a:lstStyle/>
          <a:p>
            <a:r>
              <a:rPr lang="tr-TR" b="1" i="1" dirty="0" smtClean="0">
                <a:solidFill>
                  <a:srgbClr val="FF0000"/>
                </a:solidFill>
                <a:latin typeface="Cambria" panose="02040503050406030204" pitchFamily="18" charset="0"/>
              </a:rPr>
              <a:t/>
            </a:r>
            <a:br>
              <a:rPr lang="tr-TR" b="1" i="1" dirty="0" smtClean="0">
                <a:solidFill>
                  <a:srgbClr val="FF0000"/>
                </a:solidFill>
                <a:latin typeface="Cambria" panose="02040503050406030204" pitchFamily="18" charset="0"/>
              </a:rPr>
            </a:br>
            <a:r>
              <a:rPr lang="tr-TR" b="1" i="1" dirty="0">
                <a:solidFill>
                  <a:srgbClr val="FF0000"/>
                </a:solidFill>
                <a:latin typeface="Cambria" panose="02040503050406030204" pitchFamily="18" charset="0"/>
              </a:rPr>
              <a:t/>
            </a:r>
            <a:br>
              <a:rPr lang="tr-TR" b="1" i="1" dirty="0">
                <a:solidFill>
                  <a:srgbClr val="FF0000"/>
                </a:solidFill>
                <a:latin typeface="Cambria" panose="02040503050406030204" pitchFamily="18" charset="0"/>
              </a:rPr>
            </a:br>
            <a:r>
              <a:rPr lang="tr-TR" b="1" i="1" dirty="0" smtClean="0">
                <a:solidFill>
                  <a:srgbClr val="FF0000"/>
                </a:solidFill>
                <a:latin typeface="Cambria" panose="02040503050406030204" pitchFamily="18" charset="0"/>
              </a:rPr>
              <a:t/>
            </a:r>
            <a:br>
              <a:rPr lang="tr-TR" b="1" i="1" dirty="0" smtClean="0">
                <a:solidFill>
                  <a:srgbClr val="FF0000"/>
                </a:solidFill>
                <a:latin typeface="Cambria" panose="02040503050406030204" pitchFamily="18" charset="0"/>
              </a:rPr>
            </a:br>
            <a:r>
              <a:rPr lang="tr-TR" sz="4000" b="1" i="1" dirty="0">
                <a:solidFill>
                  <a:srgbClr val="FF0000"/>
                </a:solidFill>
                <a:latin typeface="Cambria" panose="02040503050406030204" pitchFamily="18" charset="0"/>
              </a:rPr>
              <a:t>GENEL KONTROL SEGMENTLERİ</a:t>
            </a:r>
            <a:r>
              <a:rPr lang="tr-TR" b="1" i="1" dirty="0">
                <a:solidFill>
                  <a:srgbClr val="FF0000"/>
                </a:solidFill>
                <a:latin typeface="Cambria" panose="02040503050406030204" pitchFamily="18" charset="0"/>
              </a:rPr>
              <a:t/>
            </a:r>
            <a:br>
              <a:rPr lang="tr-TR" b="1" i="1" dirty="0">
                <a:solidFill>
                  <a:srgbClr val="FF0000"/>
                </a:solidFill>
                <a:latin typeface="Cambria" panose="02040503050406030204" pitchFamily="18" charset="0"/>
              </a:rPr>
            </a:br>
            <a:r>
              <a:rPr lang="tr-TR" b="1" i="1" dirty="0" smtClean="0">
                <a:solidFill>
                  <a:srgbClr val="FF0000"/>
                </a:solidFill>
                <a:latin typeface="Cambria" panose="02040503050406030204" pitchFamily="18" charset="0"/>
              </a:rPr>
              <a:t/>
            </a:r>
            <a:br>
              <a:rPr lang="tr-TR" b="1" i="1" dirty="0" smtClean="0">
                <a:solidFill>
                  <a:srgbClr val="FF0000"/>
                </a:solidFill>
                <a:latin typeface="Cambria" panose="02040503050406030204" pitchFamily="18" charset="0"/>
              </a:rPr>
            </a:br>
            <a:r>
              <a:rPr lang="tr-TR" sz="2700" b="1" i="1" dirty="0" smtClean="0">
                <a:solidFill>
                  <a:srgbClr val="FF0000"/>
                </a:solidFill>
                <a:latin typeface="Cambria" panose="02040503050406030204" pitchFamily="18" charset="0"/>
              </a:rPr>
              <a:t>GKS01-1. </a:t>
            </a:r>
            <a:r>
              <a:rPr lang="tr-TR" sz="2700" b="1" i="1" dirty="0">
                <a:solidFill>
                  <a:srgbClr val="FF0000"/>
                </a:solidFill>
                <a:latin typeface="Cambria" panose="02040503050406030204" pitchFamily="18" charset="0"/>
              </a:rPr>
              <a:t>İndirimli Orana Tabi işlemlerde İade Talep Süresi </a:t>
            </a:r>
            <a:r>
              <a:rPr lang="tr-TR" sz="2700" b="1" i="1" dirty="0" smtClean="0">
                <a:solidFill>
                  <a:srgbClr val="FF0000"/>
                </a:solidFill>
                <a:latin typeface="Cambria" panose="02040503050406030204" pitchFamily="18" charset="0"/>
              </a:rPr>
              <a:t>Kontrolü</a:t>
            </a:r>
            <a:br>
              <a:rPr lang="tr-TR" sz="2700" b="1" i="1" dirty="0" smtClean="0">
                <a:solidFill>
                  <a:srgbClr val="FF0000"/>
                </a:solidFill>
                <a:latin typeface="Cambria" panose="02040503050406030204" pitchFamily="18" charset="0"/>
              </a:rPr>
            </a:br>
            <a:r>
              <a:rPr lang="tr-TR" sz="2000" dirty="0" smtClean="0">
                <a:latin typeface="+mn-lt"/>
                <a:ea typeface="+mn-ea"/>
                <a:cs typeface="+mn-cs"/>
              </a:rPr>
              <a:t>Mükellef 2022 yılına ilişkin indirimli orana tabi işlemlerden kaynaklı iadesini 2023/09 döneminde talep etmiş ancak iade talep dilekçesinin 31.12.2023 ten sonra vermiştir.</a:t>
            </a:r>
            <a:r>
              <a:rPr lang="tr-TR" sz="2000" b="1" i="1" dirty="0">
                <a:solidFill>
                  <a:srgbClr val="FF0000"/>
                </a:solidFill>
                <a:latin typeface="Cambria" panose="02040503050406030204" pitchFamily="18" charset="0"/>
              </a:rPr>
              <a:t/>
            </a:r>
            <a:br>
              <a:rPr lang="tr-TR" sz="2000" b="1" i="1" dirty="0">
                <a:solidFill>
                  <a:srgbClr val="FF0000"/>
                </a:solidFill>
                <a:latin typeface="Cambria" panose="02040503050406030204" pitchFamily="18" charset="0"/>
              </a:rPr>
            </a:br>
            <a:endParaRPr lang="tr-TR" sz="2000" dirty="0"/>
          </a:p>
        </p:txBody>
      </p:sp>
      <p:pic>
        <p:nvPicPr>
          <p:cNvPr id="6" name="İçerik Yer Tutucusu 5"/>
          <p:cNvPicPr>
            <a:picLocks noGrp="1" noChangeAspect="1"/>
          </p:cNvPicPr>
          <p:nvPr>
            <p:ph idx="1"/>
          </p:nvPr>
        </p:nvPicPr>
        <p:blipFill>
          <a:blip r:embed="rId2"/>
          <a:stretch>
            <a:fillRect/>
          </a:stretch>
        </p:blipFill>
        <p:spPr>
          <a:xfrm>
            <a:off x="838199" y="2865352"/>
            <a:ext cx="8937567" cy="3086531"/>
          </a:xfrm>
          <a:prstGeom prst="rect">
            <a:avLst/>
          </a:prstGeom>
        </p:spPr>
      </p:pic>
    </p:spTree>
    <p:extLst>
      <p:ext uri="{BB962C8B-B14F-4D97-AF65-F5344CB8AC3E}">
        <p14:creationId xmlns:p14="http://schemas.microsoft.com/office/powerpoint/2010/main" val="1096724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158875"/>
          </a:xfrm>
        </p:spPr>
        <p:txBody>
          <a:bodyPr>
            <a:normAutofit fontScale="90000"/>
          </a:bodyPr>
          <a:lstStyle/>
          <a:p>
            <a:r>
              <a:rPr lang="tr-TR" b="1" i="1" dirty="0" smtClean="0">
                <a:solidFill>
                  <a:srgbClr val="FF0000"/>
                </a:solidFill>
                <a:latin typeface="Cambria" panose="02040503050406030204" pitchFamily="18" charset="0"/>
              </a:rPr>
              <a:t/>
            </a:r>
            <a:br>
              <a:rPr lang="tr-TR" b="1" i="1" dirty="0" smtClean="0">
                <a:solidFill>
                  <a:srgbClr val="FF0000"/>
                </a:solidFill>
                <a:latin typeface="Cambria" panose="02040503050406030204" pitchFamily="18" charset="0"/>
              </a:rPr>
            </a:br>
            <a:r>
              <a:rPr lang="tr-TR" b="1" i="1" dirty="0">
                <a:solidFill>
                  <a:srgbClr val="FF0000"/>
                </a:solidFill>
                <a:latin typeface="Cambria" panose="02040503050406030204" pitchFamily="18" charset="0"/>
              </a:rPr>
              <a:t/>
            </a:r>
            <a:br>
              <a:rPr lang="tr-TR" b="1" i="1" dirty="0">
                <a:solidFill>
                  <a:srgbClr val="FF0000"/>
                </a:solidFill>
                <a:latin typeface="Cambria" panose="02040503050406030204" pitchFamily="18" charset="0"/>
              </a:rPr>
            </a:br>
            <a:r>
              <a:rPr lang="tr-TR" b="1" i="1" dirty="0" smtClean="0">
                <a:solidFill>
                  <a:srgbClr val="FF0000"/>
                </a:solidFill>
                <a:latin typeface="Cambria" panose="02040503050406030204" pitchFamily="18" charset="0"/>
              </a:rPr>
              <a:t/>
            </a:r>
            <a:br>
              <a:rPr lang="tr-TR" b="1" i="1" dirty="0" smtClean="0">
                <a:solidFill>
                  <a:srgbClr val="FF0000"/>
                </a:solidFill>
                <a:latin typeface="Cambria" panose="02040503050406030204" pitchFamily="18" charset="0"/>
              </a:rPr>
            </a:br>
            <a:r>
              <a:rPr lang="tr-TR" sz="4000" b="1" i="1" dirty="0">
                <a:solidFill>
                  <a:srgbClr val="FF0000"/>
                </a:solidFill>
                <a:latin typeface="Cambria" panose="02040503050406030204" pitchFamily="18" charset="0"/>
              </a:rPr>
              <a:t>GENEL KONTROL SEGMENTLERİ</a:t>
            </a:r>
            <a:r>
              <a:rPr lang="tr-TR" b="1" i="1" dirty="0">
                <a:solidFill>
                  <a:srgbClr val="FF0000"/>
                </a:solidFill>
                <a:latin typeface="Cambria" panose="02040503050406030204" pitchFamily="18" charset="0"/>
              </a:rPr>
              <a:t/>
            </a:r>
            <a:br>
              <a:rPr lang="tr-TR" b="1" i="1" dirty="0">
                <a:solidFill>
                  <a:srgbClr val="FF0000"/>
                </a:solidFill>
                <a:latin typeface="Cambria" panose="02040503050406030204" pitchFamily="18" charset="0"/>
              </a:rPr>
            </a:br>
            <a:r>
              <a:rPr lang="tr-TR" b="1" i="1" dirty="0" smtClean="0">
                <a:solidFill>
                  <a:srgbClr val="FF0000"/>
                </a:solidFill>
                <a:latin typeface="Cambria" panose="02040503050406030204" pitchFamily="18" charset="0"/>
              </a:rPr>
              <a:t/>
            </a:r>
            <a:br>
              <a:rPr lang="tr-TR" b="1" i="1" dirty="0" smtClean="0">
                <a:solidFill>
                  <a:srgbClr val="FF0000"/>
                </a:solidFill>
                <a:latin typeface="Cambria" panose="02040503050406030204" pitchFamily="18" charset="0"/>
              </a:rPr>
            </a:br>
            <a:r>
              <a:rPr lang="tr-TR" sz="2700" b="1" i="1" dirty="0" smtClean="0">
                <a:solidFill>
                  <a:srgbClr val="FF0000"/>
                </a:solidFill>
                <a:latin typeface="Cambria" panose="02040503050406030204" pitchFamily="18" charset="0"/>
              </a:rPr>
              <a:t>GKS01-2. Tam </a:t>
            </a:r>
            <a:r>
              <a:rPr lang="tr-TR" sz="2700" b="1" i="1" dirty="0">
                <a:solidFill>
                  <a:srgbClr val="FF0000"/>
                </a:solidFill>
                <a:latin typeface="Cambria" panose="02040503050406030204" pitchFamily="18" charset="0"/>
              </a:rPr>
              <a:t>İstisna Ve Kısmi </a:t>
            </a:r>
            <a:r>
              <a:rPr lang="tr-TR" sz="2700" b="1" i="1" dirty="0" err="1">
                <a:solidFill>
                  <a:srgbClr val="FF0000"/>
                </a:solidFill>
                <a:latin typeface="Cambria" panose="02040503050406030204" pitchFamily="18" charset="0"/>
              </a:rPr>
              <a:t>Tevkifat</a:t>
            </a:r>
            <a:r>
              <a:rPr lang="tr-TR" sz="2700" b="1" i="1" dirty="0">
                <a:solidFill>
                  <a:srgbClr val="FF0000"/>
                </a:solidFill>
                <a:latin typeface="Cambria" panose="02040503050406030204" pitchFamily="18" charset="0"/>
              </a:rPr>
              <a:t> Kapsamındaki İade İşlemlerinde İade Talep Süresi Kontrolü</a:t>
            </a:r>
            <a:br>
              <a:rPr lang="tr-TR" sz="2700" b="1" i="1" dirty="0">
                <a:solidFill>
                  <a:srgbClr val="FF0000"/>
                </a:solidFill>
                <a:latin typeface="Cambria" panose="02040503050406030204" pitchFamily="18" charset="0"/>
              </a:rPr>
            </a:br>
            <a:endParaRPr lang="tr-TR" sz="2000" dirty="0"/>
          </a:p>
        </p:txBody>
      </p:sp>
      <p:sp>
        <p:nvSpPr>
          <p:cNvPr id="3" name="İçerik Yer Tutucusu 2"/>
          <p:cNvSpPr>
            <a:spLocks noGrp="1"/>
          </p:cNvSpPr>
          <p:nvPr>
            <p:ph idx="1"/>
          </p:nvPr>
        </p:nvSpPr>
        <p:spPr>
          <a:xfrm>
            <a:off x="838200" y="2883877"/>
            <a:ext cx="10515600" cy="3293085"/>
          </a:xfrm>
        </p:spPr>
        <p:txBody>
          <a:bodyPr>
            <a:normAutofit fontScale="92500"/>
          </a:bodyPr>
          <a:lstStyle/>
          <a:p>
            <a:r>
              <a:rPr lang="tr-TR" sz="2000" b="1" dirty="0"/>
              <a:t>Tam İstisnaya tabi işlemin </a:t>
            </a:r>
            <a:r>
              <a:rPr lang="tr-TR" sz="2000" dirty="0"/>
              <a:t>gerçekleştiği dönemi </a:t>
            </a:r>
            <a:r>
              <a:rPr lang="tr-TR" sz="2000" b="1" u="sng" dirty="0"/>
              <a:t>izleyen ikinci takvim yılının sonuna </a:t>
            </a:r>
            <a:r>
              <a:rPr lang="tr-TR" sz="2000" dirty="0"/>
              <a:t>kadar ilgili dönem beyannamelerinde istisnaya ilişkin yüklenilen KDV sütununu doldurmaları ve en geç bu süre içinde standart iade talep dilekçesiyle birlikte iade talepleri için Tebliğin ilgili bölümlerinde sayılan belgelerle (teminatla talep edilen iadelerde teminat dahil) vergi dairelerine başvurmaları zorunludur.</a:t>
            </a:r>
          </a:p>
          <a:p>
            <a:r>
              <a:rPr lang="tr-TR" sz="2100" b="1" dirty="0" err="1" smtClean="0"/>
              <a:t>Tevkifata</a:t>
            </a:r>
            <a:r>
              <a:rPr lang="tr-TR" sz="2100" b="1" dirty="0" smtClean="0"/>
              <a:t> </a:t>
            </a:r>
            <a:r>
              <a:rPr lang="tr-TR" sz="2100" b="1" dirty="0"/>
              <a:t>tabi işlemin</a:t>
            </a:r>
            <a:r>
              <a:rPr lang="tr-TR" sz="2100" dirty="0"/>
              <a:t> gerçekleştiği dönemi izleyen ikinci takvim yılının sonuna kadar ilgili dönem beyannamelerinde iadeye konu olan KDV alanında beyan etmeleri ve en geç bu süre içinde standart iade talep dilekçesiyle birlikte iade talepleri için Tebliğin ilgili bölümlerinde sayılan belgelerle (teminatla talep edilen iadelerde teminat dahil) vergi dairelerine başvurmaları zorunludur</a:t>
            </a:r>
            <a:r>
              <a:rPr lang="tr-TR" sz="2100" dirty="0" smtClean="0"/>
              <a:t>.»</a:t>
            </a:r>
          </a:p>
          <a:p>
            <a:pPr marL="0" indent="0">
              <a:buNone/>
            </a:pPr>
            <a:r>
              <a:rPr lang="tr-TR" sz="2000" dirty="0" err="1"/>
              <a:t>Segment</a:t>
            </a:r>
            <a:r>
              <a:rPr lang="tr-TR" sz="2000" dirty="0"/>
              <a:t> 2019 yılı ve sonraki dönem işlemlerine uygulanmak üzere 01.01.2022 tarihi itibariyle kontrol Detay, ATU ve Ön kontrol raporlarına eklenmiştir. </a:t>
            </a:r>
            <a:r>
              <a:rPr lang="tr-TR" sz="2000" b="1" i="1" dirty="0">
                <a:solidFill>
                  <a:srgbClr val="FF0000"/>
                </a:solidFill>
                <a:latin typeface="Cambria" panose="02040503050406030204" pitchFamily="18" charset="0"/>
              </a:rPr>
              <a:t/>
            </a:r>
            <a:br>
              <a:rPr lang="tr-TR" sz="2000" b="1" i="1" dirty="0">
                <a:solidFill>
                  <a:srgbClr val="FF0000"/>
                </a:solidFill>
                <a:latin typeface="Cambria" panose="02040503050406030204" pitchFamily="18" charset="0"/>
              </a:rPr>
            </a:br>
            <a:endParaRPr lang="tr-TR" sz="2000" dirty="0"/>
          </a:p>
          <a:p>
            <a:endParaRPr lang="tr-TR" sz="2100" dirty="0" smtClean="0"/>
          </a:p>
          <a:p>
            <a:endParaRPr lang="tr-TR" sz="2100" dirty="0" smtClean="0"/>
          </a:p>
          <a:p>
            <a:endParaRPr lang="tr-TR" dirty="0"/>
          </a:p>
        </p:txBody>
      </p:sp>
    </p:spTree>
    <p:extLst>
      <p:ext uri="{BB962C8B-B14F-4D97-AF65-F5344CB8AC3E}">
        <p14:creationId xmlns:p14="http://schemas.microsoft.com/office/powerpoint/2010/main" val="3804150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935654"/>
            <a:ext cx="10515600" cy="4301270"/>
          </a:xfrm>
        </p:spPr>
        <p:txBody>
          <a:bodyPr/>
          <a:lstStyle/>
          <a:p>
            <a:pPr marL="0" indent="0">
              <a:buNone/>
            </a:pPr>
            <a:r>
              <a:rPr lang="tr-TR" sz="2400" b="1" i="1" dirty="0" smtClean="0">
                <a:solidFill>
                  <a:srgbClr val="FF0000"/>
                </a:solidFill>
                <a:latin typeface="Cambria" panose="02040503050406030204" pitchFamily="18" charset="0"/>
              </a:rPr>
              <a:t>GEK01_2 Tam </a:t>
            </a:r>
            <a:r>
              <a:rPr lang="tr-TR" sz="2400" b="1" i="1" dirty="0">
                <a:solidFill>
                  <a:srgbClr val="FF0000"/>
                </a:solidFill>
                <a:latin typeface="Cambria" panose="02040503050406030204" pitchFamily="18" charset="0"/>
              </a:rPr>
              <a:t>İstisna Ve Kısmi </a:t>
            </a:r>
            <a:r>
              <a:rPr lang="tr-TR" sz="2400" b="1" i="1" dirty="0" err="1">
                <a:solidFill>
                  <a:srgbClr val="FF0000"/>
                </a:solidFill>
                <a:latin typeface="Cambria" panose="02040503050406030204" pitchFamily="18" charset="0"/>
              </a:rPr>
              <a:t>Tevkifat</a:t>
            </a:r>
            <a:r>
              <a:rPr lang="tr-TR" sz="2400" b="1" i="1" dirty="0">
                <a:solidFill>
                  <a:srgbClr val="FF0000"/>
                </a:solidFill>
                <a:latin typeface="Cambria" panose="02040503050406030204" pitchFamily="18" charset="0"/>
              </a:rPr>
              <a:t> Kapsamındaki İade İşlemlerinde İade Talep Süresi </a:t>
            </a:r>
            <a:r>
              <a:rPr lang="tr-TR" sz="2400" b="1" i="1" dirty="0" smtClean="0">
                <a:solidFill>
                  <a:srgbClr val="FF0000"/>
                </a:solidFill>
                <a:latin typeface="Cambria" panose="02040503050406030204" pitchFamily="18" charset="0"/>
              </a:rPr>
              <a:t>Kontrolü</a:t>
            </a:r>
          </a:p>
          <a:p>
            <a:pPr marL="0" indent="0">
              <a:buNone/>
            </a:pPr>
            <a:endParaRPr lang="tr-TR" sz="2400" b="1" i="1" dirty="0">
              <a:solidFill>
                <a:srgbClr val="FF0000"/>
              </a:solidFill>
              <a:latin typeface="Cambria" panose="02040503050406030204" pitchFamily="18" charset="0"/>
            </a:endParaRPr>
          </a:p>
          <a:p>
            <a:pPr marL="0" indent="0">
              <a:buNone/>
            </a:pPr>
            <a:endParaRPr lang="tr-TR" sz="2400" b="1" i="1" dirty="0" smtClean="0">
              <a:solidFill>
                <a:srgbClr val="FF0000"/>
              </a:solidFill>
              <a:latin typeface="Cambria" panose="02040503050406030204" pitchFamily="18" charset="0"/>
            </a:endParaRPr>
          </a:p>
          <a:p>
            <a:pPr marL="0" indent="0">
              <a:buNone/>
            </a:pPr>
            <a:endParaRPr lang="tr-TR" sz="2400" b="1" i="1" dirty="0">
              <a:solidFill>
                <a:srgbClr val="FF0000"/>
              </a:solidFill>
              <a:latin typeface="Cambria" panose="02040503050406030204" pitchFamily="18" charset="0"/>
            </a:endParaRPr>
          </a:p>
          <a:p>
            <a:pPr marL="0" indent="0">
              <a:buNone/>
            </a:pPr>
            <a:endParaRPr lang="tr-TR" sz="2400" b="1" i="1" dirty="0" smtClean="0">
              <a:solidFill>
                <a:srgbClr val="FF0000"/>
              </a:solidFill>
              <a:latin typeface="Cambria" panose="02040503050406030204" pitchFamily="18" charset="0"/>
            </a:endParaRPr>
          </a:p>
          <a:p>
            <a:pPr marL="0" indent="0">
              <a:buNone/>
            </a:pPr>
            <a:endParaRPr lang="tr-TR" sz="2400" b="1" i="1" dirty="0">
              <a:solidFill>
                <a:srgbClr val="FF0000"/>
              </a:solidFill>
              <a:latin typeface="Cambria" panose="02040503050406030204" pitchFamily="18" charset="0"/>
            </a:endParaRPr>
          </a:p>
          <a:p>
            <a:pPr marL="0" indent="0">
              <a:buNone/>
            </a:pPr>
            <a:r>
              <a:rPr lang="tr-TR" sz="2400" dirty="0" smtClean="0"/>
              <a:t>Mükellefin </a:t>
            </a:r>
            <a:r>
              <a:rPr lang="tr-TR" sz="2400" dirty="0"/>
              <a:t>son iade talep etmesi gereken tarih </a:t>
            </a:r>
            <a:r>
              <a:rPr lang="tr-TR" sz="2400" dirty="0" smtClean="0"/>
              <a:t>2019 </a:t>
            </a:r>
            <a:r>
              <a:rPr lang="tr-TR" sz="2400" dirty="0"/>
              <a:t>yılı işlemlerini takip eden yıldan itibaren 2. yıl sonu olan 31.12.2021 iken, mükellef 14/09/2022 tarihinde dilekçe girmiştir. </a:t>
            </a:r>
          </a:p>
          <a:p>
            <a:pPr marL="0" indent="0">
              <a:buNone/>
            </a:pPr>
            <a:endParaRPr lang="tr-TR" sz="2400" b="1" i="1" dirty="0" smtClean="0">
              <a:solidFill>
                <a:srgbClr val="FF0000"/>
              </a:solidFill>
              <a:latin typeface="Cambria" panose="02040503050406030204" pitchFamily="18" charset="0"/>
            </a:endParaRPr>
          </a:p>
          <a:p>
            <a:pPr marL="0" indent="0">
              <a:buNone/>
            </a:pPr>
            <a:endParaRPr lang="tr-TR" sz="2400" b="1" i="1" dirty="0" smtClean="0">
              <a:solidFill>
                <a:srgbClr val="FF0000"/>
              </a:solidFill>
              <a:latin typeface="Cambria" panose="02040503050406030204" pitchFamily="18" charset="0"/>
            </a:endParaRPr>
          </a:p>
          <a:p>
            <a:endParaRPr lang="tr-TR" dirty="0"/>
          </a:p>
        </p:txBody>
      </p:sp>
      <p:pic>
        <p:nvPicPr>
          <p:cNvPr id="4" name="Resim 3"/>
          <p:cNvPicPr>
            <a:picLocks noChangeAspect="1"/>
          </p:cNvPicPr>
          <p:nvPr/>
        </p:nvPicPr>
        <p:blipFill>
          <a:blip r:embed="rId2"/>
          <a:stretch>
            <a:fillRect/>
          </a:stretch>
        </p:blipFill>
        <p:spPr>
          <a:xfrm>
            <a:off x="838200" y="2632730"/>
            <a:ext cx="9170324" cy="2191056"/>
          </a:xfrm>
          <a:prstGeom prst="rect">
            <a:avLst/>
          </a:prstGeom>
        </p:spPr>
      </p:pic>
    </p:spTree>
    <p:extLst>
      <p:ext uri="{BB962C8B-B14F-4D97-AF65-F5344CB8AC3E}">
        <p14:creationId xmlns:p14="http://schemas.microsoft.com/office/powerpoint/2010/main" val="3552460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buNone/>
            </a:pPr>
            <a:r>
              <a:rPr lang="tr-TR" sz="2400" b="1" i="1" dirty="0" smtClean="0">
                <a:solidFill>
                  <a:srgbClr val="FF0000"/>
                </a:solidFill>
                <a:latin typeface="Cambria" panose="02040503050406030204" pitchFamily="18" charset="0"/>
              </a:rPr>
              <a:t>GKS02-1   </a:t>
            </a:r>
            <a:r>
              <a:rPr lang="tr-TR" sz="2400" b="1" i="1" dirty="0">
                <a:solidFill>
                  <a:srgbClr val="FF0000"/>
                </a:solidFill>
                <a:latin typeface="Cambria" panose="02040503050406030204" pitchFamily="18" charset="0"/>
              </a:rPr>
              <a:t>Banka/Katılım Bankası Kesin Teminat Mektubu </a:t>
            </a:r>
            <a:r>
              <a:rPr lang="tr-TR" sz="2400" b="1" i="1" dirty="0" smtClean="0">
                <a:solidFill>
                  <a:srgbClr val="FF0000"/>
                </a:solidFill>
                <a:latin typeface="Cambria" panose="02040503050406030204" pitchFamily="18" charset="0"/>
              </a:rPr>
              <a:t>Kontrolü</a:t>
            </a:r>
          </a:p>
          <a:p>
            <a:endParaRPr lang="tr-TR" sz="2400" dirty="0"/>
          </a:p>
          <a:p>
            <a:r>
              <a:rPr lang="tr-TR" sz="1900" dirty="0"/>
              <a:t>İnternet Vergi Dairesinden girişi yapılan Teminat Mektubu Referans Numarasının veri ambarında olup olmadığı ve iade talep eden mükellefe ait olup </a:t>
            </a:r>
            <a:r>
              <a:rPr lang="tr-TR" sz="1900" dirty="0" smtClean="0"/>
              <a:t>olmadığının, </a:t>
            </a:r>
          </a:p>
          <a:p>
            <a:r>
              <a:rPr lang="tr-TR" sz="1900" dirty="0" smtClean="0"/>
              <a:t>Bildirilen </a:t>
            </a:r>
            <a:r>
              <a:rPr lang="tr-TR" sz="1900" dirty="0"/>
              <a:t>Teminat Mektubu Referans Numarasının farklı dönemlerde kullanılıp </a:t>
            </a:r>
            <a:r>
              <a:rPr lang="tr-TR" sz="1900" dirty="0" smtClean="0"/>
              <a:t>kullanılmadığının kontrolü yapılmaktadır.</a:t>
            </a:r>
          </a:p>
          <a:p>
            <a:pPr marL="0" indent="0">
              <a:buNone/>
            </a:pPr>
            <a:r>
              <a:rPr lang="tr-TR" sz="1900" dirty="0" err="1" smtClean="0"/>
              <a:t>Segment</a:t>
            </a:r>
            <a:r>
              <a:rPr lang="tr-TR" sz="1900" dirty="0" smtClean="0"/>
              <a:t> </a:t>
            </a:r>
            <a:r>
              <a:rPr lang="tr-TR" sz="1900" dirty="0" err="1" smtClean="0"/>
              <a:t>aide</a:t>
            </a:r>
            <a:r>
              <a:rPr lang="tr-TR" sz="1900" dirty="0" smtClean="0"/>
              <a:t> talep dilekçesini   alarak sorgu yapmakta olup talep tutarından teminatsız ve YMM raporu olmadan alınabilecek olan 50.000 TL düşüldükten sonra verilmesi gereken teminat tutarı hesaplanmaktadır. </a:t>
            </a:r>
          </a:p>
          <a:p>
            <a:pPr marL="0" indent="0">
              <a:buNone/>
            </a:pPr>
            <a:endParaRPr lang="tr-TR" sz="1900" dirty="0" smtClean="0"/>
          </a:p>
          <a:p>
            <a:pPr marL="0" indent="0">
              <a:buNone/>
            </a:pPr>
            <a:endParaRPr lang="tr-TR" sz="1900" dirty="0"/>
          </a:p>
        </p:txBody>
      </p:sp>
    </p:spTree>
    <p:extLst>
      <p:ext uri="{BB962C8B-B14F-4D97-AF65-F5344CB8AC3E}">
        <p14:creationId xmlns:p14="http://schemas.microsoft.com/office/powerpoint/2010/main" val="1605085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buNone/>
            </a:pPr>
            <a:r>
              <a:rPr lang="tr-TR" sz="2400" b="1" i="1" dirty="0">
                <a:solidFill>
                  <a:srgbClr val="FF0000"/>
                </a:solidFill>
                <a:latin typeface="Cambria" panose="02040503050406030204" pitchFamily="18" charset="0"/>
              </a:rPr>
              <a:t>GKS02-1   Banka/Katılım Bankası Kesin Teminat Mektubu Kontrolü</a:t>
            </a:r>
          </a:p>
          <a:p>
            <a:r>
              <a:rPr lang="tr-TR" sz="2400" dirty="0" smtClean="0"/>
              <a:t>Mükellefin vermesi gereken teminat tutarı 173.356,46 TL iken 160.000,00. TL tutarında teminat mektubu verildiği için </a:t>
            </a:r>
            <a:r>
              <a:rPr lang="tr-TR" sz="2400" dirty="0" err="1" smtClean="0"/>
              <a:t>segment</a:t>
            </a:r>
            <a:r>
              <a:rPr lang="tr-TR" sz="2400" dirty="0" smtClean="0"/>
              <a:t> hata vermiş.</a:t>
            </a:r>
            <a:endParaRPr lang="tr-TR" sz="2400" dirty="0"/>
          </a:p>
        </p:txBody>
      </p:sp>
      <p:pic>
        <p:nvPicPr>
          <p:cNvPr id="7" name="Resim 6"/>
          <p:cNvPicPr>
            <a:picLocks noChangeAspect="1"/>
          </p:cNvPicPr>
          <p:nvPr/>
        </p:nvPicPr>
        <p:blipFill>
          <a:blip r:embed="rId2"/>
          <a:stretch>
            <a:fillRect/>
          </a:stretch>
        </p:blipFill>
        <p:spPr>
          <a:xfrm>
            <a:off x="838200" y="3446100"/>
            <a:ext cx="9627524" cy="3124636"/>
          </a:xfrm>
          <a:prstGeom prst="rect">
            <a:avLst/>
          </a:prstGeom>
        </p:spPr>
      </p:pic>
    </p:spTree>
    <p:extLst>
      <p:ext uri="{BB962C8B-B14F-4D97-AF65-F5344CB8AC3E}">
        <p14:creationId xmlns:p14="http://schemas.microsoft.com/office/powerpoint/2010/main" val="3843396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065090"/>
          </a:xfrm>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609969"/>
            <a:ext cx="10515600" cy="4566994"/>
          </a:xfrm>
        </p:spPr>
        <p:txBody>
          <a:bodyPr>
            <a:normAutofit/>
          </a:bodyPr>
          <a:lstStyle/>
          <a:p>
            <a:pPr marL="0" indent="0">
              <a:buNone/>
            </a:pPr>
            <a:endParaRPr lang="tr-TR" sz="2400" b="1" i="1" dirty="0" smtClean="0">
              <a:solidFill>
                <a:srgbClr val="FF0000"/>
              </a:solidFill>
              <a:latin typeface="Cambria" panose="02040503050406030204" pitchFamily="18" charset="0"/>
            </a:endParaRPr>
          </a:p>
          <a:p>
            <a:pPr marL="0" indent="0">
              <a:buNone/>
            </a:pPr>
            <a:r>
              <a:rPr lang="tr-TR" sz="2400" b="1" i="1" dirty="0" smtClean="0">
                <a:solidFill>
                  <a:srgbClr val="FF0000"/>
                </a:solidFill>
                <a:latin typeface="Cambria" panose="02040503050406030204" pitchFamily="18" charset="0"/>
              </a:rPr>
              <a:t>GKS02-1   </a:t>
            </a:r>
            <a:r>
              <a:rPr lang="tr-TR" sz="2400" b="1" i="1" dirty="0">
                <a:solidFill>
                  <a:srgbClr val="FF0000"/>
                </a:solidFill>
                <a:latin typeface="Cambria" panose="02040503050406030204" pitchFamily="18" charset="0"/>
              </a:rPr>
              <a:t>Banka/Katılım Bankası Kesin Teminat Mektubu Kontrolü</a:t>
            </a:r>
          </a:p>
          <a:p>
            <a:pPr marL="0" indent="0">
              <a:buNone/>
            </a:pPr>
            <a:endParaRPr lang="tr-TR" sz="2400" b="1" i="1" dirty="0">
              <a:solidFill>
                <a:srgbClr val="FF0000"/>
              </a:solidFill>
              <a:latin typeface="Cambria" panose="02040503050406030204" pitchFamily="18" charset="0"/>
            </a:endParaRPr>
          </a:p>
        </p:txBody>
      </p:sp>
      <p:pic>
        <p:nvPicPr>
          <p:cNvPr id="5" name="Resim 4"/>
          <p:cNvPicPr>
            <a:picLocks noChangeAspect="1"/>
          </p:cNvPicPr>
          <p:nvPr/>
        </p:nvPicPr>
        <p:blipFill>
          <a:blip r:embed="rId2"/>
          <a:stretch>
            <a:fillRect/>
          </a:stretch>
        </p:blipFill>
        <p:spPr>
          <a:xfrm>
            <a:off x="695447" y="2580054"/>
            <a:ext cx="10582275" cy="4457700"/>
          </a:xfrm>
          <a:prstGeom prst="rect">
            <a:avLst/>
          </a:prstGeom>
        </p:spPr>
      </p:pic>
    </p:spTree>
    <p:extLst>
      <p:ext uri="{BB962C8B-B14F-4D97-AF65-F5344CB8AC3E}">
        <p14:creationId xmlns:p14="http://schemas.microsoft.com/office/powerpoint/2010/main" val="2290104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buNone/>
            </a:pPr>
            <a:r>
              <a:rPr lang="tr-TR" sz="2400" b="1" i="1" dirty="0" smtClean="0">
                <a:solidFill>
                  <a:srgbClr val="FF0000"/>
                </a:solidFill>
                <a:latin typeface="Cambria" panose="02040503050406030204" pitchFamily="18" charset="0"/>
              </a:rPr>
              <a:t>GKS02-2. </a:t>
            </a:r>
            <a:r>
              <a:rPr lang="tr-TR" sz="2400" b="1" i="1" dirty="0">
                <a:solidFill>
                  <a:srgbClr val="FF0000"/>
                </a:solidFill>
                <a:latin typeface="Cambria" panose="02040503050406030204" pitchFamily="18" charset="0"/>
              </a:rPr>
              <a:t>Banka/Katılım Bankası Teminat Mektubu (Artırımlı Teminat Uygulaması) Teyit/Tutar </a:t>
            </a:r>
            <a:r>
              <a:rPr lang="tr-TR" sz="2400" b="1" i="1" dirty="0" smtClean="0">
                <a:solidFill>
                  <a:srgbClr val="FF0000"/>
                </a:solidFill>
                <a:latin typeface="Cambria" panose="02040503050406030204" pitchFamily="18" charset="0"/>
              </a:rPr>
              <a:t>Kontrolü</a:t>
            </a:r>
          </a:p>
          <a:p>
            <a:pPr marL="0" indent="0">
              <a:buNone/>
            </a:pPr>
            <a:endParaRPr lang="tr-TR" sz="2400" b="1" i="1" dirty="0">
              <a:solidFill>
                <a:srgbClr val="FF0000"/>
              </a:solidFill>
              <a:latin typeface="Cambria" panose="02040503050406030204" pitchFamily="18" charset="0"/>
            </a:endParaRPr>
          </a:p>
        </p:txBody>
      </p:sp>
      <p:pic>
        <p:nvPicPr>
          <p:cNvPr id="5" name="Resim 4"/>
          <p:cNvPicPr>
            <a:picLocks noChangeAspect="1"/>
          </p:cNvPicPr>
          <p:nvPr/>
        </p:nvPicPr>
        <p:blipFill>
          <a:blip r:embed="rId2"/>
          <a:stretch>
            <a:fillRect/>
          </a:stretch>
        </p:blipFill>
        <p:spPr>
          <a:xfrm>
            <a:off x="838200" y="2687150"/>
            <a:ext cx="9810404" cy="4077269"/>
          </a:xfrm>
          <a:prstGeom prst="rect">
            <a:avLst/>
          </a:prstGeom>
        </p:spPr>
      </p:pic>
      <p:pic>
        <p:nvPicPr>
          <p:cNvPr id="6" name="Resim 5"/>
          <p:cNvPicPr>
            <a:picLocks noChangeAspect="1"/>
          </p:cNvPicPr>
          <p:nvPr/>
        </p:nvPicPr>
        <p:blipFill>
          <a:blip r:embed="rId3"/>
          <a:stretch>
            <a:fillRect/>
          </a:stretch>
        </p:blipFill>
        <p:spPr>
          <a:xfrm>
            <a:off x="910869" y="3857340"/>
            <a:ext cx="9665066" cy="2828925"/>
          </a:xfrm>
          <a:prstGeom prst="rect">
            <a:avLst/>
          </a:prstGeom>
        </p:spPr>
      </p:pic>
    </p:spTree>
    <p:extLst>
      <p:ext uri="{BB962C8B-B14F-4D97-AF65-F5344CB8AC3E}">
        <p14:creationId xmlns:p14="http://schemas.microsoft.com/office/powerpoint/2010/main" val="3964596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lstStyle/>
          <a:p>
            <a:r>
              <a:rPr lang="tr-TR" b="1" i="1" dirty="0" smtClean="0">
                <a:solidFill>
                  <a:srgbClr val="FF0000"/>
                </a:solidFill>
                <a:latin typeface="Cambria" panose="02040503050406030204" pitchFamily="18" charset="0"/>
              </a:rPr>
              <a:t>GKS02-2. </a:t>
            </a:r>
            <a:r>
              <a:rPr lang="tr-TR" b="1" i="1" dirty="0">
                <a:solidFill>
                  <a:srgbClr val="FF0000"/>
                </a:solidFill>
                <a:latin typeface="Cambria" panose="02040503050406030204" pitchFamily="18" charset="0"/>
              </a:rPr>
              <a:t>Banka/Katılım Bankası Teminat Mektubu (Artırımlı Teminat Uygulaması) Teyit/Tutar </a:t>
            </a:r>
            <a:r>
              <a:rPr lang="tr-TR" b="1" i="1" dirty="0" smtClean="0">
                <a:solidFill>
                  <a:srgbClr val="FF0000"/>
                </a:solidFill>
                <a:latin typeface="Cambria" panose="02040503050406030204" pitchFamily="18" charset="0"/>
              </a:rPr>
              <a:t>Kontrolü</a:t>
            </a:r>
          </a:p>
          <a:p>
            <a:pPr marL="0" indent="0" algn="just">
              <a:buNone/>
            </a:pPr>
            <a:r>
              <a:rPr lang="tr-TR" sz="2400" dirty="0"/>
              <a:t>Mükellefin kontrol raporunda teminat mektubu </a:t>
            </a:r>
            <a:r>
              <a:rPr lang="tr-TR" sz="2400" dirty="0" smtClean="0"/>
              <a:t>bilgileri veri ambarında olmadığı için hata vermiş. Mükellef referans numarasını internet vergi dairesine hatalı girmiş, bu nedenle listenin pasife çekilerek referans numarasının güncellenmesi gerekiyor. Örnekte olduğu gibi geri bildirim yapılarak geçilmesi durumunda mükellef başka dönemlerde de aynı referans numarasını kullanıp iade talebinde bulunur ise </a:t>
            </a:r>
            <a:r>
              <a:rPr lang="tr-TR" sz="2400" dirty="0" err="1" smtClean="0"/>
              <a:t>segment</a:t>
            </a:r>
            <a:r>
              <a:rPr lang="tr-TR" sz="2400" dirty="0" smtClean="0"/>
              <a:t> bundan kaynaklı olarak hata vermeyecektir.</a:t>
            </a:r>
          </a:p>
          <a:p>
            <a:pPr marL="0" indent="0">
              <a:buNone/>
            </a:pPr>
            <a:endParaRPr lang="tr-TR" sz="2400" dirty="0"/>
          </a:p>
          <a:p>
            <a:pPr marL="0" indent="0">
              <a:buNone/>
            </a:pPr>
            <a:endParaRPr lang="tr-TR" sz="2400" dirty="0"/>
          </a:p>
          <a:p>
            <a:pPr marL="0" indent="0">
              <a:buNone/>
            </a:pPr>
            <a:endParaRPr lang="tr-TR" dirty="0"/>
          </a:p>
        </p:txBody>
      </p:sp>
      <p:pic>
        <p:nvPicPr>
          <p:cNvPr id="4" name="Resim 3"/>
          <p:cNvPicPr>
            <a:picLocks noChangeAspect="1"/>
          </p:cNvPicPr>
          <p:nvPr/>
        </p:nvPicPr>
        <p:blipFill>
          <a:blip r:embed="rId2"/>
          <a:stretch>
            <a:fillRect/>
          </a:stretch>
        </p:blipFill>
        <p:spPr>
          <a:xfrm>
            <a:off x="750277" y="4833449"/>
            <a:ext cx="10730523" cy="504825"/>
          </a:xfrm>
          <a:prstGeom prst="rect">
            <a:avLst/>
          </a:prstGeom>
        </p:spPr>
      </p:pic>
    </p:spTree>
    <p:extLst>
      <p:ext uri="{BB962C8B-B14F-4D97-AF65-F5344CB8AC3E}">
        <p14:creationId xmlns:p14="http://schemas.microsoft.com/office/powerpoint/2010/main" val="338827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buNone/>
            </a:pPr>
            <a:r>
              <a:rPr lang="tr-TR" b="1" i="1" dirty="0" smtClean="0">
                <a:solidFill>
                  <a:srgbClr val="FF0000"/>
                </a:solidFill>
                <a:latin typeface="Cambria" panose="02040503050406030204" pitchFamily="18" charset="0"/>
              </a:rPr>
              <a:t>GKS06 </a:t>
            </a:r>
            <a:r>
              <a:rPr lang="tr-TR" b="1" i="1" dirty="0">
                <a:solidFill>
                  <a:srgbClr val="FF0000"/>
                </a:solidFill>
                <a:latin typeface="Cambria" panose="02040503050406030204" pitchFamily="18" charset="0"/>
              </a:rPr>
              <a:t>Alt Mükelleflerin Fatura Beyan Tutarlılığı </a:t>
            </a:r>
            <a:r>
              <a:rPr lang="tr-TR" b="1" i="1" dirty="0" smtClean="0">
                <a:solidFill>
                  <a:srgbClr val="FF0000"/>
                </a:solidFill>
                <a:latin typeface="Cambria" panose="02040503050406030204" pitchFamily="18" charset="0"/>
              </a:rPr>
              <a:t>Kontrolü(1.Alt)</a:t>
            </a:r>
          </a:p>
          <a:p>
            <a:pPr marL="0" indent="0" algn="just">
              <a:buNone/>
            </a:pPr>
            <a:r>
              <a:rPr lang="tr-TR" sz="2400" dirty="0" err="1" smtClean="0"/>
              <a:t>Segmentte</a:t>
            </a:r>
            <a:r>
              <a:rPr lang="tr-TR" sz="2400" dirty="0" smtClean="0"/>
              <a:t> iade talep eden mükellefin indirilecek ve yüklenilen KDV listelerinde yer alan belge bilgilerinden yola çıkılarak alt mükellefin ilgili dönem KDV matrahı kontrolü yapılmaktadır. </a:t>
            </a:r>
            <a:r>
              <a:rPr lang="tr-TR" b="1" i="1" dirty="0" smtClean="0">
                <a:solidFill>
                  <a:srgbClr val="FF0000"/>
                </a:solidFill>
                <a:latin typeface="Cambria" panose="02040503050406030204" pitchFamily="18" charset="0"/>
              </a:rPr>
              <a:t> </a:t>
            </a:r>
          </a:p>
          <a:p>
            <a:pPr marL="0" indent="0">
              <a:buNone/>
            </a:pPr>
            <a:endParaRPr lang="tr-TR" b="1" i="1" dirty="0" smtClean="0">
              <a:solidFill>
                <a:srgbClr val="FF0000"/>
              </a:solidFill>
              <a:latin typeface="Cambria" panose="02040503050406030204" pitchFamily="18" charset="0"/>
            </a:endParaRPr>
          </a:p>
          <a:p>
            <a:pPr marL="0" indent="0">
              <a:buNone/>
            </a:pPr>
            <a:endParaRPr lang="tr-TR" b="1" i="1" dirty="0">
              <a:solidFill>
                <a:srgbClr val="FF0000"/>
              </a:solidFill>
              <a:latin typeface="Cambria" panose="02040503050406030204" pitchFamily="18" charset="0"/>
            </a:endParaRPr>
          </a:p>
        </p:txBody>
      </p:sp>
      <p:pic>
        <p:nvPicPr>
          <p:cNvPr id="4" name="Resim 3"/>
          <p:cNvPicPr>
            <a:picLocks noChangeAspect="1"/>
          </p:cNvPicPr>
          <p:nvPr/>
        </p:nvPicPr>
        <p:blipFill>
          <a:blip r:embed="rId2"/>
          <a:stretch>
            <a:fillRect/>
          </a:stretch>
        </p:blipFill>
        <p:spPr>
          <a:xfrm>
            <a:off x="838200" y="3471485"/>
            <a:ext cx="9702338" cy="2705478"/>
          </a:xfrm>
          <a:prstGeom prst="rect">
            <a:avLst/>
          </a:prstGeom>
        </p:spPr>
      </p:pic>
    </p:spTree>
    <p:extLst>
      <p:ext uri="{BB962C8B-B14F-4D97-AF65-F5344CB8AC3E}">
        <p14:creationId xmlns:p14="http://schemas.microsoft.com/office/powerpoint/2010/main" val="1776801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lstStyle/>
          <a:p>
            <a:pPr marL="0" indent="0">
              <a:buNone/>
            </a:pPr>
            <a:r>
              <a:rPr lang="tr-TR" b="1" i="1" dirty="0" smtClean="0">
                <a:solidFill>
                  <a:srgbClr val="FF0000"/>
                </a:solidFill>
                <a:latin typeface="Cambria" panose="02040503050406030204" pitchFamily="18" charset="0"/>
              </a:rPr>
              <a:t>GKS06 </a:t>
            </a:r>
            <a:r>
              <a:rPr lang="tr-TR" b="1" i="1" dirty="0">
                <a:solidFill>
                  <a:srgbClr val="FF0000"/>
                </a:solidFill>
                <a:latin typeface="Cambria" panose="02040503050406030204" pitchFamily="18" charset="0"/>
              </a:rPr>
              <a:t>Alt Mükelleflerin Fatura Beyan Tutarlılığı </a:t>
            </a:r>
            <a:r>
              <a:rPr lang="tr-TR" b="1" i="1" dirty="0" smtClean="0">
                <a:solidFill>
                  <a:srgbClr val="FF0000"/>
                </a:solidFill>
                <a:latin typeface="Cambria" panose="02040503050406030204" pitchFamily="18" charset="0"/>
              </a:rPr>
              <a:t>Kontrolü</a:t>
            </a:r>
          </a:p>
          <a:p>
            <a:pPr marL="0" indent="0">
              <a:buNone/>
            </a:pPr>
            <a:endParaRPr lang="tr-TR" b="1" i="1" dirty="0">
              <a:solidFill>
                <a:srgbClr val="FF0000"/>
              </a:solidFill>
              <a:latin typeface="Cambria" panose="02040503050406030204" pitchFamily="18" charset="0"/>
            </a:endParaRPr>
          </a:p>
          <a:p>
            <a:pPr marL="0" indent="0">
              <a:buNone/>
            </a:pPr>
            <a:endParaRPr lang="tr-TR" dirty="0"/>
          </a:p>
        </p:txBody>
      </p:sp>
      <p:pic>
        <p:nvPicPr>
          <p:cNvPr id="5" name="Resim 4"/>
          <p:cNvPicPr>
            <a:picLocks noChangeAspect="1"/>
          </p:cNvPicPr>
          <p:nvPr/>
        </p:nvPicPr>
        <p:blipFill>
          <a:blip r:embed="rId2"/>
          <a:stretch>
            <a:fillRect/>
          </a:stretch>
        </p:blipFill>
        <p:spPr>
          <a:xfrm>
            <a:off x="838199" y="2455215"/>
            <a:ext cx="10847105" cy="3638013"/>
          </a:xfrm>
          <a:prstGeom prst="rect">
            <a:avLst/>
          </a:prstGeom>
        </p:spPr>
      </p:pic>
    </p:spTree>
    <p:extLst>
      <p:ext uri="{BB962C8B-B14F-4D97-AF65-F5344CB8AC3E}">
        <p14:creationId xmlns:p14="http://schemas.microsoft.com/office/powerpoint/2010/main" val="2442988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lnSpcReduction="10000"/>
          </a:bodyPr>
          <a:lstStyle/>
          <a:p>
            <a:pPr marL="0" indent="0">
              <a:buNone/>
            </a:pPr>
            <a:r>
              <a:rPr lang="tr-TR" b="1" i="1" dirty="0" smtClean="0">
                <a:solidFill>
                  <a:srgbClr val="FF0000"/>
                </a:solidFill>
                <a:latin typeface="Cambria" panose="02040503050406030204" pitchFamily="18" charset="0"/>
              </a:rPr>
              <a:t>GKS06 </a:t>
            </a:r>
            <a:r>
              <a:rPr lang="tr-TR" b="1" i="1" dirty="0">
                <a:solidFill>
                  <a:srgbClr val="FF0000"/>
                </a:solidFill>
                <a:latin typeface="Cambria" panose="02040503050406030204" pitchFamily="18" charset="0"/>
              </a:rPr>
              <a:t>Alt Mükelleflerin Fatura Beyan Tutarlılığı </a:t>
            </a:r>
            <a:r>
              <a:rPr lang="tr-TR" b="1" i="1" dirty="0" smtClean="0">
                <a:solidFill>
                  <a:srgbClr val="FF0000"/>
                </a:solidFill>
                <a:latin typeface="Cambria" panose="02040503050406030204" pitchFamily="18" charset="0"/>
              </a:rPr>
              <a:t>Kontrolü</a:t>
            </a:r>
          </a:p>
          <a:p>
            <a:pPr marL="0" indent="0" algn="just">
              <a:buNone/>
            </a:pPr>
            <a:r>
              <a:rPr lang="tr-TR" sz="2400" dirty="0" smtClean="0"/>
              <a:t>Örnekte, 1 alt mükellefin 2023/04 döneminde  iade talep eden mükelleflere satış toplamı 15.254,00TL ancak mükellef ilgili dönem KDV </a:t>
            </a:r>
            <a:r>
              <a:rPr lang="tr-TR" sz="2400" dirty="0" err="1" smtClean="0"/>
              <a:t>bayannamesinde</a:t>
            </a:r>
            <a:r>
              <a:rPr lang="tr-TR" sz="2400" dirty="0" smtClean="0"/>
              <a:t> 2.542,35TL matrah beyan etmiş ve söz konusu uyumsuzluk </a:t>
            </a:r>
            <a:r>
              <a:rPr lang="tr-TR" sz="2400" dirty="0" err="1" smtClean="0"/>
              <a:t>segmente</a:t>
            </a:r>
            <a:r>
              <a:rPr lang="tr-TR" sz="2400" dirty="0" smtClean="0"/>
              <a:t> başarısızlık olarak yansıtılmış.</a:t>
            </a:r>
          </a:p>
          <a:p>
            <a:pPr marL="0" indent="0" algn="just">
              <a:buNone/>
            </a:pPr>
            <a:r>
              <a:rPr lang="tr-TR" sz="2400" dirty="0" smtClean="0"/>
              <a:t>GKS06 </a:t>
            </a:r>
            <a:r>
              <a:rPr lang="tr-TR" sz="2400" dirty="0" err="1" smtClean="0"/>
              <a:t>segment</a:t>
            </a:r>
            <a:r>
              <a:rPr lang="tr-TR" sz="2400" dirty="0" smtClean="0"/>
              <a:t> başarısızlıklarının büyük kısmı iade talep eden mükelleflerin hatalı liste girişlerinden kaynaklanmaktadır.  Dolayısı ile özellikle </a:t>
            </a:r>
            <a:r>
              <a:rPr lang="tr-TR" sz="2400" dirty="0" err="1" smtClean="0"/>
              <a:t>segmente</a:t>
            </a:r>
            <a:r>
              <a:rPr lang="tr-TR" sz="2400" dirty="0" smtClean="0"/>
              <a:t> ilişkin hata bildirimleri gönderilmeden önce mutlaka iade talep eden mükellefin liste girişleri kontrol edilmelidir.</a:t>
            </a:r>
          </a:p>
          <a:p>
            <a:pPr marL="0" indent="0" algn="just">
              <a:buNone/>
            </a:pPr>
            <a:r>
              <a:rPr lang="tr-TR" sz="2400" dirty="0" err="1" smtClean="0"/>
              <a:t>Segmentte</a:t>
            </a:r>
            <a:r>
              <a:rPr lang="tr-TR" sz="2400" dirty="0" smtClean="0"/>
              <a:t> başarısızlığa sebep olan diğer durum ise tam </a:t>
            </a:r>
            <a:r>
              <a:rPr lang="tr-TR" sz="2400" dirty="0" err="1" smtClean="0"/>
              <a:t>tevkifat</a:t>
            </a:r>
            <a:r>
              <a:rPr lang="tr-TR" sz="2400" dirty="0" smtClean="0"/>
              <a:t> kapsamında yapılan alımlara ilişkin belgelerin listelere vergi numarası alanına 111… olarak girilmesi gerekirken, satıcı </a:t>
            </a:r>
            <a:r>
              <a:rPr lang="tr-TR" sz="2400" dirty="0" err="1" smtClean="0"/>
              <a:t>vkn</a:t>
            </a:r>
            <a:r>
              <a:rPr lang="tr-TR" sz="2400" dirty="0" smtClean="0"/>
              <a:t>/T.C. Numarası ile girilmesi.</a:t>
            </a:r>
            <a:endParaRPr lang="tr-TR" sz="2400" dirty="0"/>
          </a:p>
          <a:p>
            <a:endParaRPr lang="tr-TR" dirty="0"/>
          </a:p>
        </p:txBody>
      </p:sp>
    </p:spTree>
    <p:extLst>
      <p:ext uri="{BB962C8B-B14F-4D97-AF65-F5344CB8AC3E}">
        <p14:creationId xmlns:p14="http://schemas.microsoft.com/office/powerpoint/2010/main" val="1200570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lstStyle/>
          <a:p>
            <a:pPr marL="0" indent="0">
              <a:buNone/>
            </a:pPr>
            <a:r>
              <a:rPr lang="tr-TR" b="1" i="1" dirty="0" smtClean="0">
                <a:solidFill>
                  <a:srgbClr val="FF0000"/>
                </a:solidFill>
                <a:latin typeface="Cambria" panose="02040503050406030204" pitchFamily="18" charset="0"/>
              </a:rPr>
              <a:t>GKS06 </a:t>
            </a:r>
            <a:r>
              <a:rPr lang="tr-TR" b="1" i="1" dirty="0">
                <a:solidFill>
                  <a:srgbClr val="FF0000"/>
                </a:solidFill>
                <a:latin typeface="Cambria" panose="02040503050406030204" pitchFamily="18" charset="0"/>
              </a:rPr>
              <a:t>Alt Mükelleflerin Fatura Beyan Tutarlılığı </a:t>
            </a:r>
            <a:r>
              <a:rPr lang="tr-TR" b="1" i="1" dirty="0" smtClean="0">
                <a:solidFill>
                  <a:srgbClr val="FF0000"/>
                </a:solidFill>
                <a:latin typeface="Cambria" panose="02040503050406030204" pitchFamily="18" charset="0"/>
              </a:rPr>
              <a:t>Kontrolü(2. Alt)</a:t>
            </a:r>
            <a:endParaRPr lang="tr-TR" b="1" i="1" dirty="0">
              <a:solidFill>
                <a:srgbClr val="FF0000"/>
              </a:solidFill>
              <a:latin typeface="Cambria" panose="02040503050406030204" pitchFamily="18" charset="0"/>
            </a:endParaRPr>
          </a:p>
          <a:p>
            <a:pPr marL="0" indent="0">
              <a:buNone/>
            </a:pPr>
            <a:r>
              <a:rPr lang="tr-TR" sz="2000" dirty="0" smtClean="0"/>
              <a:t>İade talep eden mükellefin indirilecek ve yüklenilen KDV listelerinde bildirdiği mükelleflerin ilgili dönem </a:t>
            </a:r>
            <a:r>
              <a:rPr lang="tr-TR" sz="2000" dirty="0" err="1" smtClean="0"/>
              <a:t>Ba</a:t>
            </a:r>
            <a:r>
              <a:rPr lang="tr-TR" sz="2000" dirty="0" smtClean="0"/>
              <a:t> formlarında bildirdiği mükellefler 2. alt mükellefleri oluşturmaktadır.</a:t>
            </a:r>
          </a:p>
          <a:p>
            <a:endParaRPr lang="tr-TR" dirty="0"/>
          </a:p>
        </p:txBody>
      </p:sp>
      <p:pic>
        <p:nvPicPr>
          <p:cNvPr id="5" name="Resim 4"/>
          <p:cNvPicPr>
            <a:picLocks noChangeAspect="1"/>
          </p:cNvPicPr>
          <p:nvPr/>
        </p:nvPicPr>
        <p:blipFill>
          <a:blip r:embed="rId2"/>
          <a:stretch>
            <a:fillRect/>
          </a:stretch>
        </p:blipFill>
        <p:spPr>
          <a:xfrm>
            <a:off x="838199" y="3258001"/>
            <a:ext cx="10334105" cy="3467584"/>
          </a:xfrm>
          <a:prstGeom prst="rect">
            <a:avLst/>
          </a:prstGeom>
        </p:spPr>
      </p:pic>
    </p:spTree>
    <p:extLst>
      <p:ext uri="{BB962C8B-B14F-4D97-AF65-F5344CB8AC3E}">
        <p14:creationId xmlns:p14="http://schemas.microsoft.com/office/powerpoint/2010/main" val="2368686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lstStyle/>
          <a:p>
            <a:pPr marL="0" indent="0">
              <a:buNone/>
            </a:pPr>
            <a:r>
              <a:rPr lang="tr-TR" b="1" i="1" dirty="0" smtClean="0">
                <a:solidFill>
                  <a:srgbClr val="FF0000"/>
                </a:solidFill>
                <a:latin typeface="Cambria" panose="02040503050406030204" pitchFamily="18" charset="0"/>
              </a:rPr>
              <a:t>GKS06 </a:t>
            </a:r>
            <a:r>
              <a:rPr lang="tr-TR" b="1" i="1" dirty="0">
                <a:solidFill>
                  <a:srgbClr val="FF0000"/>
                </a:solidFill>
                <a:latin typeface="Cambria" panose="02040503050406030204" pitchFamily="18" charset="0"/>
              </a:rPr>
              <a:t>Alt Mükelleflerin Fatura Beyan Tutarlılığı Kontrolü(2. Alt)</a:t>
            </a:r>
          </a:p>
          <a:p>
            <a:pPr marL="0" indent="0" algn="just">
              <a:buNone/>
            </a:pPr>
            <a:r>
              <a:rPr lang="tr-TR" dirty="0" smtClean="0"/>
              <a:t>1. Alt mükelleflerin </a:t>
            </a:r>
            <a:r>
              <a:rPr lang="tr-TR" dirty="0" err="1" smtClean="0"/>
              <a:t>Ba</a:t>
            </a:r>
            <a:r>
              <a:rPr lang="tr-TR" dirty="0" smtClean="0"/>
              <a:t> formlarında bildirmiş oldukları alım tutarlarının 2. alt mükelleflerin KDV mükellefi olması durumunda ilgili dönem </a:t>
            </a:r>
            <a:r>
              <a:rPr lang="tr-TR" dirty="0"/>
              <a:t>KDV beyannamelerinin «Teslim ve Hizmetlerin Karşılığını Teşkil Eden Bedel (aylık</a:t>
            </a:r>
            <a:r>
              <a:rPr lang="tr-TR" dirty="0" smtClean="0"/>
              <a:t>)» tutar ile uyumlu olup olmadığı, 2. alt mükellefin KDV mükellefiyeti olmaması durumunda söz konusu tutarın 1. alt mükellefin muhtasar beyannamesinde beyan edilip edilmediğinin kontrolü yapılmaktadır.</a:t>
            </a:r>
            <a:endParaRPr lang="tr-TR" dirty="0"/>
          </a:p>
        </p:txBody>
      </p:sp>
    </p:spTree>
    <p:extLst>
      <p:ext uri="{BB962C8B-B14F-4D97-AF65-F5344CB8AC3E}">
        <p14:creationId xmlns:p14="http://schemas.microsoft.com/office/powerpoint/2010/main" val="1232256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450850"/>
            <a:ext cx="10515600" cy="1010628"/>
          </a:xfrm>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625600"/>
            <a:ext cx="10515600" cy="4551363"/>
          </a:xfrm>
        </p:spPr>
        <p:txBody>
          <a:bodyPr/>
          <a:lstStyle/>
          <a:p>
            <a:pPr marL="0" indent="0">
              <a:buNone/>
            </a:pPr>
            <a:r>
              <a:rPr lang="tr-TR" b="1" i="1" dirty="0" smtClean="0">
                <a:solidFill>
                  <a:srgbClr val="FF0000"/>
                </a:solidFill>
                <a:latin typeface="Cambria" panose="02040503050406030204" pitchFamily="18" charset="0"/>
              </a:rPr>
              <a:t>GKS07</a:t>
            </a:r>
            <a:r>
              <a:rPr lang="tr-TR" b="1" i="1" dirty="0">
                <a:solidFill>
                  <a:srgbClr val="FF0000"/>
                </a:solidFill>
                <a:latin typeface="Cambria" panose="02040503050406030204" pitchFamily="18" charset="0"/>
              </a:rPr>
              <a:t>. Yüklenilen KDV Listesinde Yer Alan Faturaların Tarih Kontrolü</a:t>
            </a:r>
          </a:p>
          <a:p>
            <a:r>
              <a:rPr lang="tr-TR" sz="2000" dirty="0" err="1"/>
              <a:t>Segmentte</a:t>
            </a:r>
            <a:r>
              <a:rPr lang="tr-TR" sz="2000" dirty="0"/>
              <a:t> Yüklenilen KDV Listesinde yer alan faturaların en son tarihli satış faturasından daha ileri </a:t>
            </a:r>
            <a:r>
              <a:rPr lang="tr-TR" sz="2000" dirty="0" smtClean="0"/>
              <a:t>tarihli </a:t>
            </a:r>
            <a:r>
              <a:rPr lang="tr-TR" sz="2000" dirty="0"/>
              <a:t>olup olmadığı kontrol edilmektedir. </a:t>
            </a:r>
            <a:endParaRPr lang="tr-TR" sz="2000" dirty="0" smtClean="0"/>
          </a:p>
          <a:p>
            <a:pPr marL="0" indent="0">
              <a:buNone/>
            </a:pPr>
            <a:endParaRPr lang="tr-TR" sz="2000" dirty="0" smtClean="0"/>
          </a:p>
          <a:p>
            <a:endParaRPr lang="tr-TR" sz="2000" dirty="0"/>
          </a:p>
        </p:txBody>
      </p:sp>
      <p:pic>
        <p:nvPicPr>
          <p:cNvPr id="6" name="Resim 5"/>
          <p:cNvPicPr>
            <a:picLocks noChangeAspect="1"/>
          </p:cNvPicPr>
          <p:nvPr/>
        </p:nvPicPr>
        <p:blipFill>
          <a:blip r:embed="rId2"/>
          <a:stretch>
            <a:fillRect/>
          </a:stretch>
        </p:blipFill>
        <p:spPr>
          <a:xfrm>
            <a:off x="838199" y="3103299"/>
            <a:ext cx="9935095" cy="3663262"/>
          </a:xfrm>
          <a:prstGeom prst="rect">
            <a:avLst/>
          </a:prstGeom>
        </p:spPr>
      </p:pic>
    </p:spTree>
    <p:extLst>
      <p:ext uri="{BB962C8B-B14F-4D97-AF65-F5344CB8AC3E}">
        <p14:creationId xmlns:p14="http://schemas.microsoft.com/office/powerpoint/2010/main" val="1708551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4"/>
            <a:ext cx="10515600" cy="4911237"/>
          </a:xfrm>
        </p:spPr>
        <p:txBody>
          <a:bodyPr>
            <a:normAutofit/>
          </a:bodyPr>
          <a:lstStyle/>
          <a:p>
            <a:pPr marL="0" indent="0">
              <a:buNone/>
            </a:pPr>
            <a:r>
              <a:rPr lang="tr-TR" b="1" i="1" dirty="0" smtClean="0">
                <a:solidFill>
                  <a:srgbClr val="FF0000"/>
                </a:solidFill>
                <a:latin typeface="Cambria" panose="02040503050406030204" pitchFamily="18" charset="0"/>
              </a:rPr>
              <a:t>GKS09   </a:t>
            </a:r>
            <a:r>
              <a:rPr lang="tr-TR" b="1" i="1" dirty="0">
                <a:solidFill>
                  <a:srgbClr val="FF0000"/>
                </a:solidFill>
                <a:latin typeface="Cambria" panose="02040503050406030204" pitchFamily="18" charset="0"/>
              </a:rPr>
              <a:t>Yüklenilen KDV Listesi Mükerrer Fatura </a:t>
            </a:r>
            <a:r>
              <a:rPr lang="tr-TR" b="1" i="1" dirty="0" smtClean="0">
                <a:solidFill>
                  <a:srgbClr val="FF0000"/>
                </a:solidFill>
                <a:latin typeface="Cambria" panose="02040503050406030204" pitchFamily="18" charset="0"/>
              </a:rPr>
              <a:t>Kontrolü</a:t>
            </a:r>
          </a:p>
          <a:p>
            <a:pPr marL="0" indent="0" algn="just">
              <a:buNone/>
            </a:pPr>
            <a:r>
              <a:rPr lang="tr-TR" sz="2000" dirty="0" err="1"/>
              <a:t>Segmentte</a:t>
            </a:r>
            <a:r>
              <a:rPr lang="tr-TR" sz="2000" dirty="0"/>
              <a:t> iade talep eden mükellefin </a:t>
            </a:r>
            <a:r>
              <a:rPr lang="tr-TR" sz="2000" dirty="0" smtClean="0"/>
              <a:t>yüklenilen </a:t>
            </a:r>
            <a:r>
              <a:rPr lang="tr-TR" sz="2000" dirty="0"/>
              <a:t>KDV </a:t>
            </a:r>
            <a:r>
              <a:rPr lang="tr-TR" sz="2000" dirty="0" smtClean="0"/>
              <a:t>listesinde </a:t>
            </a:r>
            <a:r>
              <a:rPr lang="tr-TR" sz="2000" dirty="0"/>
              <a:t>yer alan </a:t>
            </a:r>
            <a:r>
              <a:rPr lang="tr-TR" sz="2000" dirty="0" smtClean="0"/>
              <a:t>belgelerin birden fazla dönemde yüklenime konu edilip edilmediği ve belgedeki KDV tutarının aşılıp aşılmadığı kontrol edilmektedir.</a:t>
            </a:r>
          </a:p>
          <a:p>
            <a:pPr marL="0" indent="0" algn="just">
              <a:buNone/>
            </a:pPr>
            <a:endParaRPr lang="tr-TR" sz="2000" dirty="0" smtClean="0"/>
          </a:p>
        </p:txBody>
      </p:sp>
      <p:pic>
        <p:nvPicPr>
          <p:cNvPr id="5" name="Resim 4"/>
          <p:cNvPicPr>
            <a:picLocks noChangeAspect="1"/>
          </p:cNvPicPr>
          <p:nvPr/>
        </p:nvPicPr>
        <p:blipFill>
          <a:blip r:embed="rId2"/>
          <a:stretch>
            <a:fillRect/>
          </a:stretch>
        </p:blipFill>
        <p:spPr>
          <a:xfrm>
            <a:off x="838200" y="3200154"/>
            <a:ext cx="10051473" cy="3450028"/>
          </a:xfrm>
          <a:prstGeom prst="rect">
            <a:avLst/>
          </a:prstGeom>
        </p:spPr>
      </p:pic>
    </p:spTree>
    <p:extLst>
      <p:ext uri="{BB962C8B-B14F-4D97-AF65-F5344CB8AC3E}">
        <p14:creationId xmlns:p14="http://schemas.microsoft.com/office/powerpoint/2010/main" val="1625574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4"/>
            <a:ext cx="10515600" cy="4911237"/>
          </a:xfrm>
        </p:spPr>
        <p:txBody>
          <a:bodyPr>
            <a:normAutofit/>
          </a:bodyPr>
          <a:lstStyle/>
          <a:p>
            <a:pPr marL="0" indent="0">
              <a:buNone/>
            </a:pPr>
            <a:r>
              <a:rPr lang="tr-TR" b="1" i="1" dirty="0" smtClean="0">
                <a:solidFill>
                  <a:srgbClr val="FF0000"/>
                </a:solidFill>
                <a:latin typeface="Cambria" panose="02040503050406030204" pitchFamily="18" charset="0"/>
              </a:rPr>
              <a:t>GKS09   </a:t>
            </a:r>
            <a:r>
              <a:rPr lang="tr-TR" b="1" i="1" dirty="0">
                <a:solidFill>
                  <a:srgbClr val="FF0000"/>
                </a:solidFill>
                <a:latin typeface="Cambria" panose="02040503050406030204" pitchFamily="18" charset="0"/>
              </a:rPr>
              <a:t>Yüklenilen KDV Listesi Mükerrer Fatura </a:t>
            </a:r>
            <a:r>
              <a:rPr lang="tr-TR" b="1" i="1" dirty="0" smtClean="0">
                <a:solidFill>
                  <a:srgbClr val="FF0000"/>
                </a:solidFill>
                <a:latin typeface="Cambria" panose="02040503050406030204" pitchFamily="18" charset="0"/>
              </a:rPr>
              <a:t>Kontrolü</a:t>
            </a:r>
          </a:p>
          <a:p>
            <a:pPr marL="0" indent="0">
              <a:buNone/>
            </a:pPr>
            <a:endParaRPr lang="tr-TR" sz="2000" dirty="0" smtClean="0"/>
          </a:p>
          <a:p>
            <a:pPr marL="0" indent="0">
              <a:buNone/>
            </a:pPr>
            <a:r>
              <a:rPr lang="tr-TR" sz="2000" dirty="0" err="1" smtClean="0"/>
              <a:t>Segmentte</a:t>
            </a:r>
            <a:r>
              <a:rPr lang="tr-TR" sz="2000" dirty="0"/>
              <a:t>, yüklenilen KDV listesinde yer alan faturanın </a:t>
            </a:r>
            <a:r>
              <a:rPr lang="tr-TR" sz="2000" dirty="0" err="1"/>
              <a:t>tevkifata</a:t>
            </a:r>
            <a:r>
              <a:rPr lang="tr-TR" sz="2000" dirty="0"/>
              <a:t> tabi olup olmamasına göre iki farklı kontrol yapılmaktadır. </a:t>
            </a:r>
            <a:endParaRPr lang="tr-TR" sz="2000" dirty="0" smtClean="0"/>
          </a:p>
          <a:p>
            <a:pPr marL="0" indent="0">
              <a:buNone/>
            </a:pPr>
            <a:endParaRPr lang="tr-TR" sz="2000" dirty="0"/>
          </a:p>
          <a:p>
            <a:pPr marL="0" indent="0" algn="just">
              <a:buNone/>
            </a:pPr>
            <a:r>
              <a:rPr lang="tr-TR" sz="2000" dirty="0"/>
              <a:t>Yüklenim listesindeki faturalarının </a:t>
            </a:r>
            <a:r>
              <a:rPr lang="tr-TR" sz="2000" dirty="0" err="1"/>
              <a:t>tevkifata</a:t>
            </a:r>
            <a:r>
              <a:rPr lang="tr-TR" sz="2000" dirty="0"/>
              <a:t> tabi olup olmadığı sistem tarafından belirlenir. Bu işlem yapılırken mükellefin sistemde yer alan bütün İndirilecek KDV listesi taranır. İndirilecek KDV listesinde bir faturanın, TEVKİFATLI FATURANIN TEVKİFATA TABİ OLMAYAN VE BU DÖNEMDE İNDİRİLEN KDV TUTARI sütunu ile 2 NOLU BEYANNAMEDE ÖDENEN KDV TUTARI sütunundan en az biri dolu ise bu fatura </a:t>
            </a:r>
            <a:r>
              <a:rPr lang="tr-TR" sz="2000" dirty="0" err="1"/>
              <a:t>tevkifatlı</a:t>
            </a:r>
            <a:r>
              <a:rPr lang="tr-TR" sz="2000" dirty="0"/>
              <a:t> fatura olarak kabul edilir ve </a:t>
            </a:r>
            <a:r>
              <a:rPr lang="tr-TR" sz="2000" dirty="0" err="1"/>
              <a:t>segment</a:t>
            </a:r>
            <a:r>
              <a:rPr lang="tr-TR" sz="2000" dirty="0"/>
              <a:t> buna göre sorgulama yapar. </a:t>
            </a:r>
          </a:p>
          <a:p>
            <a:pPr marL="0" indent="0" algn="just">
              <a:buNone/>
            </a:pPr>
            <a:endParaRPr lang="tr-TR" sz="2000" dirty="0"/>
          </a:p>
        </p:txBody>
      </p:sp>
    </p:spTree>
    <p:extLst>
      <p:ext uri="{BB962C8B-B14F-4D97-AF65-F5344CB8AC3E}">
        <p14:creationId xmlns:p14="http://schemas.microsoft.com/office/powerpoint/2010/main" val="3378326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4"/>
            <a:ext cx="10515600" cy="4911237"/>
          </a:xfrm>
        </p:spPr>
        <p:txBody>
          <a:bodyPr>
            <a:normAutofit/>
          </a:bodyPr>
          <a:lstStyle/>
          <a:p>
            <a:pPr marL="0" indent="0">
              <a:buNone/>
            </a:pPr>
            <a:r>
              <a:rPr lang="tr-TR" b="1" i="1" dirty="0" smtClean="0">
                <a:solidFill>
                  <a:srgbClr val="FF0000"/>
                </a:solidFill>
                <a:latin typeface="Cambria" panose="02040503050406030204" pitchFamily="18" charset="0"/>
              </a:rPr>
              <a:t>GKS09   </a:t>
            </a:r>
            <a:r>
              <a:rPr lang="tr-TR" b="1" i="1" dirty="0">
                <a:solidFill>
                  <a:srgbClr val="FF0000"/>
                </a:solidFill>
                <a:latin typeface="Cambria" panose="02040503050406030204" pitchFamily="18" charset="0"/>
              </a:rPr>
              <a:t>Yüklenilen KDV Listesi Mükerrer Fatura </a:t>
            </a:r>
            <a:r>
              <a:rPr lang="tr-TR" b="1" i="1" dirty="0" smtClean="0">
                <a:solidFill>
                  <a:srgbClr val="FF0000"/>
                </a:solidFill>
                <a:latin typeface="Cambria" panose="02040503050406030204" pitchFamily="18" charset="0"/>
              </a:rPr>
              <a:t>Kontrolü</a:t>
            </a:r>
          </a:p>
          <a:p>
            <a:pPr marL="0" indent="0" algn="just">
              <a:buNone/>
            </a:pPr>
            <a:endParaRPr lang="tr-TR" b="1" i="1" dirty="0">
              <a:solidFill>
                <a:srgbClr val="FF0000"/>
              </a:solidFill>
              <a:latin typeface="Cambria" panose="02040503050406030204" pitchFamily="18" charset="0"/>
            </a:endParaRPr>
          </a:p>
        </p:txBody>
      </p:sp>
      <p:pic>
        <p:nvPicPr>
          <p:cNvPr id="5" name="Resim 4"/>
          <p:cNvPicPr/>
          <p:nvPr/>
        </p:nvPicPr>
        <p:blipFill>
          <a:blip r:embed="rId3">
            <a:extLst>
              <a:ext uri="{28A0092B-C50C-407E-A947-70E740481C1C}">
                <a14:useLocalDpi xmlns:a14="http://schemas.microsoft.com/office/drawing/2010/main" val="0"/>
              </a:ext>
            </a:extLst>
          </a:blip>
          <a:srcRect/>
          <a:stretch>
            <a:fillRect/>
          </a:stretch>
        </p:blipFill>
        <p:spPr bwMode="auto">
          <a:xfrm>
            <a:off x="781538" y="2454032"/>
            <a:ext cx="10034954" cy="1290246"/>
          </a:xfrm>
          <a:prstGeom prst="rect">
            <a:avLst/>
          </a:prstGeom>
          <a:noFill/>
          <a:ln>
            <a:noFill/>
          </a:ln>
        </p:spPr>
      </p:pic>
      <p:sp>
        <p:nvSpPr>
          <p:cNvPr id="4" name="Rectangle 2"/>
          <p:cNvSpPr>
            <a:spLocks noChangeArrowheads="1"/>
          </p:cNvSpPr>
          <p:nvPr/>
        </p:nvSpPr>
        <p:spPr bwMode="auto">
          <a:xfrm>
            <a:off x="968499" y="4001476"/>
            <a:ext cx="2120110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graphicFrame>
        <p:nvGraphicFramePr>
          <p:cNvPr id="6" name="Nesne 5"/>
          <p:cNvGraphicFramePr>
            <a:graphicFrameLocks/>
          </p:cNvGraphicFramePr>
          <p:nvPr>
            <p:extLst>
              <p:ext uri="{D42A27DB-BD31-4B8C-83A1-F6EECF244321}">
                <p14:modId xmlns:p14="http://schemas.microsoft.com/office/powerpoint/2010/main" val="1388541981"/>
              </p:ext>
            </p:extLst>
          </p:nvPr>
        </p:nvGraphicFramePr>
        <p:xfrm>
          <a:off x="898769" y="3744278"/>
          <a:ext cx="9855200" cy="1390673"/>
        </p:xfrm>
        <a:graphic>
          <a:graphicData uri="http://schemas.openxmlformats.org/presentationml/2006/ole">
            <mc:AlternateContent xmlns:mc="http://schemas.openxmlformats.org/markup-compatibility/2006">
              <mc:Choice xmlns:v="urn:schemas-microsoft-com:vml" Requires="v">
                <p:oleObj spid="_x0000_s1043" name="Resim" r:id="rId4" imgW="0" imgH="0" progId="StaticMetafile">
                  <p:embed/>
                </p:oleObj>
              </mc:Choice>
              <mc:Fallback>
                <p:oleObj name="Resim" r:id="rId4" imgW="0" imgH="0" progId="StaticMetafile">
                  <p:embed/>
                  <p:pic>
                    <p:nvPicPr>
                      <p:cNvPr id="0" name="rectole000000001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769" y="3744278"/>
                        <a:ext cx="9855200" cy="1390673"/>
                      </a:xfrm>
                      <a:prstGeom prst="rect">
                        <a:avLst/>
                      </a:prstGeom>
                      <a:solidFill>
                        <a:srgbClr val="FFFFFF"/>
                      </a:solidFill>
                      <a:ln>
                        <a:noFill/>
                      </a:ln>
                    </p:spPr>
                  </p:pic>
                </p:oleObj>
              </mc:Fallback>
            </mc:AlternateContent>
          </a:graphicData>
        </a:graphic>
      </p:graphicFrame>
      <p:sp>
        <p:nvSpPr>
          <p:cNvPr id="7" name="Rectangle 4"/>
          <p:cNvSpPr>
            <a:spLocks noChangeArrowheads="1"/>
          </p:cNvSpPr>
          <p:nvPr/>
        </p:nvSpPr>
        <p:spPr bwMode="auto">
          <a:xfrm>
            <a:off x="898768" y="5250973"/>
            <a:ext cx="2120110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graphicFrame>
        <p:nvGraphicFramePr>
          <p:cNvPr id="9" name="Nesne 8"/>
          <p:cNvGraphicFramePr>
            <a:graphicFrameLocks/>
          </p:cNvGraphicFramePr>
          <p:nvPr>
            <p:extLst>
              <p:ext uri="{D42A27DB-BD31-4B8C-83A1-F6EECF244321}">
                <p14:modId xmlns:p14="http://schemas.microsoft.com/office/powerpoint/2010/main" val="4052830946"/>
              </p:ext>
            </p:extLst>
          </p:nvPr>
        </p:nvGraphicFramePr>
        <p:xfrm>
          <a:off x="898769" y="5250973"/>
          <a:ext cx="9855200" cy="1076325"/>
        </p:xfrm>
        <a:graphic>
          <a:graphicData uri="http://schemas.openxmlformats.org/presentationml/2006/ole">
            <mc:AlternateContent xmlns:mc="http://schemas.openxmlformats.org/markup-compatibility/2006">
              <mc:Choice xmlns:v="urn:schemas-microsoft-com:vml" Requires="v">
                <p:oleObj spid="_x0000_s1044" name="Resim" r:id="rId6" imgW="0" imgH="0" progId="StaticMetafile">
                  <p:embed/>
                </p:oleObj>
              </mc:Choice>
              <mc:Fallback>
                <p:oleObj name="Resim" r:id="rId6" imgW="0" imgH="0" progId="StaticMetafile">
                  <p:embed/>
                  <p:pic>
                    <p:nvPicPr>
                      <p:cNvPr id="0" name="rectole000000001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8769" y="5250973"/>
                        <a:ext cx="9855200" cy="1076325"/>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1891139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4"/>
            <a:ext cx="10515600" cy="4911237"/>
          </a:xfrm>
        </p:spPr>
        <p:txBody>
          <a:bodyPr>
            <a:normAutofit/>
          </a:bodyPr>
          <a:lstStyle/>
          <a:p>
            <a:pPr marL="0" indent="0">
              <a:buNone/>
            </a:pPr>
            <a:r>
              <a:rPr lang="tr-TR" b="1" i="1" dirty="0" smtClean="0">
                <a:solidFill>
                  <a:srgbClr val="FF0000"/>
                </a:solidFill>
                <a:latin typeface="Cambria" panose="02040503050406030204" pitchFamily="18" charset="0"/>
              </a:rPr>
              <a:t>GKS10   </a:t>
            </a:r>
            <a:r>
              <a:rPr lang="tr-TR" b="1" i="1" dirty="0">
                <a:solidFill>
                  <a:srgbClr val="FF0000"/>
                </a:solidFill>
                <a:latin typeface="Cambria" panose="02040503050406030204" pitchFamily="18" charset="0"/>
              </a:rPr>
              <a:t>İndirilecek KDV Listesi ile Bu Döneme Ait İndirilecek KDV </a:t>
            </a:r>
            <a:r>
              <a:rPr lang="tr-TR" b="1" i="1" dirty="0" smtClean="0">
                <a:solidFill>
                  <a:srgbClr val="FF0000"/>
                </a:solidFill>
                <a:latin typeface="Cambria" panose="02040503050406030204" pitchFamily="18" charset="0"/>
              </a:rPr>
              <a:t>Kontrolü</a:t>
            </a:r>
          </a:p>
          <a:p>
            <a:pPr marL="0" indent="0" algn="just">
              <a:buNone/>
            </a:pPr>
            <a:r>
              <a:rPr lang="tr-TR" sz="2000" dirty="0" err="1">
                <a:latin typeface="Times New Roman" panose="02020603050405020304" pitchFamily="18" charset="0"/>
                <a:cs typeface="Times New Roman" panose="02020603050405020304" pitchFamily="18" charset="0"/>
              </a:rPr>
              <a:t>Segmentte</a:t>
            </a:r>
            <a:r>
              <a:rPr lang="tr-TR" sz="2000" dirty="0">
                <a:latin typeface="Times New Roman" panose="02020603050405020304" pitchFamily="18" charset="0"/>
                <a:cs typeface="Times New Roman" panose="02020603050405020304" pitchFamily="18" charset="0"/>
              </a:rPr>
              <a:t>, elektronik ortamda gönderilen; İndirilecek KDV Listesindeki ‘</a:t>
            </a:r>
            <a:r>
              <a:rPr lang="tr-TR" sz="2000" b="1" dirty="0">
                <a:latin typeface="Times New Roman" panose="02020603050405020304" pitchFamily="18" charset="0"/>
                <a:cs typeface="Times New Roman" panose="02020603050405020304" pitchFamily="18" charset="0"/>
              </a:rPr>
              <a:t>’Toplam İndirilen KDV Tutarı’’</a:t>
            </a:r>
            <a:r>
              <a:rPr lang="tr-TR" sz="2000" dirty="0">
                <a:latin typeface="Times New Roman" panose="02020603050405020304" pitchFamily="18" charset="0"/>
                <a:cs typeface="Times New Roman" panose="02020603050405020304" pitchFamily="18" charset="0"/>
              </a:rPr>
              <a:t> ile iade istenilen döneme ilişkin olarak verilen KDV beyannamesinde yer alan </a:t>
            </a:r>
            <a:r>
              <a:rPr lang="tr-TR" sz="2000" dirty="0" smtClean="0">
                <a:latin typeface="Times New Roman" panose="02020603050405020304" pitchFamily="18" charset="0"/>
                <a:cs typeface="Times New Roman" panose="02020603050405020304" pitchFamily="18" charset="0"/>
              </a:rPr>
              <a:t>‘</a:t>
            </a:r>
            <a:r>
              <a:rPr lang="tr-TR" sz="2000" b="1" dirty="0" smtClean="0">
                <a:latin typeface="Times New Roman" panose="02020603050405020304" pitchFamily="18" charset="0"/>
                <a:cs typeface="Times New Roman" panose="02020603050405020304" pitchFamily="18" charset="0"/>
              </a:rPr>
              <a:t>Yurtiçi </a:t>
            </a:r>
            <a:r>
              <a:rPr lang="tr-TR" sz="2000" b="1" dirty="0">
                <a:latin typeface="Times New Roman" panose="02020603050405020304" pitchFamily="18" charset="0"/>
                <a:cs typeface="Times New Roman" panose="02020603050405020304" pitchFamily="18" charset="0"/>
              </a:rPr>
              <a:t>Alımlara İlişkin KDV</a:t>
            </a:r>
            <a:r>
              <a:rPr lang="tr-TR" sz="2000" b="1" dirty="0" smtClean="0">
                <a:latin typeface="Times New Roman" panose="02020603050405020304" pitchFamily="18" charset="0"/>
                <a:cs typeface="Times New Roman" panose="02020603050405020304" pitchFamily="18" charset="0"/>
              </a:rPr>
              <a:t>’’, </a:t>
            </a:r>
            <a:r>
              <a:rPr lang="tr-TR" sz="2000" b="1" dirty="0">
                <a:latin typeface="Times New Roman" panose="02020603050405020304" pitchFamily="18" charset="0"/>
                <a:cs typeface="Times New Roman" panose="02020603050405020304" pitchFamily="18" charset="0"/>
              </a:rPr>
              <a:t>‘’İthalde Ödenen KDV’’ ve ‘Sorumlu Sıfatıyla Beyan Edilen KDV’’</a:t>
            </a:r>
            <a:r>
              <a:rPr lang="tr-TR" sz="2000" dirty="0">
                <a:latin typeface="Times New Roman" panose="02020603050405020304" pitchFamily="18" charset="0"/>
                <a:cs typeface="Times New Roman" panose="02020603050405020304" pitchFamily="18" charset="0"/>
              </a:rPr>
              <a:t> tutarlarının toplamının uyumlu olup olmadığı kontrol edilmektedir.</a:t>
            </a:r>
          </a:p>
          <a:p>
            <a:pPr marL="0" indent="0">
              <a:buNone/>
            </a:pPr>
            <a:endParaRPr lang="tr-TR" b="1" i="1" dirty="0">
              <a:solidFill>
                <a:srgbClr val="FF0000"/>
              </a:solidFill>
              <a:latin typeface="Cambria" panose="02040503050406030204" pitchFamily="18" charset="0"/>
            </a:endParaRPr>
          </a:p>
        </p:txBody>
      </p:sp>
      <p:sp>
        <p:nvSpPr>
          <p:cNvPr id="4" name="Rectangle 2"/>
          <p:cNvSpPr>
            <a:spLocks noChangeArrowheads="1"/>
          </p:cNvSpPr>
          <p:nvPr/>
        </p:nvSpPr>
        <p:spPr bwMode="auto">
          <a:xfrm>
            <a:off x="968499" y="4001476"/>
            <a:ext cx="2120110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
        <p:nvSpPr>
          <p:cNvPr id="7" name="Rectangle 4"/>
          <p:cNvSpPr>
            <a:spLocks noChangeArrowheads="1"/>
          </p:cNvSpPr>
          <p:nvPr/>
        </p:nvSpPr>
        <p:spPr bwMode="auto">
          <a:xfrm>
            <a:off x="898768" y="5250973"/>
            <a:ext cx="2120110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pic>
        <p:nvPicPr>
          <p:cNvPr id="10" name="Resim 9"/>
          <p:cNvPicPr/>
          <p:nvPr/>
        </p:nvPicPr>
        <p:blipFill>
          <a:blip r:embed="rId2"/>
          <a:stretch>
            <a:fillRect/>
          </a:stretch>
        </p:blipFill>
        <p:spPr>
          <a:xfrm>
            <a:off x="838200" y="4136413"/>
            <a:ext cx="10128739" cy="1765326"/>
          </a:xfrm>
          <a:prstGeom prst="rect">
            <a:avLst/>
          </a:prstGeom>
        </p:spPr>
      </p:pic>
    </p:spTree>
    <p:extLst>
      <p:ext uri="{BB962C8B-B14F-4D97-AF65-F5344CB8AC3E}">
        <p14:creationId xmlns:p14="http://schemas.microsoft.com/office/powerpoint/2010/main" val="4041696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4"/>
            <a:ext cx="10515600" cy="4911237"/>
          </a:xfrm>
        </p:spPr>
        <p:txBody>
          <a:bodyPr>
            <a:normAutofit/>
          </a:bodyPr>
          <a:lstStyle/>
          <a:p>
            <a:pPr marL="0" indent="0">
              <a:buNone/>
            </a:pPr>
            <a:r>
              <a:rPr lang="tr-TR" b="1" i="1" dirty="0" smtClean="0">
                <a:solidFill>
                  <a:srgbClr val="FF0000"/>
                </a:solidFill>
                <a:latin typeface="Cambria" panose="02040503050406030204" pitchFamily="18" charset="0"/>
              </a:rPr>
              <a:t>GKS10   </a:t>
            </a:r>
            <a:r>
              <a:rPr lang="tr-TR" b="1" i="1" dirty="0">
                <a:solidFill>
                  <a:srgbClr val="FF0000"/>
                </a:solidFill>
                <a:latin typeface="Cambria" panose="02040503050406030204" pitchFamily="18" charset="0"/>
              </a:rPr>
              <a:t>İndirilecek KDV Listesi ile Bu Döneme Ait İndirilecek KDV </a:t>
            </a:r>
            <a:r>
              <a:rPr lang="tr-TR" b="1" i="1" dirty="0" smtClean="0">
                <a:solidFill>
                  <a:srgbClr val="FF0000"/>
                </a:solidFill>
                <a:latin typeface="Cambria" panose="02040503050406030204" pitchFamily="18" charset="0"/>
              </a:rPr>
              <a:t>Kontrolü</a:t>
            </a:r>
          </a:p>
          <a:p>
            <a:pPr algn="just"/>
            <a:r>
              <a:rPr lang="tr-TR" sz="2000" dirty="0">
                <a:latin typeface="Times New Roman" panose="02020603050405020304" pitchFamily="18" charset="0"/>
                <a:cs typeface="Times New Roman" panose="02020603050405020304" pitchFamily="18" charset="0"/>
              </a:rPr>
              <a:t>İmalatçıların mal ihracatından kaynaklanan teslimleri </a:t>
            </a:r>
            <a:r>
              <a:rPr lang="tr-TR" sz="2000" dirty="0" smtClean="0">
                <a:latin typeface="Times New Roman" panose="02020603050405020304" pitchFamily="18" charset="0"/>
                <a:cs typeface="Times New Roman" panose="02020603050405020304" pitchFamily="18" charset="0"/>
              </a:rPr>
              <a:t>nedeniyle (338 işlem kodu ile) </a:t>
            </a:r>
            <a:r>
              <a:rPr lang="tr-TR" sz="2000" dirty="0">
                <a:latin typeface="Times New Roman" panose="02020603050405020304" pitchFamily="18" charset="0"/>
                <a:cs typeface="Times New Roman" panose="02020603050405020304" pitchFamily="18" charset="0"/>
              </a:rPr>
              <a:t>iade talebinde bulunan mükelleflerin iade döneminden önceki son 24 döneme ilişkin( iade dönemi ile birlikte 25 dönemin)  İndirilecek KDV Listesinin dijital vergi dairesinden sisteme girilmesi gerekmektedir.</a:t>
            </a:r>
          </a:p>
          <a:p>
            <a:pPr algn="just"/>
            <a:r>
              <a:rPr lang="tr-TR" sz="2000" dirty="0" smtClean="0">
                <a:latin typeface="Times New Roman" panose="02020603050405020304" pitchFamily="18" charset="0"/>
                <a:cs typeface="Times New Roman" panose="02020603050405020304" pitchFamily="18" charset="0"/>
              </a:rPr>
              <a:t>24 </a:t>
            </a:r>
            <a:r>
              <a:rPr lang="tr-TR" sz="2000" dirty="0">
                <a:latin typeface="Times New Roman" panose="02020603050405020304" pitchFamily="18" charset="0"/>
                <a:cs typeface="Times New Roman" panose="02020603050405020304" pitchFamily="18" charset="0"/>
              </a:rPr>
              <a:t>dönem içinde herhangi bir dönemde ödenecek KDV çıkması durumunda ödenecek KDV çıkan dönemi takip eden aydan iade talep edilen aya kadar İndirilecek KDV Listesinin dijital vergi dairesinden sisteme girilmesi gerekmektedir</a:t>
            </a:r>
            <a:r>
              <a:rPr lang="tr-TR" sz="2000" dirty="0" smtClean="0">
                <a:latin typeface="Times New Roman" panose="02020603050405020304" pitchFamily="18" charset="0"/>
                <a:cs typeface="Times New Roman" panose="02020603050405020304" pitchFamily="18" charset="0"/>
              </a:rPr>
              <a:t>.</a:t>
            </a:r>
          </a:p>
          <a:p>
            <a:pPr algn="just"/>
            <a:r>
              <a:rPr lang="tr-TR" sz="2000" dirty="0"/>
              <a:t>338 işlem türünden iade talebinde bulunan mükelleflerin liste girişlerini yapmış olmalarına rağmen bu dönemlere ilişkin kontrol raporu oluşmaması </a:t>
            </a:r>
            <a:r>
              <a:rPr lang="tr-TR" sz="2000" dirty="0" smtClean="0"/>
              <a:t>durumunda </a:t>
            </a:r>
            <a:r>
              <a:rPr lang="tr-TR" sz="2000" dirty="0" err="1" smtClean="0"/>
              <a:t>segment</a:t>
            </a:r>
            <a:r>
              <a:rPr lang="tr-TR" sz="2000" dirty="0" smtClean="0"/>
              <a:t> başarısız çalışmaktadır. </a:t>
            </a:r>
            <a:endParaRPr lang="tr-TR" sz="2000" dirty="0"/>
          </a:p>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smtClean="0">
              <a:solidFill>
                <a:srgbClr val="FF0000"/>
              </a:solidFill>
              <a:latin typeface="Cambria" panose="02040503050406030204" pitchFamily="18" charset="0"/>
            </a:endParaRPr>
          </a:p>
        </p:txBody>
      </p:sp>
      <p:sp>
        <p:nvSpPr>
          <p:cNvPr id="4" name="Rectangle 2"/>
          <p:cNvSpPr>
            <a:spLocks noChangeArrowheads="1"/>
          </p:cNvSpPr>
          <p:nvPr/>
        </p:nvSpPr>
        <p:spPr bwMode="auto">
          <a:xfrm>
            <a:off x="968499" y="4001476"/>
            <a:ext cx="2120110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
        <p:nvSpPr>
          <p:cNvPr id="7" name="Rectangle 4"/>
          <p:cNvSpPr>
            <a:spLocks noChangeArrowheads="1"/>
          </p:cNvSpPr>
          <p:nvPr/>
        </p:nvSpPr>
        <p:spPr bwMode="auto">
          <a:xfrm>
            <a:off x="898768" y="5250973"/>
            <a:ext cx="2120110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25187186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buNone/>
            </a:pPr>
            <a:r>
              <a:rPr lang="tr-TR" b="1" i="1" dirty="0" smtClean="0">
                <a:solidFill>
                  <a:srgbClr val="FF0000"/>
                </a:solidFill>
                <a:latin typeface="Cambria" panose="02040503050406030204" pitchFamily="18" charset="0"/>
              </a:rPr>
              <a:t>GKS17-1</a:t>
            </a:r>
            <a:r>
              <a:rPr lang="tr-TR" b="1" i="1" dirty="0">
                <a:solidFill>
                  <a:srgbClr val="FF0000"/>
                </a:solidFill>
                <a:latin typeface="Cambria" panose="02040503050406030204" pitchFamily="18" charset="0"/>
              </a:rPr>
              <a:t>. Mal/Hizmet Alımları İçin Düzenlenen e-Belge Bilgilerinin </a:t>
            </a:r>
            <a:r>
              <a:rPr lang="tr-TR" b="1" i="1" dirty="0" smtClean="0">
                <a:solidFill>
                  <a:srgbClr val="FF0000"/>
                </a:solidFill>
                <a:latin typeface="Cambria" panose="02040503050406030204" pitchFamily="18" charset="0"/>
              </a:rPr>
              <a:t>Kontrolü</a:t>
            </a:r>
          </a:p>
          <a:p>
            <a:pPr algn="just"/>
            <a:r>
              <a:rPr lang="tr-TR" sz="2000" dirty="0" smtClean="0"/>
              <a:t>İade </a:t>
            </a:r>
            <a:r>
              <a:rPr lang="tr-TR" sz="2000" dirty="0"/>
              <a:t>talep eden mükellefin İndirilecek ve/veya Yüklenilen KDV </a:t>
            </a:r>
            <a:r>
              <a:rPr lang="tr-TR" sz="2000" dirty="0" err="1"/>
              <a:t>Listeleri'nde</a:t>
            </a:r>
            <a:r>
              <a:rPr lang="tr-TR" sz="2000" dirty="0"/>
              <a:t> yer alan mükelleflerin e-belge kapsamında düzenledikleri </a:t>
            </a:r>
            <a:r>
              <a:rPr lang="tr-TR" sz="2000" dirty="0" smtClean="0"/>
              <a:t>faturaların </a:t>
            </a:r>
            <a:r>
              <a:rPr lang="tr-TR" sz="2000" dirty="0"/>
              <a:t>ilgili </a:t>
            </a:r>
            <a:r>
              <a:rPr lang="tr-TR" sz="2000" dirty="0" smtClean="0"/>
              <a:t>veri ambarında bulunup bulunmadığı, </a:t>
            </a:r>
          </a:p>
          <a:p>
            <a:pPr algn="just"/>
            <a:r>
              <a:rPr lang="tr-TR" sz="2000" dirty="0">
                <a:latin typeface="Times New Roman" panose="02020603050405020304" pitchFamily="18" charset="0"/>
                <a:cs typeface="Times New Roman" panose="02020603050405020304" pitchFamily="18" charset="0"/>
              </a:rPr>
              <a:t>Belge veri ambarında bulunmakla birlikte listelerde yer alan belge tarihi ile  veri ambarındaki tarih uyumlu </a:t>
            </a:r>
            <a:r>
              <a:rPr lang="tr-TR" sz="2000" dirty="0" smtClean="0">
                <a:latin typeface="Times New Roman" panose="02020603050405020304" pitchFamily="18" charset="0"/>
                <a:cs typeface="Times New Roman" panose="02020603050405020304" pitchFamily="18" charset="0"/>
              </a:rPr>
              <a:t>olup olmadığı,</a:t>
            </a:r>
          </a:p>
          <a:p>
            <a:pPr algn="just"/>
            <a:r>
              <a:rPr lang="tr-TR" sz="2000" dirty="0">
                <a:latin typeface="Times New Roman" panose="02020603050405020304" pitchFamily="18" charset="0"/>
                <a:cs typeface="Times New Roman" panose="02020603050405020304" pitchFamily="18" charset="0"/>
              </a:rPr>
              <a:t>Listelerde yer alan belge bilgilerindeki mükellefin VKN/TCKN’ </a:t>
            </a:r>
            <a:r>
              <a:rPr lang="tr-TR" sz="2000" dirty="0" smtClean="0">
                <a:latin typeface="Times New Roman" panose="02020603050405020304" pitchFamily="18" charset="0"/>
                <a:cs typeface="Times New Roman" panose="02020603050405020304" pitchFamily="18" charset="0"/>
              </a:rPr>
              <a:t>sinin, </a:t>
            </a:r>
            <a:r>
              <a:rPr lang="tr-TR" sz="2000" dirty="0">
                <a:latin typeface="Times New Roman" panose="02020603050405020304" pitchFamily="18" charset="0"/>
                <a:cs typeface="Times New Roman" panose="02020603050405020304" pitchFamily="18" charset="0"/>
              </a:rPr>
              <a:t>veri ambarında bulunan e-belgenin üzerindeki VKN/TCKN ile uyumlu olup olmadığı</a:t>
            </a:r>
          </a:p>
          <a:p>
            <a:pPr algn="just">
              <a:lnSpc>
                <a:spcPct val="115000"/>
              </a:lnSpc>
            </a:pPr>
            <a:r>
              <a:rPr lang="tr-TR" sz="2100" dirty="0">
                <a:latin typeface="Times New Roman" panose="02020603050405020304" pitchFamily="18" charset="0"/>
                <a:cs typeface="Times New Roman" panose="02020603050405020304" pitchFamily="18" charset="0"/>
              </a:rPr>
              <a:t>İade talep eden mükellef ve alt mükellef e-fatura kapsamında olmasına rağmen düzenlenen belgelerin e-fatura olarak düzenlenip </a:t>
            </a:r>
            <a:r>
              <a:rPr lang="tr-TR" sz="2100" dirty="0" smtClean="0">
                <a:latin typeface="Times New Roman" panose="02020603050405020304" pitchFamily="18" charset="0"/>
                <a:cs typeface="Times New Roman" panose="02020603050405020304" pitchFamily="18" charset="0"/>
              </a:rPr>
              <a:t>düzenlenmediği</a:t>
            </a:r>
            <a:r>
              <a:rPr lang="tr-TR" sz="1800" dirty="0">
                <a:latin typeface="Times New Roman" panose="02020603050405020304" pitchFamily="18" charset="0"/>
                <a:cs typeface="Times New Roman" panose="02020603050405020304" pitchFamily="18" charset="0"/>
              </a:rPr>
              <a:t> </a:t>
            </a:r>
            <a:r>
              <a:rPr lang="tr-TR" sz="2100" dirty="0" err="1">
                <a:latin typeface="Times New Roman" panose="02020603050405020304" pitchFamily="18" charset="0"/>
                <a:cs typeface="Times New Roman" panose="02020603050405020304" pitchFamily="18" charset="0"/>
              </a:rPr>
              <a:t>segment</a:t>
            </a:r>
            <a:r>
              <a:rPr lang="tr-TR" sz="2100" dirty="0">
                <a:latin typeface="Times New Roman" panose="02020603050405020304" pitchFamily="18" charset="0"/>
                <a:cs typeface="Times New Roman" panose="02020603050405020304" pitchFamily="18" charset="0"/>
              </a:rPr>
              <a:t> tarafından sorgulanmaktadır.</a:t>
            </a:r>
          </a:p>
          <a:p>
            <a:pPr marL="0" indent="0" algn="just">
              <a:lnSpc>
                <a:spcPct val="115000"/>
              </a:lnSpc>
              <a:buNone/>
            </a:pPr>
            <a:endParaRPr lang="tr-TR" sz="2100" dirty="0">
              <a:latin typeface="Times New Roman" panose="02020603050405020304" pitchFamily="18" charset="0"/>
              <a:cs typeface="Times New Roman" panose="02020603050405020304" pitchFamily="18" charset="0"/>
            </a:endParaRPr>
          </a:p>
          <a:p>
            <a:pPr algn="just">
              <a:lnSpc>
                <a:spcPct val="115000"/>
              </a:lnSpc>
            </a:pPr>
            <a:endParaRPr lang="tr-TR" sz="2000" dirty="0">
              <a:latin typeface="Times New Roman" panose="02020603050405020304" pitchFamily="18" charset="0"/>
              <a:cs typeface="Times New Roman" panose="02020603050405020304" pitchFamily="18" charset="0"/>
            </a:endParaRPr>
          </a:p>
          <a:p>
            <a:pPr algn="just"/>
            <a:endParaRPr lang="tr-TR" sz="2000" dirty="0"/>
          </a:p>
        </p:txBody>
      </p:sp>
    </p:spTree>
    <p:extLst>
      <p:ext uri="{BB962C8B-B14F-4D97-AF65-F5344CB8AC3E}">
        <p14:creationId xmlns:p14="http://schemas.microsoft.com/office/powerpoint/2010/main" val="36712481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r>
              <a:rPr lang="tr-TR" b="1" i="1" dirty="0" smtClean="0">
                <a:solidFill>
                  <a:srgbClr val="FF0000"/>
                </a:solidFill>
                <a:latin typeface="Cambria" panose="02040503050406030204" pitchFamily="18" charset="0"/>
              </a:rPr>
              <a:t>GKS17-1</a:t>
            </a:r>
            <a:r>
              <a:rPr lang="tr-TR" b="1" i="1" dirty="0">
                <a:solidFill>
                  <a:srgbClr val="FF0000"/>
                </a:solidFill>
                <a:latin typeface="Cambria" panose="02040503050406030204" pitchFamily="18" charset="0"/>
              </a:rPr>
              <a:t>. Mal/Hizmet Alımları İçin Düzenlenen e-Belge Bilgilerinin </a:t>
            </a:r>
            <a:r>
              <a:rPr lang="tr-TR" b="1" i="1" dirty="0" smtClean="0">
                <a:solidFill>
                  <a:srgbClr val="FF0000"/>
                </a:solidFill>
                <a:latin typeface="Cambria" panose="02040503050406030204" pitchFamily="18" charset="0"/>
              </a:rPr>
              <a:t>Kontrolü</a:t>
            </a:r>
          </a:p>
          <a:p>
            <a:pPr marL="0" indent="0">
              <a:buNone/>
            </a:pPr>
            <a:r>
              <a:rPr lang="tr-TR" sz="2400" dirty="0" err="1" smtClean="0"/>
              <a:t>Segmentte</a:t>
            </a:r>
            <a:r>
              <a:rPr lang="tr-TR" sz="2400" dirty="0" smtClean="0"/>
              <a:t> </a:t>
            </a:r>
            <a:r>
              <a:rPr lang="tr-TR" sz="2400" dirty="0" smtClean="0">
                <a:solidFill>
                  <a:srgbClr val="FF0000"/>
                </a:solidFill>
              </a:rPr>
              <a:t>sorgu dışı bırakılan </a:t>
            </a:r>
            <a:r>
              <a:rPr lang="tr-TR" sz="2400" dirty="0" smtClean="0"/>
              <a:t>hususlar aşağıdaki gibidir;</a:t>
            </a:r>
          </a:p>
          <a:p>
            <a:pPr algn="just">
              <a:lnSpc>
                <a:spcPct val="115000"/>
              </a:lnSpc>
            </a:pPr>
            <a:r>
              <a:rPr lang="tr-TR" sz="2000" dirty="0">
                <a:latin typeface="Times New Roman" panose="02020603050405020304" pitchFamily="18" charset="0"/>
                <a:cs typeface="Times New Roman" panose="02020603050405020304" pitchFamily="18" charset="0"/>
              </a:rPr>
              <a:t>Fatura matrah + KDV tutarı yıl bazında belirlenen fatura düzenleme limitinin altında kalan belgeler</a:t>
            </a:r>
            <a:r>
              <a:rPr lang="tr-TR" sz="2000" dirty="0" smtClean="0">
                <a:latin typeface="Times New Roman" panose="02020603050405020304" pitchFamily="18" charset="0"/>
                <a:cs typeface="Times New Roman" panose="02020603050405020304" pitchFamily="18" charset="0"/>
              </a:rPr>
              <a:t>,(2025 için 9.900)</a:t>
            </a:r>
            <a:endParaRPr lang="tr-TR" sz="2000" dirty="0">
              <a:latin typeface="Times New Roman" panose="02020603050405020304" pitchFamily="18" charset="0"/>
              <a:cs typeface="Times New Roman" panose="02020603050405020304" pitchFamily="18" charset="0"/>
            </a:endParaRPr>
          </a:p>
          <a:p>
            <a:pPr algn="just">
              <a:lnSpc>
                <a:spcPct val="115000"/>
              </a:lnSpc>
            </a:pPr>
            <a:r>
              <a:rPr lang="tr-TR" sz="2000" dirty="0">
                <a:latin typeface="Times New Roman" panose="02020603050405020304" pitchFamily="18" charset="0"/>
                <a:cs typeface="Times New Roman" panose="02020603050405020304" pitchFamily="18" charset="0"/>
              </a:rPr>
              <a:t>Muhasebat Genel Müdürlüğü'nün belirlediği </a:t>
            </a:r>
            <a:r>
              <a:rPr lang="tr-TR" sz="2000" b="1" dirty="0">
                <a:latin typeface="Times New Roman" panose="02020603050405020304" pitchFamily="18" charset="0"/>
                <a:cs typeface="Times New Roman" panose="02020603050405020304" pitchFamily="18" charset="0"/>
              </a:rPr>
              <a:t>KAMU KURUMU</a:t>
            </a:r>
            <a:r>
              <a:rPr lang="tr-TR" sz="2000" dirty="0">
                <a:latin typeface="Times New Roman" panose="02020603050405020304" pitchFamily="18" charset="0"/>
                <a:cs typeface="Times New Roman" panose="02020603050405020304" pitchFamily="18" charset="0"/>
              </a:rPr>
              <a:t> Listesinde yer alan mükelleflere ait belgeler</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algn="just">
              <a:lnSpc>
                <a:spcPct val="115000"/>
              </a:lnSpc>
            </a:pPr>
            <a:r>
              <a:rPr lang="tr-TR" sz="2000" dirty="0">
                <a:latin typeface="Times New Roman" panose="02020603050405020304" pitchFamily="18" charset="0"/>
                <a:cs typeface="Times New Roman" panose="02020603050405020304" pitchFamily="18" charset="0"/>
              </a:rPr>
              <a:t>VKN/TCKN bilgisi 1111111111 ve 3333333333 olan belgeler</a:t>
            </a:r>
            <a:r>
              <a:rPr lang="tr-TR" sz="2000" dirty="0" smtClean="0">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algn="just">
              <a:lnSpc>
                <a:spcPct val="115000"/>
              </a:lnSpc>
            </a:pPr>
            <a:r>
              <a:rPr lang="tr-TR" sz="2000" dirty="0">
                <a:latin typeface="Times New Roman" panose="02020603050405020304" pitchFamily="18" charset="0"/>
                <a:ea typeface="Calibri" panose="020F0502020204030204" pitchFamily="34" charset="0"/>
                <a:cs typeface="Times New Roman" panose="02020603050405020304" pitchFamily="18" charset="0"/>
              </a:rPr>
              <a:t>E-</a:t>
            </a:r>
            <a:r>
              <a:rPr lang="tr-TR" sz="2000" dirty="0" err="1">
                <a:latin typeface="Times New Roman" panose="02020603050405020304" pitchFamily="18" charset="0"/>
                <a:ea typeface="Calibri" panose="020F0502020204030204" pitchFamily="34" charset="0"/>
                <a:cs typeface="Times New Roman" panose="02020603050405020304" pitchFamily="18" charset="0"/>
              </a:rPr>
              <a:t>smm</a:t>
            </a:r>
            <a:r>
              <a:rPr lang="tr-TR" sz="2000" dirty="0">
                <a:latin typeface="Times New Roman" panose="02020603050405020304" pitchFamily="18" charset="0"/>
                <a:ea typeface="Calibri" panose="020F0502020204030204" pitchFamily="34" charset="0"/>
                <a:cs typeface="Times New Roman" panose="02020603050405020304" pitchFamily="18" charset="0"/>
              </a:rPr>
              <a:t> tablolarında bulunmakla beraber, sicilinde «Noterlik Faaliyeti» olan mükellefler ait belgeler. </a:t>
            </a:r>
          </a:p>
          <a:p>
            <a:endParaRPr lang="tr-TR" sz="2000" dirty="0" smtClean="0"/>
          </a:p>
          <a:p>
            <a:endParaRPr lang="tr-TR" sz="2000" dirty="0"/>
          </a:p>
        </p:txBody>
      </p:sp>
    </p:spTree>
    <p:extLst>
      <p:ext uri="{BB962C8B-B14F-4D97-AF65-F5344CB8AC3E}">
        <p14:creationId xmlns:p14="http://schemas.microsoft.com/office/powerpoint/2010/main" val="1530393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838199" y="1690688"/>
            <a:ext cx="9785465" cy="3968187"/>
          </a:xfrm>
          <a:prstGeom prst="rect">
            <a:avLst/>
          </a:prstGeom>
        </p:spPr>
      </p:pic>
      <p:sp>
        <p:nvSpPr>
          <p:cNvPr id="6" name="Dikdörtgen 5"/>
          <p:cNvSpPr/>
          <p:nvPr/>
        </p:nvSpPr>
        <p:spPr>
          <a:xfrm>
            <a:off x="5536276" y="4729942"/>
            <a:ext cx="714895" cy="1995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5536276" y="5378335"/>
            <a:ext cx="714895" cy="133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386338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r>
              <a:rPr lang="tr-TR" sz="2600" b="1" i="1" dirty="0" smtClean="0">
                <a:solidFill>
                  <a:srgbClr val="FF0000"/>
                </a:solidFill>
                <a:latin typeface="Cambria" panose="02040503050406030204" pitchFamily="18" charset="0"/>
              </a:rPr>
              <a:t>GKS17-2</a:t>
            </a:r>
            <a:r>
              <a:rPr lang="tr-TR" sz="2600" b="1" i="1" dirty="0">
                <a:solidFill>
                  <a:srgbClr val="FF0000"/>
                </a:solidFill>
                <a:latin typeface="Cambria" panose="02040503050406030204" pitchFamily="18" charset="0"/>
              </a:rPr>
              <a:t>. Mal/Hizmet Satışları İçin Düzenlenen e-Belge Bilgilerinin </a:t>
            </a:r>
            <a:r>
              <a:rPr lang="tr-TR" sz="2600" b="1" i="1" dirty="0" smtClean="0">
                <a:solidFill>
                  <a:srgbClr val="FF0000"/>
                </a:solidFill>
                <a:latin typeface="Cambria" panose="02040503050406030204" pitchFamily="18" charset="0"/>
              </a:rPr>
              <a:t>Kontrolü</a:t>
            </a:r>
          </a:p>
          <a:p>
            <a:pPr marL="0" indent="0">
              <a:buNone/>
            </a:pPr>
            <a:endParaRPr lang="tr-TR" sz="2600" b="1" i="1" dirty="0" smtClean="0">
              <a:solidFill>
                <a:srgbClr val="FF0000"/>
              </a:solidFill>
              <a:latin typeface="Cambria" panose="02040503050406030204" pitchFamily="18" charset="0"/>
            </a:endParaRPr>
          </a:p>
          <a:p>
            <a:pPr algn="just">
              <a:lnSpc>
                <a:spcPct val="80000"/>
              </a:lnSpc>
              <a:spcBef>
                <a:spcPct val="20000"/>
              </a:spcBef>
            </a:pPr>
            <a:r>
              <a:rPr lang="tr-TR" dirty="0">
                <a:latin typeface="Times New Roman" pitchFamily="18" charset="0"/>
                <a:cs typeface="Times New Roman" pitchFamily="18" charset="0"/>
              </a:rPr>
              <a:t>İade talep eden mükelleflerin </a:t>
            </a:r>
            <a:r>
              <a:rPr lang="tr-TR" dirty="0">
                <a:solidFill>
                  <a:srgbClr val="FF0000"/>
                </a:solidFill>
                <a:latin typeface="Times New Roman" pitchFamily="18" charset="0"/>
                <a:cs typeface="Times New Roman" pitchFamily="18" charset="0"/>
              </a:rPr>
              <a:t>Satış Faturaları Listelerinde </a:t>
            </a:r>
            <a:r>
              <a:rPr lang="tr-TR" dirty="0">
                <a:latin typeface="Times New Roman" pitchFamily="18" charset="0"/>
                <a:cs typeface="Times New Roman" pitchFamily="18" charset="0"/>
              </a:rPr>
              <a:t>yer alan </a:t>
            </a:r>
            <a:r>
              <a:rPr lang="tr-TR" dirty="0" smtClean="0">
                <a:latin typeface="Times New Roman" pitchFamily="18" charset="0"/>
                <a:cs typeface="Times New Roman" pitchFamily="18" charset="0"/>
              </a:rPr>
              <a:t>belgelerin GKS17-1 </a:t>
            </a:r>
            <a:r>
              <a:rPr lang="tr-TR" dirty="0" err="1">
                <a:latin typeface="Times New Roman" pitchFamily="18" charset="0"/>
                <a:cs typeface="Times New Roman" pitchFamily="18" charset="0"/>
              </a:rPr>
              <a:t>segmenti</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gibi; e-fatura</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e-arşiv, e-</a:t>
            </a:r>
            <a:r>
              <a:rPr lang="tr-TR" dirty="0" err="1" smtClean="0">
                <a:latin typeface="Times New Roman" pitchFamily="18" charset="0"/>
                <a:cs typeface="Times New Roman" pitchFamily="18" charset="0"/>
              </a:rPr>
              <a:t>smm</a:t>
            </a:r>
            <a:r>
              <a:rPr lang="tr-TR" dirty="0" smtClean="0">
                <a:latin typeface="Times New Roman" pitchFamily="18" charset="0"/>
                <a:cs typeface="Times New Roman" pitchFamily="18" charset="0"/>
              </a:rPr>
              <a:t> kapsamında </a:t>
            </a:r>
            <a:r>
              <a:rPr lang="tr-TR" dirty="0">
                <a:latin typeface="Times New Roman" pitchFamily="18" charset="0"/>
                <a:cs typeface="Times New Roman" pitchFamily="18" charset="0"/>
              </a:rPr>
              <a:t>düzenlenip </a:t>
            </a:r>
            <a:r>
              <a:rPr lang="tr-TR" dirty="0" smtClean="0">
                <a:latin typeface="Times New Roman" pitchFamily="18" charset="0"/>
                <a:cs typeface="Times New Roman" pitchFamily="18" charset="0"/>
              </a:rPr>
              <a:t>düzenlenmediği, ilgili belgelerin veri ambarında bulunup </a:t>
            </a:r>
            <a:r>
              <a:rPr lang="tr-TR" dirty="0">
                <a:latin typeface="Times New Roman" pitchFamily="18" charset="0"/>
                <a:cs typeface="Times New Roman" pitchFamily="18" charset="0"/>
              </a:rPr>
              <a:t>b</a:t>
            </a:r>
            <a:r>
              <a:rPr lang="tr-TR" dirty="0" smtClean="0">
                <a:latin typeface="Times New Roman" pitchFamily="18" charset="0"/>
                <a:cs typeface="Times New Roman" pitchFamily="18" charset="0"/>
              </a:rPr>
              <a:t>ulunmadığı, faturanın tarihi, numarası, VKN-TCKN bilgisinin uyumlu olup olmadığı kontrollerini gerçekleştirmektedir.</a:t>
            </a:r>
            <a:endParaRPr lang="tr-TR" dirty="0">
              <a:latin typeface="Times New Roman" pitchFamily="18" charset="0"/>
              <a:cs typeface="Times New Roman" pitchFamily="18" charset="0"/>
            </a:endParaRPr>
          </a:p>
          <a:p>
            <a:endParaRPr lang="tr-TR" sz="2600" b="1" i="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14944434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lstStyle/>
          <a:p>
            <a:endParaRPr lang="tr-TR"/>
          </a:p>
        </p:txBody>
      </p:sp>
      <p:pic>
        <p:nvPicPr>
          <p:cNvPr id="5" name="Resim 4"/>
          <p:cNvPicPr>
            <a:picLocks noChangeAspect="1"/>
          </p:cNvPicPr>
          <p:nvPr/>
        </p:nvPicPr>
        <p:blipFill>
          <a:blip r:embed="rId2"/>
          <a:stretch>
            <a:fillRect/>
          </a:stretch>
        </p:blipFill>
        <p:spPr>
          <a:xfrm>
            <a:off x="904624" y="1825625"/>
            <a:ext cx="9377075" cy="3561022"/>
          </a:xfrm>
          <a:prstGeom prst="rect">
            <a:avLst/>
          </a:prstGeom>
        </p:spPr>
      </p:pic>
    </p:spTree>
    <p:extLst>
      <p:ext uri="{BB962C8B-B14F-4D97-AF65-F5344CB8AC3E}">
        <p14:creationId xmlns:p14="http://schemas.microsoft.com/office/powerpoint/2010/main" val="3221935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pic>
        <p:nvPicPr>
          <p:cNvPr id="4" name="İçerik Yer Tutucusu 3"/>
          <p:cNvPicPr>
            <a:picLocks noGrp="1" noChangeAspect="1"/>
          </p:cNvPicPr>
          <p:nvPr>
            <p:ph idx="1"/>
          </p:nvPr>
        </p:nvPicPr>
        <p:blipFill>
          <a:blip r:embed="rId2"/>
          <a:stretch>
            <a:fillRect/>
          </a:stretch>
        </p:blipFill>
        <p:spPr>
          <a:xfrm>
            <a:off x="838201" y="1825624"/>
            <a:ext cx="10515600" cy="5032375"/>
          </a:xfrm>
          <a:prstGeom prst="rect">
            <a:avLst/>
          </a:prstGeom>
        </p:spPr>
      </p:pic>
    </p:spTree>
    <p:extLst>
      <p:ext uri="{BB962C8B-B14F-4D97-AF65-F5344CB8AC3E}">
        <p14:creationId xmlns:p14="http://schemas.microsoft.com/office/powerpoint/2010/main" val="21027436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fontScale="70000" lnSpcReduction="20000"/>
          </a:bodyPr>
          <a:lstStyle/>
          <a:p>
            <a:pPr algn="just"/>
            <a:r>
              <a:rPr lang="tr-TR" dirty="0">
                <a:latin typeface="Times New Roman" pitchFamily="18" charset="0"/>
                <a:cs typeface="Times New Roman" pitchFamily="18" charset="0"/>
              </a:rPr>
              <a:t>E-arşiv fatura veri ambarında yok ise:</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E –arşiv fatura GIB… ile başlıyorsa fatura GİB </a:t>
            </a:r>
            <a:r>
              <a:rPr lang="tr-TR" dirty="0" err="1">
                <a:latin typeface="Times New Roman" pitchFamily="18" charset="0"/>
                <a:cs typeface="Times New Roman" pitchFamily="18" charset="0"/>
              </a:rPr>
              <a:t>portaldan</a:t>
            </a:r>
            <a:r>
              <a:rPr lang="tr-TR" dirty="0">
                <a:latin typeface="Times New Roman" pitchFamily="18" charset="0"/>
                <a:cs typeface="Times New Roman" pitchFamily="18" charset="0"/>
              </a:rPr>
              <a:t> kesilmiş anlamındadır. Bu durumda faturanın görüntüsü </a:t>
            </a:r>
            <a:r>
              <a:rPr lang="tr-TR" sz="4000" dirty="0">
                <a:solidFill>
                  <a:srgbClr val="FF0000"/>
                </a:solidFill>
                <a:latin typeface="Times New Roman" pitchFamily="18" charset="0"/>
                <a:cs typeface="Times New Roman" pitchFamily="18" charset="0"/>
                <a:hlinkClick r:id="rId2"/>
              </a:rPr>
              <a:t>earsiv@gelirler.gov.tr</a:t>
            </a:r>
            <a:r>
              <a:rPr lang="tr-TR" dirty="0">
                <a:latin typeface="Times New Roman" pitchFamily="18" charset="0"/>
                <a:cs typeface="Times New Roman" pitchFamily="18" charset="0"/>
              </a:rPr>
              <a:t> mail adresine gönderilir. İlgili birim kontrolünü yapar.</a:t>
            </a:r>
          </a:p>
          <a:p>
            <a:pPr marL="109728" indent="0" algn="just">
              <a:buNone/>
            </a:pPr>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GIB… ile başlamıyorsa özel </a:t>
            </a:r>
            <a:r>
              <a:rPr lang="tr-TR" dirty="0" err="1">
                <a:latin typeface="Times New Roman" pitchFamily="18" charset="0"/>
                <a:cs typeface="Times New Roman" pitchFamily="18" charset="0"/>
              </a:rPr>
              <a:t>entegratörler</a:t>
            </a:r>
            <a:r>
              <a:rPr lang="tr-TR" dirty="0">
                <a:latin typeface="Times New Roman" pitchFamily="18" charset="0"/>
                <a:cs typeface="Times New Roman" pitchFamily="18" charset="0"/>
              </a:rPr>
              <a:t> tarafından düzenlenmiş faturadır. Bu durumda </a:t>
            </a:r>
            <a:r>
              <a:rPr lang="tr-TR" dirty="0" err="1">
                <a:latin typeface="Times New Roman" pitchFamily="18" charset="0"/>
                <a:cs typeface="Times New Roman" pitchFamily="18" charset="0"/>
              </a:rPr>
              <a:t>entegratör</a:t>
            </a:r>
            <a:r>
              <a:rPr lang="tr-TR" dirty="0">
                <a:latin typeface="Times New Roman" pitchFamily="18" charset="0"/>
                <a:cs typeface="Times New Roman" pitchFamily="18" charset="0"/>
              </a:rPr>
              <a:t> başkanlığımıza bildirimde bulunmamıştır. Firmanın özel </a:t>
            </a:r>
            <a:r>
              <a:rPr lang="tr-TR" dirty="0" err="1">
                <a:latin typeface="Times New Roman" pitchFamily="18" charset="0"/>
                <a:cs typeface="Times New Roman" pitchFamily="18" charset="0"/>
              </a:rPr>
              <a:t>entegratör</a:t>
            </a:r>
            <a:r>
              <a:rPr lang="tr-TR" dirty="0">
                <a:latin typeface="Times New Roman" pitchFamily="18" charset="0"/>
                <a:cs typeface="Times New Roman" pitchFamily="18" charset="0"/>
              </a:rPr>
              <a:t> ile görüşmesi gerekmektedir.</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Bildirimden sonraki 3 gün içerisinde veri tabanına yansımaktadır.</a:t>
            </a:r>
          </a:p>
          <a:p>
            <a:pPr algn="just"/>
            <a:endParaRPr lang="tr-TR" dirty="0">
              <a:latin typeface="Times New Roman" pitchFamily="18" charset="0"/>
              <a:cs typeface="Times New Roman" pitchFamily="18" charset="0"/>
            </a:endParaRPr>
          </a:p>
          <a:p>
            <a:pPr algn="just"/>
            <a:r>
              <a:rPr lang="tr-TR" dirty="0">
                <a:latin typeface="Times New Roman" pitchFamily="18" charset="0"/>
                <a:cs typeface="Times New Roman" pitchFamily="18" charset="0"/>
              </a:rPr>
              <a:t>(</a:t>
            </a:r>
            <a:r>
              <a:rPr lang="tr-TR" dirty="0" err="1">
                <a:latin typeface="Times New Roman" pitchFamily="18" charset="0"/>
                <a:cs typeface="Times New Roman" pitchFamily="18" charset="0"/>
              </a:rPr>
              <a:t>Gibintranet</a:t>
            </a:r>
            <a:r>
              <a:rPr lang="tr-TR" dirty="0">
                <a:latin typeface="Times New Roman" pitchFamily="18" charset="0"/>
                <a:cs typeface="Times New Roman" pitchFamily="18" charset="0"/>
              </a:rPr>
              <a:t> sorgu ekranında görüldükten sonra KDV iadesi kontrol raporu analize tabi tutulur.)</a:t>
            </a:r>
          </a:p>
          <a:p>
            <a:pPr marL="0" indent="0">
              <a:buNone/>
            </a:pPr>
            <a:endParaRPr lang="tr-TR" dirty="0"/>
          </a:p>
        </p:txBody>
      </p:sp>
    </p:spTree>
    <p:extLst>
      <p:ext uri="{BB962C8B-B14F-4D97-AF65-F5344CB8AC3E}">
        <p14:creationId xmlns:p14="http://schemas.microsoft.com/office/powerpoint/2010/main" val="22410153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lstStyle/>
          <a:p>
            <a:pPr algn="just"/>
            <a:r>
              <a:rPr lang="tr-TR" dirty="0">
                <a:latin typeface="Times New Roman" pitchFamily="18" charset="0"/>
                <a:cs typeface="Times New Roman" pitchFamily="18" charset="0"/>
              </a:rPr>
              <a:t>E-fatura veri ambarında yok ise:</a:t>
            </a:r>
          </a:p>
          <a:p>
            <a:pPr algn="just"/>
            <a:r>
              <a:rPr lang="tr-TR" dirty="0" smtClean="0">
                <a:latin typeface="Times New Roman" pitchFamily="18" charset="0"/>
                <a:cs typeface="Times New Roman" pitchFamily="18" charset="0"/>
              </a:rPr>
              <a:t>Öncelikle </a:t>
            </a:r>
            <a:r>
              <a:rPr lang="tr-TR" dirty="0">
                <a:latin typeface="Times New Roman" pitchFamily="18" charset="0"/>
                <a:cs typeface="Times New Roman" pitchFamily="18" charset="0"/>
              </a:rPr>
              <a:t>mükellef faturanın başarılı bir şekilde gönderilip gönderilmediğini (</a:t>
            </a:r>
            <a:r>
              <a:rPr lang="tr-TR" dirty="0">
                <a:solidFill>
                  <a:srgbClr val="FF0000"/>
                </a:solidFill>
                <a:latin typeface="Times New Roman" pitchFamily="18" charset="0"/>
                <a:cs typeface="Times New Roman" pitchFamily="18" charset="0"/>
              </a:rPr>
              <a:t>1300 başarı kodu</a:t>
            </a:r>
            <a:r>
              <a:rPr lang="tr-TR" dirty="0">
                <a:latin typeface="Times New Roman" pitchFamily="18" charset="0"/>
                <a:cs typeface="Times New Roman" pitchFamily="18" charset="0"/>
              </a:rPr>
              <a:t>) kendi sisteminden kontrol etmeli.</a:t>
            </a:r>
          </a:p>
          <a:p>
            <a:pPr algn="just"/>
            <a:r>
              <a:rPr lang="tr-TR" dirty="0">
                <a:latin typeface="Times New Roman" pitchFamily="18" charset="0"/>
                <a:cs typeface="Times New Roman" pitchFamily="18" charset="0"/>
              </a:rPr>
              <a:t>Fatura iptal/itiraz edilmiş olabilir. </a:t>
            </a:r>
          </a:p>
          <a:p>
            <a:pPr algn="just"/>
            <a:r>
              <a:rPr lang="tr-TR" dirty="0">
                <a:latin typeface="Times New Roman" pitchFamily="18" charset="0"/>
                <a:cs typeface="Times New Roman" pitchFamily="18" charset="0"/>
              </a:rPr>
              <a:t>Başarılı kodu var ancak hala sorgulamada görülmüyor ise </a:t>
            </a:r>
            <a:r>
              <a:rPr lang="tr-TR" dirty="0">
                <a:solidFill>
                  <a:srgbClr val="FF0000"/>
                </a:solidFill>
                <a:latin typeface="Times New Roman" pitchFamily="18" charset="0"/>
                <a:cs typeface="Times New Roman" pitchFamily="18" charset="0"/>
              </a:rPr>
              <a:t>gönderici VKN ve Zarf numarası</a:t>
            </a:r>
            <a:r>
              <a:rPr lang="tr-TR" dirty="0">
                <a:latin typeface="Times New Roman" pitchFamily="18" charset="0"/>
                <a:cs typeface="Times New Roman" pitchFamily="18" charset="0"/>
              </a:rPr>
              <a:t> ile beraber </a:t>
            </a:r>
            <a:r>
              <a:rPr lang="tr-TR" sz="3600" dirty="0">
                <a:latin typeface="Times New Roman" pitchFamily="18" charset="0"/>
                <a:cs typeface="Times New Roman" pitchFamily="18" charset="0"/>
                <a:hlinkClick r:id="rId2"/>
              </a:rPr>
              <a:t>efatura@gelirler.gov.tr</a:t>
            </a:r>
            <a:r>
              <a:rPr lang="tr-TR" dirty="0">
                <a:latin typeface="Times New Roman" pitchFamily="18" charset="0"/>
                <a:cs typeface="Times New Roman" pitchFamily="18" charset="0"/>
              </a:rPr>
              <a:t> adresine mail atılmalıdır. İlgili müdürlük kontrol edecektir.</a:t>
            </a:r>
          </a:p>
          <a:p>
            <a:pPr marL="0" indent="0">
              <a:buNone/>
            </a:pPr>
            <a:endParaRPr lang="tr-TR" dirty="0"/>
          </a:p>
        </p:txBody>
      </p:sp>
    </p:spTree>
    <p:extLst>
      <p:ext uri="{BB962C8B-B14F-4D97-AF65-F5344CB8AC3E}">
        <p14:creationId xmlns:p14="http://schemas.microsoft.com/office/powerpoint/2010/main" val="4647564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5"/>
            <a:ext cx="10515600" cy="4536098"/>
          </a:xfrm>
        </p:spPr>
        <p:txBody>
          <a:bodyPr>
            <a:normAutofit/>
          </a:bodyPr>
          <a:lstStyle/>
          <a:p>
            <a:pPr marL="0" indent="0" algn="just">
              <a:buNone/>
            </a:pPr>
            <a:r>
              <a:rPr lang="tr-TR" b="1" i="1" dirty="0">
                <a:solidFill>
                  <a:srgbClr val="FF0000"/>
                </a:solidFill>
                <a:latin typeface="Cambria" panose="02040503050406030204" pitchFamily="18" charset="0"/>
              </a:rPr>
              <a:t>GKS21 Gümrük Giriş Beyannamesi (GGB - İthalat) Kapanış ve Tutar </a:t>
            </a:r>
            <a:r>
              <a:rPr lang="tr-TR" b="1" i="1" dirty="0" smtClean="0">
                <a:solidFill>
                  <a:srgbClr val="FF0000"/>
                </a:solidFill>
                <a:latin typeface="Cambria" panose="02040503050406030204" pitchFamily="18" charset="0"/>
              </a:rPr>
              <a:t>Kontrolü</a:t>
            </a:r>
          </a:p>
          <a:p>
            <a:pPr marL="0" indent="0" algn="just">
              <a:buNone/>
            </a:pPr>
            <a:r>
              <a:rPr lang="tr-TR" sz="2000" dirty="0" err="1">
                <a:latin typeface="Times New Roman" panose="02020603050405020304" pitchFamily="18" charset="0"/>
                <a:cs typeface="Times New Roman" panose="02020603050405020304" pitchFamily="18" charset="0"/>
              </a:rPr>
              <a:t>Segmentte</a:t>
            </a:r>
            <a:r>
              <a:rPr lang="tr-TR" sz="2000" dirty="0">
                <a:latin typeface="Times New Roman" panose="02020603050405020304" pitchFamily="18" charset="0"/>
                <a:cs typeface="Times New Roman" panose="02020603050405020304" pitchFamily="18" charset="0"/>
              </a:rPr>
              <a:t>, iade istenilen dönemde mükellefin indirilecek KDV ve/veya yüklenilen KDV listelerinde bildirdiği gümrük giriş beyannamelerinin (GGB) kendisine ait olup olmadığı ile gümrük giriş beyannamelerinin (GGB)  iade istenilen dönemde veya daha önceki tarihte onaylanıp onaylanmadığının kontrolü ve muhasebat genel müdürlüğünden alınan tahsilat bilgilerinde yer alan toplam KDV tutarı ile mükellefin ilgili GGB’ ye ilişkin indirim konusu yaptığı toplam KDV tutarının uyumlu olup olmadığının kontrolü yapılmaktadır.</a:t>
            </a:r>
          </a:p>
          <a:p>
            <a:pPr marL="0" indent="0" algn="just">
              <a:buNone/>
            </a:pPr>
            <a:r>
              <a:rPr lang="tr-TR" sz="2000" dirty="0">
                <a:latin typeface="Times New Roman" panose="02020603050405020304" pitchFamily="18" charset="0"/>
                <a:cs typeface="Times New Roman" panose="02020603050405020304" pitchFamily="18" charset="0"/>
              </a:rPr>
              <a:t>GGB’ ye ait kontrollerin yapılabilmesi için listelerde yer alan GGB Tescil numarası alanının doldurulması ve </a:t>
            </a:r>
            <a:r>
              <a:rPr lang="tr-TR" sz="2000" dirty="0" err="1">
                <a:latin typeface="Times New Roman" panose="02020603050405020304" pitchFamily="18" charset="0"/>
                <a:cs typeface="Times New Roman" panose="02020603050405020304" pitchFamily="18" charset="0"/>
              </a:rPr>
              <a:t>GGB’ye</a:t>
            </a:r>
            <a:r>
              <a:rPr lang="tr-TR" sz="2000" dirty="0">
                <a:latin typeface="Times New Roman" panose="02020603050405020304" pitchFamily="18" charset="0"/>
                <a:cs typeface="Times New Roman" panose="02020603050405020304" pitchFamily="18" charset="0"/>
              </a:rPr>
              <a:t> ait vergi kimlik numarasının “1111111111” olarak kaydedilmesi gerekmektedir.</a:t>
            </a:r>
          </a:p>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150441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pic>
        <p:nvPicPr>
          <p:cNvPr id="10" name="İçerik Yer Tutucusu 9"/>
          <p:cNvPicPr>
            <a:picLocks noGrp="1" noChangeAspect="1"/>
          </p:cNvPicPr>
          <p:nvPr>
            <p:ph idx="1"/>
          </p:nvPr>
        </p:nvPicPr>
        <p:blipFill>
          <a:blip r:embed="rId2"/>
          <a:stretch>
            <a:fillRect/>
          </a:stretch>
        </p:blipFill>
        <p:spPr>
          <a:xfrm>
            <a:off x="838201" y="2562209"/>
            <a:ext cx="10322168" cy="1180952"/>
          </a:xfrm>
          <a:prstGeom prst="rect">
            <a:avLst/>
          </a:prstGeom>
        </p:spPr>
      </p:pic>
      <p:pic>
        <p:nvPicPr>
          <p:cNvPr id="11" name="Resim 10"/>
          <p:cNvPicPr>
            <a:picLocks noChangeAspect="1"/>
          </p:cNvPicPr>
          <p:nvPr/>
        </p:nvPicPr>
        <p:blipFill>
          <a:blip r:embed="rId3"/>
          <a:stretch>
            <a:fillRect/>
          </a:stretch>
        </p:blipFill>
        <p:spPr>
          <a:xfrm>
            <a:off x="703384" y="1690688"/>
            <a:ext cx="10650416" cy="726910"/>
          </a:xfrm>
          <a:prstGeom prst="rect">
            <a:avLst/>
          </a:prstGeom>
        </p:spPr>
      </p:pic>
      <p:pic>
        <p:nvPicPr>
          <p:cNvPr id="12" name="Resim 11"/>
          <p:cNvPicPr>
            <a:picLocks noChangeAspect="1"/>
          </p:cNvPicPr>
          <p:nvPr/>
        </p:nvPicPr>
        <p:blipFill>
          <a:blip r:embed="rId4"/>
          <a:stretch>
            <a:fillRect/>
          </a:stretch>
        </p:blipFill>
        <p:spPr>
          <a:xfrm>
            <a:off x="838200" y="3887772"/>
            <a:ext cx="10384692" cy="512108"/>
          </a:xfrm>
          <a:prstGeom prst="rect">
            <a:avLst/>
          </a:prstGeom>
        </p:spPr>
      </p:pic>
    </p:spTree>
    <p:extLst>
      <p:ext uri="{BB962C8B-B14F-4D97-AF65-F5344CB8AC3E}">
        <p14:creationId xmlns:p14="http://schemas.microsoft.com/office/powerpoint/2010/main" val="9982083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5"/>
            <a:ext cx="10515600" cy="4536098"/>
          </a:xfrm>
        </p:spPr>
        <p:txBody>
          <a:bodyPr>
            <a:normAutofit/>
          </a:bodyPr>
          <a:lstStyle/>
          <a:p>
            <a:pPr marL="0" indent="0" algn="just">
              <a:buNone/>
            </a:pPr>
            <a:r>
              <a:rPr lang="tr-TR" b="1" i="1" dirty="0">
                <a:solidFill>
                  <a:srgbClr val="FF0000"/>
                </a:solidFill>
                <a:latin typeface="Cambria" panose="02040503050406030204" pitchFamily="18" charset="0"/>
              </a:rPr>
              <a:t>GKS23 İndirilecek KDV </a:t>
            </a:r>
            <a:r>
              <a:rPr lang="tr-TR" b="1" i="1" dirty="0" smtClean="0">
                <a:solidFill>
                  <a:srgbClr val="FF0000"/>
                </a:solidFill>
                <a:latin typeface="Cambria" panose="02040503050406030204" pitchFamily="18" charset="0"/>
              </a:rPr>
              <a:t>Listesi Mükerrer </a:t>
            </a:r>
            <a:r>
              <a:rPr lang="tr-TR" b="1" i="1" dirty="0">
                <a:solidFill>
                  <a:srgbClr val="FF0000"/>
                </a:solidFill>
                <a:latin typeface="Cambria" panose="02040503050406030204" pitchFamily="18" charset="0"/>
              </a:rPr>
              <a:t>Fatura Kontrolü</a:t>
            </a:r>
          </a:p>
          <a:p>
            <a:pPr marL="0" indent="0" algn="just">
              <a:buNone/>
            </a:pPr>
            <a:r>
              <a:rPr lang="tr-TR" sz="2000" dirty="0" err="1" smtClean="0">
                <a:latin typeface="Times New Roman" panose="02020603050405020304" pitchFamily="18" charset="0"/>
                <a:cs typeface="Times New Roman" panose="02020603050405020304" pitchFamily="18" charset="0"/>
              </a:rPr>
              <a:t>Segmentte</a:t>
            </a:r>
            <a:r>
              <a:rPr lang="tr-TR" sz="2000" dirty="0" smtClean="0">
                <a:latin typeface="Times New Roman" panose="02020603050405020304" pitchFamily="18" charset="0"/>
                <a:cs typeface="Times New Roman" panose="02020603050405020304" pitchFamily="18" charset="0"/>
              </a:rPr>
              <a:t>, İndirilecek </a:t>
            </a:r>
            <a:r>
              <a:rPr lang="tr-TR" sz="2000" dirty="0">
                <a:latin typeface="Times New Roman" panose="02020603050405020304" pitchFamily="18" charset="0"/>
                <a:cs typeface="Times New Roman" panose="02020603050405020304" pitchFamily="18" charset="0"/>
              </a:rPr>
              <a:t>KDV Listesinde yer alan belgelerin, mükellefin elektronik ortamda gönderdiği iade talep edilen dönem ve daha önceki dönemlere ait İndirilecek KDV  Listelerinde yer alıp almadığının kontrolü </a:t>
            </a:r>
            <a:r>
              <a:rPr lang="tr-TR" sz="2000" dirty="0" smtClean="0">
                <a:latin typeface="Times New Roman" panose="02020603050405020304" pitchFamily="18" charset="0"/>
                <a:cs typeface="Times New Roman" panose="02020603050405020304" pitchFamily="18" charset="0"/>
              </a:rPr>
              <a:t>yapılmaktadır.</a:t>
            </a:r>
          </a:p>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a:solidFill>
                <a:srgbClr val="FF0000"/>
              </a:solidFill>
              <a:latin typeface="Cambria" panose="020405030504060302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a:p>
            <a:pPr marL="0" indent="0" algn="just">
              <a:buNone/>
            </a:pPr>
            <a:r>
              <a:rPr lang="tr-TR" b="1" i="1" dirty="0" smtClean="0">
                <a:solidFill>
                  <a:srgbClr val="FF0000"/>
                </a:solidFill>
                <a:latin typeface="Cambria" panose="02040503050406030204" pitchFamily="18" charset="0"/>
              </a:rPr>
              <a:t> </a:t>
            </a: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a:solidFill>
                <a:srgbClr val="FF0000"/>
              </a:solidFill>
              <a:latin typeface="Cambria" panose="02040503050406030204" pitchFamily="18" charset="0"/>
            </a:endParaRPr>
          </a:p>
        </p:txBody>
      </p:sp>
      <p:pic>
        <p:nvPicPr>
          <p:cNvPr id="5" name="Resim 4"/>
          <p:cNvPicPr>
            <a:picLocks noChangeAspect="1"/>
          </p:cNvPicPr>
          <p:nvPr/>
        </p:nvPicPr>
        <p:blipFill>
          <a:blip r:embed="rId2"/>
          <a:stretch>
            <a:fillRect/>
          </a:stretch>
        </p:blipFill>
        <p:spPr>
          <a:xfrm>
            <a:off x="775677" y="3290277"/>
            <a:ext cx="10578123" cy="3071446"/>
          </a:xfrm>
          <a:prstGeom prst="rect">
            <a:avLst/>
          </a:prstGeom>
        </p:spPr>
      </p:pic>
    </p:spTree>
    <p:extLst>
      <p:ext uri="{BB962C8B-B14F-4D97-AF65-F5344CB8AC3E}">
        <p14:creationId xmlns:p14="http://schemas.microsoft.com/office/powerpoint/2010/main" val="25430566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5"/>
            <a:ext cx="10515600" cy="4536098"/>
          </a:xfrm>
        </p:spPr>
        <p:txBody>
          <a:bodyPr>
            <a:normAutofit/>
          </a:bodyPr>
          <a:lstStyle/>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a:p>
            <a:pPr marL="0" indent="0" algn="just">
              <a:buNone/>
            </a:pPr>
            <a:r>
              <a:rPr lang="tr-TR" b="1" i="1" dirty="0" smtClean="0">
                <a:solidFill>
                  <a:srgbClr val="FF0000"/>
                </a:solidFill>
                <a:latin typeface="Cambria" panose="02040503050406030204" pitchFamily="18" charset="0"/>
              </a:rPr>
              <a:t> </a:t>
            </a: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a:solidFill>
                <a:srgbClr val="FF0000"/>
              </a:solidFill>
              <a:latin typeface="Cambria" panose="02040503050406030204" pitchFamily="18" charset="0"/>
            </a:endParaRPr>
          </a:p>
        </p:txBody>
      </p:sp>
      <p:pic>
        <p:nvPicPr>
          <p:cNvPr id="4" name="Resim 3"/>
          <p:cNvPicPr>
            <a:picLocks noChangeAspect="1"/>
          </p:cNvPicPr>
          <p:nvPr/>
        </p:nvPicPr>
        <p:blipFill>
          <a:blip r:embed="rId2"/>
          <a:stretch>
            <a:fillRect/>
          </a:stretch>
        </p:blipFill>
        <p:spPr>
          <a:xfrm>
            <a:off x="838200" y="1891289"/>
            <a:ext cx="10456984" cy="4404770"/>
          </a:xfrm>
          <a:prstGeom prst="rect">
            <a:avLst/>
          </a:prstGeom>
        </p:spPr>
      </p:pic>
    </p:spTree>
    <p:extLst>
      <p:ext uri="{BB962C8B-B14F-4D97-AF65-F5344CB8AC3E}">
        <p14:creationId xmlns:p14="http://schemas.microsoft.com/office/powerpoint/2010/main" val="34227333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838200" y="1825625"/>
            <a:ext cx="10515600" cy="4536098"/>
          </a:xfrm>
        </p:spPr>
        <p:txBody>
          <a:bodyPr>
            <a:normAutofit/>
          </a:bodyPr>
          <a:lstStyle/>
          <a:p>
            <a:pPr marL="0" indent="0" algn="just">
              <a:buNone/>
            </a:pPr>
            <a:r>
              <a:rPr lang="tr-TR" b="1" i="1" dirty="0" smtClean="0">
                <a:solidFill>
                  <a:srgbClr val="FF0000"/>
                </a:solidFill>
                <a:latin typeface="Cambria" panose="02040503050406030204" pitchFamily="18" charset="0"/>
              </a:rPr>
              <a:t>GKS24 </a:t>
            </a:r>
            <a:r>
              <a:rPr lang="tr-TR" b="1" i="1" dirty="0">
                <a:solidFill>
                  <a:srgbClr val="FF0000"/>
                </a:solidFill>
                <a:latin typeface="Cambria" panose="02040503050406030204" pitchFamily="18" charset="0"/>
              </a:rPr>
              <a:t>Yüklenilen KDV Listesi ile İndirilecek KDV Listesi Karşılaştırması ve İade Döneminden Sonraki Tarihe Ait Belge </a:t>
            </a:r>
            <a:r>
              <a:rPr lang="tr-TR" b="1" i="1" dirty="0" smtClean="0">
                <a:solidFill>
                  <a:srgbClr val="FF0000"/>
                </a:solidFill>
                <a:latin typeface="Cambria" panose="02040503050406030204" pitchFamily="18" charset="0"/>
              </a:rPr>
              <a:t>Kontrolü</a:t>
            </a:r>
          </a:p>
          <a:p>
            <a:pPr marL="0" indent="0" algn="just">
              <a:buNone/>
            </a:pPr>
            <a:r>
              <a:rPr lang="tr-TR" sz="2000" dirty="0" err="1" smtClean="0">
                <a:latin typeface="Times New Roman" panose="02020603050405020304" pitchFamily="18" charset="0"/>
                <a:cs typeface="Times New Roman" panose="02020603050405020304" pitchFamily="18" charset="0"/>
              </a:rPr>
              <a:t>Segmentte</a:t>
            </a:r>
            <a:r>
              <a:rPr lang="tr-TR" sz="2000" dirty="0" smtClean="0">
                <a:latin typeface="Times New Roman" panose="02020603050405020304" pitchFamily="18" charset="0"/>
                <a:cs typeface="Times New Roman" panose="02020603050405020304" pitchFamily="18" charset="0"/>
              </a:rPr>
              <a:t>, </a:t>
            </a:r>
            <a:r>
              <a:rPr lang="tr-TR" sz="2000" dirty="0">
                <a:latin typeface="Times New Roman" panose="02020603050405020304" pitchFamily="18" charset="0"/>
                <a:cs typeface="Times New Roman" panose="02020603050405020304" pitchFamily="18" charset="0"/>
              </a:rPr>
              <a:t>elektronik ortamda gönderilen Yüklenilen KDV Listesinde yer alan faturaların İndirilecek KDV Listelerinde yer alıp almadığının ve iade talep edilen dönemden sonraki tarihe ait bir belge olup olmadığının kontrolü yapılmaktadır</a:t>
            </a:r>
            <a:r>
              <a:rPr lang="tr-TR" sz="2000" dirty="0" smtClean="0">
                <a:latin typeface="Times New Roman" panose="02020603050405020304" pitchFamily="18" charset="0"/>
                <a:cs typeface="Times New Roman" panose="02020603050405020304" pitchFamily="18" charset="0"/>
              </a:rPr>
              <a:t>.</a:t>
            </a:r>
          </a:p>
          <a:p>
            <a:pPr marL="0" indent="0" algn="just">
              <a:buNone/>
            </a:pPr>
            <a:r>
              <a:rPr lang="tr-TR" sz="2000" dirty="0">
                <a:latin typeface="Times New Roman" panose="02020603050405020304" pitchFamily="18" charset="0"/>
                <a:cs typeface="Times New Roman" panose="02020603050405020304" pitchFamily="18" charset="0"/>
              </a:rPr>
              <a:t>Yüklenim listesindeki belgelerin indirilecek KDV listelerinde yer alıp almadığı kontrol edilirken, belgenin, ALIŞ FATURA TARİHİ - ALIŞ FATURA SERİ/SIRA NO - VERGİ / TC KİMLİK NO-  ALINAN MAL veya HİZMET KDV HARİÇ TUTARI-  KDV -GGB TESCİL NO'SU- BELGENİN İNDİRİME KONU EDİLGİĞİ KDV DÖNEM bilgilerinin birebir uyumlu olması koşulu aranmaktadır.</a:t>
            </a:r>
          </a:p>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21148524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325563"/>
          </a:xfrm>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lgn="just">
              <a:buNone/>
            </a:pPr>
            <a:r>
              <a:rPr lang="tr-TR" b="1" i="1" dirty="0" smtClean="0">
                <a:solidFill>
                  <a:srgbClr val="FF0000"/>
                </a:solidFill>
                <a:latin typeface="Cambria" panose="02040503050406030204" pitchFamily="18" charset="0"/>
              </a:rPr>
              <a:t>GKS24 </a:t>
            </a:r>
            <a:r>
              <a:rPr lang="tr-TR" b="1" i="1" dirty="0">
                <a:solidFill>
                  <a:srgbClr val="FF0000"/>
                </a:solidFill>
                <a:latin typeface="Cambria" panose="02040503050406030204" pitchFamily="18" charset="0"/>
              </a:rPr>
              <a:t>Yüklenilen KDV Listesi ile İndirilecek KDV Listesi Karşılaştırması ve İade Döneminden Sonraki Tarihe Ait Belge </a:t>
            </a:r>
            <a:r>
              <a:rPr lang="tr-TR" b="1" i="1" dirty="0" smtClean="0">
                <a:solidFill>
                  <a:srgbClr val="FF0000"/>
                </a:solidFill>
                <a:latin typeface="Cambria" panose="02040503050406030204" pitchFamily="18" charset="0"/>
              </a:rPr>
              <a:t>Kontrolü</a:t>
            </a: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p:txBody>
      </p:sp>
      <p:pic>
        <p:nvPicPr>
          <p:cNvPr id="4" name="Resim 3"/>
          <p:cNvPicPr>
            <a:picLocks noChangeAspect="1"/>
          </p:cNvPicPr>
          <p:nvPr/>
        </p:nvPicPr>
        <p:blipFill>
          <a:blip r:embed="rId2"/>
          <a:stretch>
            <a:fillRect/>
          </a:stretch>
        </p:blipFill>
        <p:spPr>
          <a:xfrm>
            <a:off x="838199" y="3066521"/>
            <a:ext cx="10009909" cy="3791479"/>
          </a:xfrm>
          <a:prstGeom prst="rect">
            <a:avLst/>
          </a:prstGeom>
        </p:spPr>
      </p:pic>
    </p:spTree>
    <p:extLst>
      <p:ext uri="{BB962C8B-B14F-4D97-AF65-F5344CB8AC3E}">
        <p14:creationId xmlns:p14="http://schemas.microsoft.com/office/powerpoint/2010/main" val="2930893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325563"/>
          </a:xfrm>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lgn="just">
              <a:buNone/>
            </a:pPr>
            <a:r>
              <a:rPr lang="tr-TR" b="1" i="1" dirty="0" smtClean="0">
                <a:solidFill>
                  <a:srgbClr val="FF0000"/>
                </a:solidFill>
                <a:latin typeface="Cambria" panose="02040503050406030204" pitchFamily="18" charset="0"/>
              </a:rPr>
              <a:t>GKS24 </a:t>
            </a:r>
            <a:r>
              <a:rPr lang="tr-TR" b="1" i="1" dirty="0">
                <a:solidFill>
                  <a:srgbClr val="FF0000"/>
                </a:solidFill>
                <a:latin typeface="Cambria" panose="02040503050406030204" pitchFamily="18" charset="0"/>
              </a:rPr>
              <a:t>Yüklenilen KDV Listesi ile İndirilecek KDV Listesi Karşılaştırması ve İade Döneminden Sonraki Tarihe Ait Belge </a:t>
            </a:r>
            <a:r>
              <a:rPr lang="tr-TR" b="1" i="1" dirty="0" smtClean="0">
                <a:solidFill>
                  <a:srgbClr val="FF0000"/>
                </a:solidFill>
                <a:latin typeface="Cambria" panose="02040503050406030204" pitchFamily="18" charset="0"/>
              </a:rPr>
              <a:t>Kontrolü</a:t>
            </a:r>
          </a:p>
          <a:p>
            <a:pPr marL="0" indent="0" algn="just">
              <a:buNone/>
            </a:pPr>
            <a:r>
              <a:rPr lang="tr-TR" sz="2000" dirty="0" smtClean="0">
                <a:latin typeface="Times New Roman" panose="02020603050405020304" pitchFamily="18" charset="0"/>
                <a:cs typeface="Times New Roman" panose="02020603050405020304" pitchFamily="18" charset="0"/>
              </a:rPr>
              <a:t>Mükellefin </a:t>
            </a:r>
            <a:r>
              <a:rPr lang="tr-TR" sz="2000" dirty="0">
                <a:latin typeface="Times New Roman" panose="02020603050405020304" pitchFamily="18" charset="0"/>
                <a:cs typeface="Times New Roman" panose="02020603050405020304" pitchFamily="18" charset="0"/>
              </a:rPr>
              <a:t>yüklenilen KDV listesinde, sisteme girilmemiş olan İndirilecek KDV listelerine ait belgeler bulunması halinde </a:t>
            </a:r>
            <a:r>
              <a:rPr lang="tr-TR" sz="2000" dirty="0" err="1">
                <a:latin typeface="Times New Roman" panose="02020603050405020304" pitchFamily="18" charset="0"/>
                <a:cs typeface="Times New Roman" panose="02020603050405020304" pitchFamily="18" charset="0"/>
              </a:rPr>
              <a:t>segment</a:t>
            </a:r>
            <a:r>
              <a:rPr lang="tr-TR" sz="2000" dirty="0">
                <a:latin typeface="Times New Roman" panose="02020603050405020304" pitchFamily="18" charset="0"/>
                <a:cs typeface="Times New Roman" panose="02020603050405020304" pitchFamily="18" charset="0"/>
              </a:rPr>
              <a:t> Veri Ambarında İndirilecek KDV Listesi Yer Almayan Dönemlere İlişkin Yüklenilen KDV Listesinde Bulunan Belgeler hatası vermektedir. Bu durumda İndirilecek KDV listesi bulunmayan dönemler için kontrollerin manuel olarak yapılması, ilgili belgelerin Yüklenilen KDV Listesi ile uyumlu olması halinde </a:t>
            </a:r>
            <a:r>
              <a:rPr lang="tr-TR" sz="2000" dirty="0" err="1">
                <a:latin typeface="Times New Roman" panose="02020603050405020304" pitchFamily="18" charset="0"/>
                <a:cs typeface="Times New Roman" panose="02020603050405020304" pitchFamily="18" charset="0"/>
              </a:rPr>
              <a:t>segmentte</a:t>
            </a:r>
            <a:r>
              <a:rPr lang="tr-TR" sz="2000" dirty="0">
                <a:latin typeface="Times New Roman" panose="02020603050405020304" pitchFamily="18" charset="0"/>
                <a:cs typeface="Times New Roman" panose="02020603050405020304" pitchFamily="18" charset="0"/>
              </a:rPr>
              <a:t> yer alan ‘</a:t>
            </a:r>
            <a:r>
              <a:rPr lang="tr-TR" sz="2000" b="1" dirty="0">
                <a:latin typeface="Times New Roman" panose="02020603050405020304" pitchFamily="18" charset="0"/>
                <a:cs typeface="Times New Roman" panose="02020603050405020304" pitchFamily="18" charset="0"/>
              </a:rPr>
              <a:t>İlgili faturanın mükellefin iade talebinde bulunmadığı dönemde indirim konusu yapıldığı tespit edilmiştir.’</a:t>
            </a:r>
            <a:r>
              <a:rPr lang="tr-TR" sz="2000" dirty="0">
                <a:latin typeface="Times New Roman" panose="02020603050405020304" pitchFamily="18" charset="0"/>
                <a:cs typeface="Times New Roman" panose="02020603050405020304" pitchFamily="18" charset="0"/>
              </a:rPr>
              <a:t> Geri bildirimi işaretlenerek iade işlemlerine devam edilmesi gerekmektedir.</a:t>
            </a:r>
          </a:p>
          <a:p>
            <a:pPr marL="0" indent="0" algn="just">
              <a:buNone/>
            </a:pPr>
            <a:endParaRPr lang="tr-TR" sz="2000" b="1" i="1" dirty="0">
              <a:solidFill>
                <a:srgbClr val="FF0000"/>
              </a:solidFill>
              <a:latin typeface="Times New Roman" panose="02020603050405020304" pitchFamily="18" charset="0"/>
              <a:cs typeface="Times New Roman" panose="02020603050405020304" pitchFamily="18" charset="0"/>
            </a:endParaRPr>
          </a:p>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sz="2000" b="1" i="1" dirty="0" smtClean="0">
              <a:solidFill>
                <a:srgbClr val="FF0000"/>
              </a:solidFill>
              <a:latin typeface="Times New Roman" panose="02020603050405020304" pitchFamily="18" charset="0"/>
              <a:cs typeface="Times New Roman" panose="020206030504050203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37485656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325563"/>
          </a:xfrm>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sz="2000" b="1" i="1" dirty="0" smtClean="0">
              <a:solidFill>
                <a:srgbClr val="FF0000"/>
              </a:solidFill>
              <a:latin typeface="Times New Roman" panose="02020603050405020304" pitchFamily="18" charset="0"/>
              <a:cs typeface="Times New Roman" panose="020206030504050203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p:txBody>
      </p:sp>
      <p:sp>
        <p:nvSpPr>
          <p:cNvPr id="8" name="Rectangle 6"/>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9" name="Nesne 8"/>
          <p:cNvGraphicFramePr>
            <a:graphicFrameLocks/>
          </p:cNvGraphicFramePr>
          <p:nvPr>
            <p:extLst>
              <p:ext uri="{D42A27DB-BD31-4B8C-83A1-F6EECF244321}">
                <p14:modId xmlns:p14="http://schemas.microsoft.com/office/powerpoint/2010/main" val="933516017"/>
              </p:ext>
            </p:extLst>
          </p:nvPr>
        </p:nvGraphicFramePr>
        <p:xfrm>
          <a:off x="961293" y="1745700"/>
          <a:ext cx="10392507" cy="3057525"/>
        </p:xfrm>
        <a:graphic>
          <a:graphicData uri="http://schemas.openxmlformats.org/presentationml/2006/ole">
            <mc:AlternateContent xmlns:mc="http://schemas.openxmlformats.org/markup-compatibility/2006">
              <mc:Choice xmlns:v="urn:schemas-microsoft-com:vml" Requires="v">
                <p:oleObj spid="_x0000_s2071" name="Resim" r:id="rId3" imgW="0" imgH="0" progId="StaticMetafile">
                  <p:embed/>
                </p:oleObj>
              </mc:Choice>
              <mc:Fallback>
                <p:oleObj name="Resim" r:id="rId3" imgW="0" imgH="0" progId="StaticMetafile">
                  <p:embed/>
                  <p:pic>
                    <p:nvPicPr>
                      <p:cNvPr id="0" name="rectole000000000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293" y="1745700"/>
                        <a:ext cx="10392507" cy="3057525"/>
                      </a:xfrm>
                      <a:prstGeom prst="rect">
                        <a:avLst/>
                      </a:prstGeom>
                      <a:solidFill>
                        <a:srgbClr val="FFFFFF"/>
                      </a:solidFill>
                      <a:ln>
                        <a:noFill/>
                      </a:ln>
                    </p:spPr>
                  </p:pic>
                </p:oleObj>
              </mc:Fallback>
            </mc:AlternateContent>
          </a:graphicData>
        </a:graphic>
      </p:graphicFrame>
      <p:sp>
        <p:nvSpPr>
          <p:cNvPr id="10" name="Rectangle 8"/>
          <p:cNvSpPr>
            <a:spLocks noChangeArrowheads="1"/>
          </p:cNvSpPr>
          <p:nvPr/>
        </p:nvSpPr>
        <p:spPr bwMode="auto">
          <a:xfrm>
            <a:off x="1071525" y="4803225"/>
            <a:ext cx="1806452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graphicFrame>
        <p:nvGraphicFramePr>
          <p:cNvPr id="11" name="Nesne 10"/>
          <p:cNvGraphicFramePr>
            <a:graphicFrameLocks/>
          </p:cNvGraphicFramePr>
          <p:nvPr>
            <p:extLst>
              <p:ext uri="{D42A27DB-BD31-4B8C-83A1-F6EECF244321}">
                <p14:modId xmlns:p14="http://schemas.microsoft.com/office/powerpoint/2010/main" val="3638707566"/>
              </p:ext>
            </p:extLst>
          </p:nvPr>
        </p:nvGraphicFramePr>
        <p:xfrm>
          <a:off x="1023815" y="4803225"/>
          <a:ext cx="10245970" cy="1638300"/>
        </p:xfrm>
        <a:graphic>
          <a:graphicData uri="http://schemas.openxmlformats.org/presentationml/2006/ole">
            <mc:AlternateContent xmlns:mc="http://schemas.openxmlformats.org/markup-compatibility/2006">
              <mc:Choice xmlns:v="urn:schemas-microsoft-com:vml" Requires="v">
                <p:oleObj spid="_x0000_s2072" name="Resim" r:id="rId5" imgW="0" imgH="0" progId="StaticMetafile">
                  <p:embed/>
                </p:oleObj>
              </mc:Choice>
              <mc:Fallback>
                <p:oleObj name="Resim" r:id="rId5" imgW="0" imgH="0" progId="StaticMetafile">
                  <p:embed/>
                  <p:pic>
                    <p:nvPicPr>
                      <p:cNvPr id="0" name="rectole000000001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3815" y="4803225"/>
                        <a:ext cx="10245970" cy="1638300"/>
                      </a:xfrm>
                      <a:prstGeom prst="rect">
                        <a:avLst/>
                      </a:prstGeom>
                      <a:solidFill>
                        <a:srgbClr val="FFFFFF"/>
                      </a:solidFill>
                      <a:ln>
                        <a:noFill/>
                      </a:ln>
                    </p:spPr>
                  </p:pic>
                </p:oleObj>
              </mc:Fallback>
            </mc:AlternateContent>
          </a:graphicData>
        </a:graphic>
      </p:graphicFrame>
    </p:spTree>
    <p:extLst>
      <p:ext uri="{BB962C8B-B14F-4D97-AF65-F5344CB8AC3E}">
        <p14:creationId xmlns:p14="http://schemas.microsoft.com/office/powerpoint/2010/main" val="13750891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lgn="just">
              <a:buNone/>
            </a:pPr>
            <a:r>
              <a:rPr lang="tr-TR" b="1" i="1" dirty="0" smtClean="0">
                <a:solidFill>
                  <a:srgbClr val="FF0000"/>
                </a:solidFill>
                <a:latin typeface="Cambria" panose="02040503050406030204" pitchFamily="18" charset="0"/>
              </a:rPr>
              <a:t>GKS29 Tam </a:t>
            </a:r>
            <a:r>
              <a:rPr lang="tr-TR" b="1" i="1" dirty="0" err="1">
                <a:solidFill>
                  <a:srgbClr val="FF0000"/>
                </a:solidFill>
                <a:latin typeface="Cambria" panose="02040503050406030204" pitchFamily="18" charset="0"/>
              </a:rPr>
              <a:t>Tevkifat</a:t>
            </a:r>
            <a:r>
              <a:rPr lang="tr-TR" b="1" i="1" dirty="0">
                <a:solidFill>
                  <a:srgbClr val="FF0000"/>
                </a:solidFill>
                <a:latin typeface="Cambria" panose="02040503050406030204" pitchFamily="18" charset="0"/>
              </a:rPr>
              <a:t> Kapsamında Tevkif Edilen KDV Tutarının Beyan Edilip Edilmediğinin </a:t>
            </a:r>
            <a:r>
              <a:rPr lang="tr-TR" b="1" i="1" dirty="0" smtClean="0">
                <a:solidFill>
                  <a:srgbClr val="FF0000"/>
                </a:solidFill>
                <a:latin typeface="Cambria" panose="02040503050406030204" pitchFamily="18" charset="0"/>
              </a:rPr>
              <a:t>Kontrolü</a:t>
            </a:r>
          </a:p>
          <a:p>
            <a:pPr marL="0" indent="0" algn="just">
              <a:buNone/>
            </a:pPr>
            <a:r>
              <a:rPr lang="tr-TR" sz="2000" dirty="0" err="1">
                <a:latin typeface="Times New Roman" panose="02020603050405020304" pitchFamily="18" charset="0"/>
                <a:cs typeface="Times New Roman" panose="02020603050405020304" pitchFamily="18" charset="0"/>
              </a:rPr>
              <a:t>Segmentte</a:t>
            </a:r>
            <a:r>
              <a:rPr lang="tr-TR" sz="2000" dirty="0">
                <a:latin typeface="Times New Roman" panose="02020603050405020304" pitchFamily="18" charset="0"/>
                <a:cs typeface="Times New Roman" panose="02020603050405020304" pitchFamily="18" charset="0"/>
              </a:rPr>
              <a:t>; iade talep edilen dönemde elektronik ortamda gönderilen İndirilecek veya Yüklenilen KDV Listelerinde tam </a:t>
            </a:r>
            <a:r>
              <a:rPr lang="tr-TR" sz="2000" dirty="0" err="1">
                <a:latin typeface="Times New Roman" panose="02020603050405020304" pitchFamily="18" charset="0"/>
                <a:cs typeface="Times New Roman" panose="02020603050405020304" pitchFamily="18" charset="0"/>
              </a:rPr>
              <a:t>tevkifat</a:t>
            </a:r>
            <a:r>
              <a:rPr lang="tr-TR" sz="2000" dirty="0">
                <a:latin typeface="Times New Roman" panose="02020603050405020304" pitchFamily="18" charset="0"/>
                <a:cs typeface="Times New Roman" panose="02020603050405020304" pitchFamily="18" charset="0"/>
              </a:rPr>
              <a:t> kapsamında yer alan toplam KDV tutarının, iade talep eden mükellefin aynı dönemdeki 2 No.lu KDV beyannamesinin (9015/4017 dahil) “Tam </a:t>
            </a:r>
            <a:r>
              <a:rPr lang="tr-TR" sz="2000" dirty="0" err="1">
                <a:latin typeface="Times New Roman" panose="02020603050405020304" pitchFamily="18" charset="0"/>
                <a:cs typeface="Times New Roman" panose="02020603050405020304" pitchFamily="18" charset="0"/>
              </a:rPr>
              <a:t>Tevkifat</a:t>
            </a:r>
            <a:r>
              <a:rPr lang="tr-TR" sz="2000" dirty="0">
                <a:latin typeface="Times New Roman" panose="02020603050405020304" pitchFamily="18" charset="0"/>
                <a:cs typeface="Times New Roman" panose="02020603050405020304" pitchFamily="18" charset="0"/>
              </a:rPr>
              <a:t> Uygulanan </a:t>
            </a:r>
            <a:r>
              <a:rPr lang="tr-TR" sz="2000" dirty="0" err="1">
                <a:latin typeface="Times New Roman" panose="02020603050405020304" pitchFamily="18" charset="0"/>
                <a:cs typeface="Times New Roman" panose="02020603050405020304" pitchFamily="18" charset="0"/>
              </a:rPr>
              <a:t>İşlemler”e</a:t>
            </a:r>
            <a:r>
              <a:rPr lang="tr-TR" sz="2000" dirty="0">
                <a:latin typeface="Times New Roman" panose="02020603050405020304" pitchFamily="18" charset="0"/>
                <a:cs typeface="Times New Roman" panose="02020603050405020304" pitchFamily="18" charset="0"/>
              </a:rPr>
              <a:t> ait bildirim bölümünde beyan edilip edilmediğinin kontrolü yapılmaktadır. </a:t>
            </a:r>
            <a:endParaRPr lang="tr-TR" sz="2000" dirty="0" smtClean="0">
              <a:latin typeface="Times New Roman" panose="02020603050405020304" pitchFamily="18" charset="0"/>
              <a:cs typeface="Times New Roman" panose="02020603050405020304" pitchFamily="18" charset="0"/>
            </a:endParaRPr>
          </a:p>
          <a:p>
            <a:pPr marL="0" indent="0" algn="just">
              <a:buNone/>
            </a:pPr>
            <a:r>
              <a:rPr lang="tr-TR" sz="2000" dirty="0">
                <a:latin typeface="Times New Roman" panose="02020603050405020304" pitchFamily="18" charset="0"/>
                <a:cs typeface="Times New Roman" panose="02020603050405020304" pitchFamily="18" charset="0"/>
              </a:rPr>
              <a:t>Bu kontrol, İndirilecek veya Yüklenilen KDV Listelerindeki “Satıcının Vergi Numarası/T.C Kimlik Numarası” sütununa 1111111111 olarak girişi yapılan belgelerde geçerlidir. İndirilecek veya Yüklenilen KDV Listelerinde Vergi Numarası/T.C Kimlik Numarası alanlarına 1111111111 kodu ile giriş sadece ithalat kapsamındaki alışlarda ve Tam </a:t>
            </a:r>
            <a:r>
              <a:rPr lang="tr-TR" sz="2000" dirty="0" err="1">
                <a:latin typeface="Times New Roman" panose="02020603050405020304" pitchFamily="18" charset="0"/>
                <a:cs typeface="Times New Roman" panose="02020603050405020304" pitchFamily="18" charset="0"/>
              </a:rPr>
              <a:t>Tevkifat</a:t>
            </a:r>
            <a:r>
              <a:rPr lang="tr-TR" sz="2000" dirty="0">
                <a:latin typeface="Times New Roman" panose="02020603050405020304" pitchFamily="18" charset="0"/>
                <a:cs typeface="Times New Roman" panose="02020603050405020304" pitchFamily="18" charset="0"/>
              </a:rPr>
              <a:t> Kapsamındaki teslimlerde söz konusudur. Dolayısıyla </a:t>
            </a:r>
            <a:r>
              <a:rPr lang="tr-TR" sz="2000" dirty="0" err="1">
                <a:latin typeface="Times New Roman" panose="02020603050405020304" pitchFamily="18" charset="0"/>
                <a:cs typeface="Times New Roman" panose="02020603050405020304" pitchFamily="18" charset="0"/>
              </a:rPr>
              <a:t>segmentin</a:t>
            </a:r>
            <a:r>
              <a:rPr lang="tr-TR" sz="2000" dirty="0">
                <a:latin typeface="Times New Roman" panose="02020603050405020304" pitchFamily="18" charset="0"/>
                <a:cs typeface="Times New Roman" panose="02020603050405020304" pitchFamily="18" charset="0"/>
              </a:rPr>
              <a:t> sorgu yapabilmesi için listede gümrük giriş beyannamesi sütununa herhangi bir giriş yapılmaması gerekmektedir.</a:t>
            </a:r>
          </a:p>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sz="2000" dirty="0"/>
          </a:p>
          <a:p>
            <a:pPr marL="0" indent="0" algn="just">
              <a:buNone/>
            </a:pPr>
            <a:endParaRPr lang="tr-TR" b="1" i="1" dirty="0">
              <a:solidFill>
                <a:srgbClr val="FF0000"/>
              </a:solidFill>
              <a:latin typeface="Cambria" panose="020405030504060302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4613545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a:xfrm>
            <a:off x="742462" y="1825625"/>
            <a:ext cx="10611338" cy="4351338"/>
          </a:xfrm>
        </p:spPr>
        <p:txBody>
          <a:bodyPr>
            <a:normAutofit/>
          </a:bodyPr>
          <a:lstStyle/>
          <a:p>
            <a:pPr marL="0" indent="0" algn="just">
              <a:buNone/>
            </a:pPr>
            <a:r>
              <a:rPr lang="tr-TR" b="1" i="1" dirty="0" smtClean="0">
                <a:solidFill>
                  <a:srgbClr val="FF0000"/>
                </a:solidFill>
                <a:latin typeface="Cambria" panose="02040503050406030204" pitchFamily="18" charset="0"/>
              </a:rPr>
              <a:t>GKS29 Tam </a:t>
            </a:r>
            <a:r>
              <a:rPr lang="tr-TR" b="1" i="1" dirty="0" err="1">
                <a:solidFill>
                  <a:srgbClr val="FF0000"/>
                </a:solidFill>
                <a:latin typeface="Cambria" panose="02040503050406030204" pitchFamily="18" charset="0"/>
              </a:rPr>
              <a:t>Tevkifat</a:t>
            </a:r>
            <a:r>
              <a:rPr lang="tr-TR" b="1" i="1" dirty="0">
                <a:solidFill>
                  <a:srgbClr val="FF0000"/>
                </a:solidFill>
                <a:latin typeface="Cambria" panose="02040503050406030204" pitchFamily="18" charset="0"/>
              </a:rPr>
              <a:t> Kapsamında Tevkif Edilen KDV Tutarının Beyan Edilip Edilmediğinin </a:t>
            </a:r>
            <a:r>
              <a:rPr lang="tr-TR" b="1" i="1" dirty="0" smtClean="0">
                <a:solidFill>
                  <a:srgbClr val="FF0000"/>
                </a:solidFill>
                <a:latin typeface="Cambria" panose="02040503050406030204" pitchFamily="18" charset="0"/>
              </a:rPr>
              <a:t>Kontrolü</a:t>
            </a:r>
          </a:p>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sz="2000" dirty="0"/>
          </a:p>
          <a:p>
            <a:pPr marL="0" indent="0" algn="just">
              <a:buNone/>
            </a:pPr>
            <a:endParaRPr lang="tr-TR" b="1" i="1" dirty="0">
              <a:solidFill>
                <a:srgbClr val="FF0000"/>
              </a:solidFill>
              <a:latin typeface="Cambria" panose="02040503050406030204" pitchFamily="18" charset="0"/>
            </a:endParaRPr>
          </a:p>
          <a:p>
            <a:pPr marL="0" indent="0" algn="just">
              <a:buNone/>
            </a:pPr>
            <a:endParaRPr lang="tr-TR" b="1" i="1" dirty="0" smtClean="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p:txBody>
      </p:sp>
      <p:pic>
        <p:nvPicPr>
          <p:cNvPr id="4" name="Resim 3"/>
          <p:cNvPicPr/>
          <p:nvPr/>
        </p:nvPicPr>
        <p:blipFill>
          <a:blip r:embed="rId2"/>
          <a:stretch>
            <a:fillRect/>
          </a:stretch>
        </p:blipFill>
        <p:spPr>
          <a:xfrm>
            <a:off x="742462" y="2799080"/>
            <a:ext cx="10611338" cy="1259840"/>
          </a:xfrm>
          <a:prstGeom prst="rect">
            <a:avLst/>
          </a:prstGeom>
        </p:spPr>
      </p:pic>
      <p:pic>
        <p:nvPicPr>
          <p:cNvPr id="5" name="Resim 4"/>
          <p:cNvPicPr/>
          <p:nvPr/>
        </p:nvPicPr>
        <p:blipFill>
          <a:blip r:embed="rId3"/>
          <a:stretch>
            <a:fillRect/>
          </a:stretch>
        </p:blipFill>
        <p:spPr>
          <a:xfrm>
            <a:off x="742462" y="4374796"/>
            <a:ext cx="10769600" cy="1040130"/>
          </a:xfrm>
          <a:prstGeom prst="rect">
            <a:avLst/>
          </a:prstGeom>
        </p:spPr>
      </p:pic>
    </p:spTree>
    <p:extLst>
      <p:ext uri="{BB962C8B-B14F-4D97-AF65-F5344CB8AC3E}">
        <p14:creationId xmlns:p14="http://schemas.microsoft.com/office/powerpoint/2010/main" val="12068042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lgn="just">
              <a:buNone/>
            </a:pPr>
            <a:r>
              <a:rPr lang="tr-TR" b="1" i="1" dirty="0" smtClean="0">
                <a:solidFill>
                  <a:srgbClr val="FF0000"/>
                </a:solidFill>
                <a:latin typeface="Cambria" panose="02040503050406030204" pitchFamily="18" charset="0"/>
              </a:rPr>
              <a:t>GKS32 Yüklenilen </a:t>
            </a:r>
            <a:r>
              <a:rPr lang="tr-TR" b="1" i="1" dirty="0">
                <a:solidFill>
                  <a:srgbClr val="FF0000"/>
                </a:solidFill>
                <a:latin typeface="Cambria" panose="02040503050406030204" pitchFamily="18" charset="0"/>
              </a:rPr>
              <a:t>KDV Listesinde Yer Alan Genel Gidere Ait Belgelerin </a:t>
            </a:r>
            <a:r>
              <a:rPr lang="tr-TR" b="1" i="1" dirty="0" err="1">
                <a:solidFill>
                  <a:srgbClr val="FF0000"/>
                </a:solidFill>
                <a:latin typeface="Cambria" panose="02040503050406030204" pitchFamily="18" charset="0"/>
              </a:rPr>
              <a:t>İstisnali</a:t>
            </a:r>
            <a:r>
              <a:rPr lang="tr-TR" b="1" i="1" dirty="0">
                <a:solidFill>
                  <a:srgbClr val="FF0000"/>
                </a:solidFill>
                <a:latin typeface="Cambria" panose="02040503050406030204" pitchFamily="18" charset="0"/>
              </a:rPr>
              <a:t> </a:t>
            </a:r>
            <a:r>
              <a:rPr lang="tr-TR" b="1" i="1" dirty="0" err="1">
                <a:solidFill>
                  <a:srgbClr val="FF0000"/>
                </a:solidFill>
                <a:latin typeface="Cambria" panose="02040503050406030204" pitchFamily="18" charset="0"/>
              </a:rPr>
              <a:t>Satiş</a:t>
            </a:r>
            <a:r>
              <a:rPr lang="tr-TR" b="1" i="1" dirty="0">
                <a:solidFill>
                  <a:srgbClr val="FF0000"/>
                </a:solidFill>
                <a:latin typeface="Cambria" panose="02040503050406030204" pitchFamily="18" charset="0"/>
              </a:rPr>
              <a:t>/Toplam </a:t>
            </a:r>
            <a:r>
              <a:rPr lang="tr-TR" b="1" i="1" dirty="0" err="1">
                <a:solidFill>
                  <a:srgbClr val="FF0000"/>
                </a:solidFill>
                <a:latin typeface="Cambria" panose="02040503050406030204" pitchFamily="18" charset="0"/>
              </a:rPr>
              <a:t>Satiş</a:t>
            </a:r>
            <a:r>
              <a:rPr lang="tr-TR" b="1" i="1" dirty="0">
                <a:solidFill>
                  <a:srgbClr val="FF0000"/>
                </a:solidFill>
                <a:latin typeface="Cambria" panose="02040503050406030204" pitchFamily="18" charset="0"/>
              </a:rPr>
              <a:t> </a:t>
            </a:r>
            <a:r>
              <a:rPr lang="tr-TR" b="1" i="1" dirty="0" err="1">
                <a:solidFill>
                  <a:srgbClr val="FF0000"/>
                </a:solidFill>
                <a:latin typeface="Cambria" panose="02040503050406030204" pitchFamily="18" charset="0"/>
              </a:rPr>
              <a:t>Oraninin</a:t>
            </a:r>
            <a:r>
              <a:rPr lang="tr-TR" b="1" i="1" dirty="0">
                <a:solidFill>
                  <a:srgbClr val="FF0000"/>
                </a:solidFill>
                <a:latin typeface="Cambria" panose="02040503050406030204" pitchFamily="18" charset="0"/>
              </a:rPr>
              <a:t> </a:t>
            </a:r>
            <a:r>
              <a:rPr lang="tr-TR" b="1" i="1" dirty="0" smtClean="0">
                <a:solidFill>
                  <a:srgbClr val="FF0000"/>
                </a:solidFill>
                <a:latin typeface="Cambria" panose="02040503050406030204" pitchFamily="18" charset="0"/>
              </a:rPr>
              <a:t>Tutarlılığı Kontrolü</a:t>
            </a:r>
          </a:p>
          <a:p>
            <a:pPr algn="just">
              <a:buFont typeface="Wingdings" panose="05000000000000000000" pitchFamily="2" charset="2"/>
              <a:buChar char="Ø"/>
            </a:pPr>
            <a:r>
              <a:rPr lang="tr-TR" sz="2000" dirty="0" err="1" smtClean="0"/>
              <a:t>Segmentte</a:t>
            </a:r>
            <a:r>
              <a:rPr lang="tr-TR" sz="2000" dirty="0" smtClean="0"/>
              <a:t>, mükellefin </a:t>
            </a:r>
            <a:r>
              <a:rPr lang="tr-TR" sz="2000" dirty="0"/>
              <a:t>ilgili dönem KDV Beyannamesi iade işlem türü bazında İstisnalı Satış Tutarının, Teslim ve Hizmetlerin Karşılığını Teşkil Eden Bedel (Aylık) tutarına oranı (</a:t>
            </a:r>
            <a:r>
              <a:rPr lang="tr-TR" sz="2000" b="1" dirty="0"/>
              <a:t>Beyannameden Hesaplanan Oran)</a:t>
            </a:r>
            <a:r>
              <a:rPr lang="tr-TR" sz="2000" dirty="0"/>
              <a:t> ile Yüklenilen KDV Listesi/Genel Gider Listesinde yer alan belgelerde, Mal/Hizmetin Bünyesine Giren KDV’nin belgedeki Toplam KDV’ye oranı (</a:t>
            </a:r>
            <a:r>
              <a:rPr lang="tr-TR" sz="2000" b="1" dirty="0"/>
              <a:t>Kullanım Oranı)</a:t>
            </a:r>
            <a:r>
              <a:rPr lang="tr-TR" sz="2000" dirty="0"/>
              <a:t> </a:t>
            </a:r>
            <a:r>
              <a:rPr lang="tr-TR" sz="2000" dirty="0" smtClean="0"/>
              <a:t>karşılaştırılmaktadır.</a:t>
            </a:r>
          </a:p>
          <a:p>
            <a:pPr algn="just">
              <a:buFont typeface="Wingdings" panose="05000000000000000000" pitchFamily="2" charset="2"/>
              <a:buChar char="Ø"/>
            </a:pPr>
            <a:r>
              <a:rPr lang="tr-TR" sz="2000" dirty="0" smtClean="0"/>
              <a:t>Beyannameden </a:t>
            </a:r>
            <a:r>
              <a:rPr lang="tr-TR" sz="2000" dirty="0"/>
              <a:t>hesaplanan oran bulunurken, mükellefin ilgili dönem KDV Beyannamesinde Matrah Bölümünün Diğer İşlemler kısmında 503 kodlu Amortismana Tabi Sabit Kıymet satışı ve 504 kodlu Alınan Malların İadesi, Gerçekleşmeyen İşlemler var ise “Teslim ve Hizmetlerin Karşılığını Teşkil Eden Bedel’ den (Aylık) ” düşülmektedir.</a:t>
            </a:r>
          </a:p>
          <a:p>
            <a:pPr marL="0" indent="0" algn="just">
              <a:buNone/>
            </a:pPr>
            <a:endParaRPr lang="tr-TR" sz="2000" dirty="0"/>
          </a:p>
          <a:p>
            <a:pPr marL="0" indent="0" algn="just">
              <a:buNone/>
            </a:pPr>
            <a:endParaRPr lang="tr-TR" b="1" i="1" dirty="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p:txBody>
      </p:sp>
    </p:spTree>
    <p:extLst>
      <p:ext uri="{BB962C8B-B14F-4D97-AF65-F5344CB8AC3E}">
        <p14:creationId xmlns:p14="http://schemas.microsoft.com/office/powerpoint/2010/main" val="10823480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i="1" dirty="0">
                <a:solidFill>
                  <a:srgbClr val="FF0000"/>
                </a:solidFill>
                <a:latin typeface="Cambria" panose="02040503050406030204" pitchFamily="18" charset="0"/>
              </a:rPr>
              <a:t>GENEL KONTROL SEGMENTLERİ</a:t>
            </a:r>
            <a:endParaRPr lang="tr-TR" sz="3600" dirty="0"/>
          </a:p>
        </p:txBody>
      </p:sp>
      <p:sp>
        <p:nvSpPr>
          <p:cNvPr id="3" name="İçerik Yer Tutucusu 2"/>
          <p:cNvSpPr>
            <a:spLocks noGrp="1"/>
          </p:cNvSpPr>
          <p:nvPr>
            <p:ph idx="1"/>
          </p:nvPr>
        </p:nvSpPr>
        <p:spPr/>
        <p:txBody>
          <a:bodyPr>
            <a:normAutofit/>
          </a:bodyPr>
          <a:lstStyle/>
          <a:p>
            <a:pPr marL="0" indent="0" algn="just">
              <a:buNone/>
            </a:pPr>
            <a:r>
              <a:rPr lang="tr-TR" sz="2400" b="1" i="1" dirty="0" smtClean="0">
                <a:solidFill>
                  <a:srgbClr val="FF0000"/>
                </a:solidFill>
                <a:latin typeface="Cambria" panose="02040503050406030204" pitchFamily="18" charset="0"/>
              </a:rPr>
              <a:t>GKS32 Yüklenilen </a:t>
            </a:r>
            <a:r>
              <a:rPr lang="tr-TR" sz="2400" b="1" i="1" dirty="0">
                <a:solidFill>
                  <a:srgbClr val="FF0000"/>
                </a:solidFill>
                <a:latin typeface="Cambria" panose="02040503050406030204" pitchFamily="18" charset="0"/>
              </a:rPr>
              <a:t>KDV Listesinde Yer Alan Genel Gidere Ait Belgelerin </a:t>
            </a:r>
            <a:r>
              <a:rPr lang="tr-TR" sz="2400" b="1" i="1" dirty="0" smtClean="0">
                <a:solidFill>
                  <a:srgbClr val="FF0000"/>
                </a:solidFill>
                <a:latin typeface="Cambria" panose="02040503050406030204" pitchFamily="18" charset="0"/>
              </a:rPr>
              <a:t>İstisnalı Satış/Toplam Satış Oranının Tutarlılığı Kontrolü</a:t>
            </a:r>
          </a:p>
          <a:p>
            <a:pPr marL="0" indent="0" algn="just">
              <a:buNone/>
            </a:pPr>
            <a:endParaRPr lang="tr-TR" b="1" i="1" dirty="0">
              <a:solidFill>
                <a:srgbClr val="FF0000"/>
              </a:solidFill>
              <a:latin typeface="Cambria" panose="02040503050406030204" pitchFamily="18" charset="0"/>
            </a:endParaRPr>
          </a:p>
          <a:p>
            <a:pPr marL="0" indent="0" algn="just">
              <a:buNone/>
            </a:pPr>
            <a:endParaRPr lang="tr-TR" b="1" i="1" dirty="0">
              <a:solidFill>
                <a:srgbClr val="FF0000"/>
              </a:solidFill>
              <a:latin typeface="Cambria" panose="02040503050406030204" pitchFamily="18" charset="0"/>
            </a:endParaRPr>
          </a:p>
        </p:txBody>
      </p:sp>
      <p:pic>
        <p:nvPicPr>
          <p:cNvPr id="5" name="Resim 4"/>
          <p:cNvPicPr>
            <a:picLocks noChangeAspect="1"/>
          </p:cNvPicPr>
          <p:nvPr/>
        </p:nvPicPr>
        <p:blipFill>
          <a:blip r:embed="rId2"/>
          <a:stretch>
            <a:fillRect/>
          </a:stretch>
        </p:blipFill>
        <p:spPr>
          <a:xfrm>
            <a:off x="838201" y="2543694"/>
            <a:ext cx="10583486" cy="4148051"/>
          </a:xfrm>
          <a:prstGeom prst="rect">
            <a:avLst/>
          </a:prstGeom>
        </p:spPr>
      </p:pic>
    </p:spTree>
    <p:extLst>
      <p:ext uri="{BB962C8B-B14F-4D97-AF65-F5344CB8AC3E}">
        <p14:creationId xmlns:p14="http://schemas.microsoft.com/office/powerpoint/2010/main" val="486907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i="1" dirty="0">
                <a:solidFill>
                  <a:srgbClr val="FF0000"/>
                </a:solidFill>
                <a:latin typeface="Cambria" panose="02040503050406030204" pitchFamily="18" charset="0"/>
              </a:rPr>
              <a:t>HATA BİLDİRİM EKRANLARINA İLİŞKİN AÇIKLAMALAR</a:t>
            </a:r>
          </a:p>
        </p:txBody>
      </p:sp>
      <p:sp>
        <p:nvSpPr>
          <p:cNvPr id="3" name="İçerik Yer Tutucusu 2"/>
          <p:cNvSpPr>
            <a:spLocks noGrp="1"/>
          </p:cNvSpPr>
          <p:nvPr>
            <p:ph idx="1"/>
          </p:nvPr>
        </p:nvSpPr>
        <p:spPr/>
        <p:txBody>
          <a:bodyPr/>
          <a:lstStyle/>
          <a:p>
            <a:pPr algn="just"/>
            <a:r>
              <a:rPr lang="tr-TR" dirty="0" smtClean="0"/>
              <a:t>Hata Bildirim ekranları 2013/Haziran ayından itibaren uygulamaya geçirilmiştir.</a:t>
            </a:r>
          </a:p>
          <a:p>
            <a:pPr algn="just"/>
            <a:r>
              <a:rPr lang="tr-TR" dirty="0" smtClean="0"/>
              <a:t>Söz konusu ekranlara GKS06-1, GKS06-2, GKS08, GKS17, GKS22 ve VKS17 </a:t>
            </a:r>
            <a:r>
              <a:rPr lang="tr-TR" dirty="0" err="1" smtClean="0"/>
              <a:t>segmentlerinde</a:t>
            </a:r>
            <a:r>
              <a:rPr lang="tr-TR" dirty="0" smtClean="0"/>
              <a:t> tespit edilen </a:t>
            </a:r>
            <a:r>
              <a:rPr lang="tr-TR" dirty="0" err="1" smtClean="0"/>
              <a:t>başarısızlılara</a:t>
            </a:r>
            <a:r>
              <a:rPr lang="tr-TR" dirty="0" smtClean="0"/>
              <a:t> ilişkin veriler aktarılmaktadır.</a:t>
            </a:r>
          </a:p>
          <a:p>
            <a:pPr algn="just"/>
            <a:r>
              <a:rPr lang="tr-TR" dirty="0" smtClean="0"/>
              <a:t>Hata Bildirim ekranları daha etkin kullanılması amacıyla 2018/Kasım ayında revize edilmiş ve iade talep eden mükellefin bağlı olduğu vergi dairesinin tüm alt mükelleflerin vergi dairelerine direkt olarak bildirim gönderme hakkı tanınmıştır.</a:t>
            </a:r>
            <a:endParaRPr lang="tr-TR" dirty="0"/>
          </a:p>
        </p:txBody>
      </p:sp>
    </p:spTree>
    <p:extLst>
      <p:ext uri="{BB962C8B-B14F-4D97-AF65-F5344CB8AC3E}">
        <p14:creationId xmlns:p14="http://schemas.microsoft.com/office/powerpoint/2010/main" val="8427809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59"/>
          <p:cNvSpPr/>
          <p:nvPr/>
        </p:nvSpPr>
        <p:spPr bwMode="auto">
          <a:xfrm>
            <a:off x="503766" y="6084696"/>
            <a:ext cx="11258549" cy="333760"/>
          </a:xfrm>
          <a:prstGeom prst="ellipse">
            <a:avLst/>
          </a:prstGeom>
          <a:gradFill flip="none" rotWithShape="1">
            <a:gsLst>
              <a:gs pos="24000">
                <a:sysClr val="windowText" lastClr="000000">
                  <a:alpha val="22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ea typeface="ＭＳ Ｐゴシック" pitchFamily="-105" charset="-128"/>
              <a:cs typeface="ＭＳ Ｐゴシック" pitchFamily="-105" charset="-128"/>
            </a:endParaRPr>
          </a:p>
        </p:txBody>
      </p:sp>
      <p:sp>
        <p:nvSpPr>
          <p:cNvPr id="17424" name="TextBox 99"/>
          <p:cNvSpPr txBox="1">
            <a:spLocks noChangeArrowheads="1"/>
          </p:cNvSpPr>
          <p:nvPr/>
        </p:nvSpPr>
        <p:spPr bwMode="auto">
          <a:xfrm>
            <a:off x="503766" y="3016598"/>
            <a:ext cx="3314808" cy="1077218"/>
          </a:xfrm>
          <a:prstGeom prst="rect">
            <a:avLst/>
          </a:prstGeom>
          <a:noFill/>
          <a:ln w="9525">
            <a:noFill/>
            <a:miter lim="800000"/>
            <a:headEnd/>
            <a:tailEnd/>
          </a:ln>
        </p:spPr>
        <p:txBody>
          <a:bodyPr wrap="square">
            <a:spAutoFit/>
          </a:bodyPr>
          <a:lstStyle/>
          <a:p>
            <a:pPr algn="just"/>
            <a:r>
              <a:rPr lang="tr-TR" sz="1600" b="1" dirty="0" smtClean="0">
                <a:solidFill>
                  <a:prstClr val="white"/>
                </a:solidFill>
                <a:latin typeface="Cambria" pitchFamily="18" charset="0"/>
              </a:rPr>
              <a:t>Uygulamanın hayata </a:t>
            </a:r>
            <a:r>
              <a:rPr lang="tr-TR" sz="1600" b="1" dirty="0">
                <a:solidFill>
                  <a:prstClr val="white"/>
                </a:solidFill>
                <a:latin typeface="Cambria" pitchFamily="18" charset="0"/>
              </a:rPr>
              <a:t>geçmesiyle söz konusu hatalar için kağıt ortamında yapılan yazışma uygulamasına son verilmiştir.</a:t>
            </a:r>
            <a:endParaRPr lang="tr-TR" sz="1400" b="1" dirty="0">
              <a:solidFill>
                <a:prstClr val="white"/>
              </a:solidFill>
              <a:latin typeface="Cambria" pitchFamily="18" charset="0"/>
            </a:endParaRPr>
          </a:p>
        </p:txBody>
      </p:sp>
      <p:sp>
        <p:nvSpPr>
          <p:cNvPr id="22" name="TextBox 99"/>
          <p:cNvSpPr txBox="1">
            <a:spLocks noChangeArrowheads="1"/>
          </p:cNvSpPr>
          <p:nvPr/>
        </p:nvSpPr>
        <p:spPr bwMode="auto">
          <a:xfrm>
            <a:off x="8171141" y="2909165"/>
            <a:ext cx="3258857" cy="1815882"/>
          </a:xfrm>
          <a:prstGeom prst="rect">
            <a:avLst/>
          </a:prstGeom>
          <a:noFill/>
          <a:ln w="9525">
            <a:noFill/>
            <a:miter lim="800000"/>
            <a:headEnd/>
            <a:tailEnd/>
          </a:ln>
        </p:spPr>
        <p:txBody>
          <a:bodyPr wrap="square">
            <a:spAutoFit/>
          </a:bodyPr>
          <a:lstStyle/>
          <a:p>
            <a:pPr algn="just"/>
            <a:r>
              <a:rPr lang="tr-TR" sz="1600" b="1" dirty="0" smtClean="0">
                <a:solidFill>
                  <a:prstClr val="white"/>
                </a:solidFill>
                <a:latin typeface="Cambria" pitchFamily="18" charset="0"/>
              </a:rPr>
              <a:t>2014/03 vergilendirme dönemi itibariyle GEK08-1, GEK22 ve OEK17 segmenti uygulama kapsamına dahil edilmiş olup, 2014/08 vergilendirme dönemi itibariyle GKS 17 segmenti de uygulamaya dahil edilmiştir</a:t>
            </a:r>
            <a:r>
              <a:rPr lang="tr-TR" sz="1600" b="1" dirty="0" smtClean="0">
                <a:solidFill>
                  <a:prstClr val="white"/>
                </a:solidFill>
              </a:rPr>
              <a:t>.</a:t>
            </a:r>
            <a:endParaRPr lang="tr-TR" sz="1600" b="1" dirty="0">
              <a:solidFill>
                <a:prstClr val="white"/>
              </a:solidFill>
            </a:endParaRPr>
          </a:p>
        </p:txBody>
      </p:sp>
      <p:sp>
        <p:nvSpPr>
          <p:cNvPr id="10" name="Dikdörtgen 9"/>
          <p:cNvSpPr/>
          <p:nvPr/>
        </p:nvSpPr>
        <p:spPr>
          <a:xfrm>
            <a:off x="98854" y="318120"/>
            <a:ext cx="7669427" cy="1200329"/>
          </a:xfrm>
          <a:prstGeom prst="rect">
            <a:avLst/>
          </a:prstGeom>
          <a:noFill/>
        </p:spPr>
        <p:txBody>
          <a:bodyPr wrap="square" lIns="91440" tIns="45720" rIns="91440" bIns="45720">
            <a:spAutoFit/>
          </a:bodyPr>
          <a:lstStyle/>
          <a:p>
            <a:pPr algn="ctr"/>
            <a:r>
              <a:rPr lang="tr-TR" sz="2400" b="1" cap="none" spc="0" dirty="0" smtClean="0">
                <a:ln w="0"/>
                <a:solidFill>
                  <a:srgbClr val="FF0000"/>
                </a:solidFill>
                <a:effectLst>
                  <a:outerShdw blurRad="38100" dist="38100" dir="2700000" algn="tl">
                    <a:srgbClr val="000000">
                      <a:alpha val="43137"/>
                    </a:srgbClr>
                  </a:outerShdw>
                </a:effectLst>
                <a:latin typeface="Cambria" pitchFamily="18" charset="0"/>
              </a:rPr>
              <a:t>KDV </a:t>
            </a:r>
            <a:r>
              <a:rPr lang="tr-TR" sz="2400" b="1" cap="none" spc="0" dirty="0">
                <a:ln w="0"/>
                <a:solidFill>
                  <a:srgbClr val="FF0000"/>
                </a:solidFill>
                <a:effectLst>
                  <a:outerShdw blurRad="38100" dist="38100" dir="2700000" algn="tl">
                    <a:srgbClr val="000000">
                      <a:alpha val="43137"/>
                    </a:srgbClr>
                  </a:outerShdw>
                </a:effectLst>
                <a:latin typeface="Cambria" pitchFamily="18" charset="0"/>
              </a:rPr>
              <a:t>İADESİ KONTROL </a:t>
            </a:r>
            <a:r>
              <a:rPr lang="tr-TR" sz="2400" b="1" cap="none" spc="0" dirty="0" smtClean="0">
                <a:ln w="0"/>
                <a:solidFill>
                  <a:srgbClr val="FF0000"/>
                </a:solidFill>
                <a:effectLst>
                  <a:outerShdw blurRad="38100" dist="38100" dir="2700000" algn="tl">
                    <a:srgbClr val="000000">
                      <a:alpha val="43137"/>
                    </a:srgbClr>
                  </a:outerShdw>
                </a:effectLst>
                <a:latin typeface="Cambria" pitchFamily="18" charset="0"/>
              </a:rPr>
              <a:t>RAPORUNDA </a:t>
            </a:r>
            <a:r>
              <a:rPr lang="tr-TR" sz="2400" b="1" cap="none" spc="0" dirty="0">
                <a:ln w="0"/>
                <a:solidFill>
                  <a:srgbClr val="FF0000"/>
                </a:solidFill>
                <a:effectLst>
                  <a:outerShdw blurRad="38100" dist="38100" dir="2700000" algn="tl">
                    <a:srgbClr val="000000">
                      <a:alpha val="43137"/>
                    </a:srgbClr>
                  </a:outerShdw>
                </a:effectLst>
                <a:latin typeface="Cambria" pitchFamily="18" charset="0"/>
              </a:rPr>
              <a:t>TESPİT EDİLEN </a:t>
            </a:r>
          </a:p>
          <a:p>
            <a:pPr algn="ctr"/>
            <a:r>
              <a:rPr lang="tr-TR" sz="2400" b="1" cap="none" spc="0" dirty="0">
                <a:ln w="0"/>
                <a:solidFill>
                  <a:srgbClr val="FF0000"/>
                </a:solidFill>
                <a:effectLst>
                  <a:outerShdw blurRad="38100" dist="38100" dir="2700000" algn="tl">
                    <a:srgbClr val="000000">
                      <a:alpha val="43137"/>
                    </a:srgbClr>
                  </a:outerShdw>
                </a:effectLst>
                <a:latin typeface="Cambria" pitchFamily="18" charset="0"/>
              </a:rPr>
              <a:t>HATALARIN EVDO ORTAMINDA İLGİLİ </a:t>
            </a:r>
            <a:r>
              <a:rPr lang="tr-TR" sz="2400" b="1" cap="none" spc="0" dirty="0" smtClean="0">
                <a:ln w="0"/>
                <a:solidFill>
                  <a:srgbClr val="FF0000"/>
                </a:solidFill>
                <a:effectLst>
                  <a:outerShdw blurRad="38100" dist="38100" dir="2700000" algn="tl">
                    <a:srgbClr val="000000">
                      <a:alpha val="43137"/>
                    </a:srgbClr>
                  </a:outerShdw>
                </a:effectLst>
                <a:latin typeface="Cambria" pitchFamily="18" charset="0"/>
              </a:rPr>
              <a:t>VERGİ </a:t>
            </a:r>
            <a:r>
              <a:rPr lang="tr-TR" sz="2400" b="1" cap="none" spc="0" dirty="0">
                <a:ln w="0"/>
                <a:solidFill>
                  <a:srgbClr val="FF0000"/>
                </a:solidFill>
                <a:effectLst>
                  <a:outerShdw blurRad="38100" dist="38100" dir="2700000" algn="tl">
                    <a:srgbClr val="000000">
                      <a:alpha val="43137"/>
                    </a:srgbClr>
                  </a:outerShdw>
                </a:effectLst>
                <a:latin typeface="Cambria" pitchFamily="18" charset="0"/>
              </a:rPr>
              <a:t>DAİRESİNE </a:t>
            </a:r>
            <a:r>
              <a:rPr lang="tr-TR" sz="2400" b="1" cap="none" spc="0" dirty="0" smtClean="0">
                <a:ln w="0"/>
                <a:solidFill>
                  <a:srgbClr val="FF0000"/>
                </a:solidFill>
                <a:effectLst>
                  <a:outerShdw blurRad="38100" dist="38100" dir="2700000" algn="tl">
                    <a:srgbClr val="000000">
                      <a:alpha val="43137"/>
                    </a:srgbClr>
                  </a:outerShdw>
                </a:effectLst>
                <a:latin typeface="Cambria" pitchFamily="18" charset="0"/>
              </a:rPr>
              <a:t>İLETİLMESİ UYGULAMA AKIŞI</a:t>
            </a:r>
            <a:endParaRPr lang="tr-TR" sz="2400" b="1" cap="none" spc="0" dirty="0">
              <a:ln w="0"/>
              <a:solidFill>
                <a:srgbClr val="FF0000"/>
              </a:solidFill>
              <a:effectLst>
                <a:outerShdw blurRad="38100" dist="38100" dir="2700000" algn="tl">
                  <a:srgbClr val="000000">
                    <a:alpha val="43137"/>
                  </a:srgbClr>
                </a:outerShdw>
              </a:effectLst>
            </a:endParaRPr>
          </a:p>
        </p:txBody>
      </p:sp>
      <p:grpSp>
        <p:nvGrpSpPr>
          <p:cNvPr id="11" name="60 Grup"/>
          <p:cNvGrpSpPr/>
          <p:nvPr/>
        </p:nvGrpSpPr>
        <p:grpSpPr>
          <a:xfrm>
            <a:off x="911424" y="3042988"/>
            <a:ext cx="2398779" cy="1596841"/>
            <a:chOff x="428596" y="1734701"/>
            <a:chExt cx="1943100" cy="2772214"/>
          </a:xfrm>
        </p:grpSpPr>
        <p:pic>
          <p:nvPicPr>
            <p:cNvPr id="12" name="Picture 14" descr="Black LCD monitor with graphs on the screen isolated">
              <a:hlinkClick r:id="rId2"/>
            </p:cNvPr>
            <p:cNvPicPr>
              <a:picLocks noChangeAspect="1" noChangeArrowheads="1"/>
            </p:cNvPicPr>
            <p:nvPr/>
          </p:nvPicPr>
          <p:blipFill>
            <a:blip r:embed="rId3" cstate="print"/>
            <a:srcRect/>
            <a:stretch>
              <a:fillRect/>
            </a:stretch>
          </p:blipFill>
          <p:spPr bwMode="auto">
            <a:xfrm>
              <a:off x="1142976" y="2928934"/>
              <a:ext cx="936625" cy="792163"/>
            </a:xfrm>
            <a:prstGeom prst="rect">
              <a:avLst/>
            </a:prstGeom>
            <a:noFill/>
            <a:ln w="9525">
              <a:noFill/>
              <a:miter lim="800000"/>
              <a:headEnd/>
              <a:tailEnd/>
            </a:ln>
          </p:spPr>
        </p:pic>
        <p:pic>
          <p:nvPicPr>
            <p:cNvPr id="13" name="Picture 15" descr="site-map">
              <a:hlinkClick r:id="rId4"/>
            </p:cNvPr>
            <p:cNvPicPr>
              <a:picLocks noChangeAspect="1" noChangeArrowheads="1"/>
            </p:cNvPicPr>
            <p:nvPr/>
          </p:nvPicPr>
          <p:blipFill>
            <a:blip r:embed="rId5" cstate="print"/>
            <a:srcRect/>
            <a:stretch>
              <a:fillRect/>
            </a:stretch>
          </p:blipFill>
          <p:spPr bwMode="auto">
            <a:xfrm>
              <a:off x="722279" y="3427415"/>
              <a:ext cx="576263" cy="576263"/>
            </a:xfrm>
            <a:prstGeom prst="rect">
              <a:avLst/>
            </a:prstGeom>
            <a:noFill/>
            <a:ln w="9525">
              <a:noFill/>
              <a:miter lim="800000"/>
              <a:headEnd/>
              <a:tailEnd/>
            </a:ln>
          </p:spPr>
        </p:pic>
        <p:pic>
          <p:nvPicPr>
            <p:cNvPr id="14" name="Picture 16" descr="Netzwerk">
              <a:hlinkClick r:id="rId6"/>
            </p:cNvPr>
            <p:cNvPicPr>
              <a:picLocks noChangeAspect="1" noChangeArrowheads="1"/>
            </p:cNvPicPr>
            <p:nvPr/>
          </p:nvPicPr>
          <p:blipFill>
            <a:blip r:embed="rId7" cstate="print"/>
            <a:srcRect/>
            <a:stretch>
              <a:fillRect/>
            </a:stretch>
          </p:blipFill>
          <p:spPr bwMode="auto">
            <a:xfrm>
              <a:off x="1082642" y="3859215"/>
              <a:ext cx="647700" cy="647700"/>
            </a:xfrm>
            <a:prstGeom prst="rect">
              <a:avLst/>
            </a:prstGeom>
            <a:noFill/>
            <a:ln w="9525">
              <a:noFill/>
              <a:miter lim="800000"/>
              <a:headEnd/>
              <a:tailEnd/>
            </a:ln>
          </p:spPr>
        </p:pic>
        <p:pic>
          <p:nvPicPr>
            <p:cNvPr id="15" name="Picture 17" descr="graph">
              <a:hlinkClick r:id="rId8"/>
            </p:cNvPr>
            <p:cNvPicPr>
              <a:picLocks noChangeAspect="1" noChangeArrowheads="1"/>
            </p:cNvPicPr>
            <p:nvPr/>
          </p:nvPicPr>
          <p:blipFill>
            <a:blip r:embed="rId9" cstate="print"/>
            <a:srcRect/>
            <a:stretch>
              <a:fillRect/>
            </a:stretch>
          </p:blipFill>
          <p:spPr bwMode="auto">
            <a:xfrm>
              <a:off x="1587467" y="3643315"/>
              <a:ext cx="431800" cy="325438"/>
            </a:xfrm>
            <a:prstGeom prst="rect">
              <a:avLst/>
            </a:prstGeom>
            <a:noFill/>
            <a:ln w="9525">
              <a:noFill/>
              <a:miter lim="800000"/>
              <a:headEnd/>
              <a:tailEnd/>
            </a:ln>
          </p:spPr>
        </p:pic>
        <p:sp>
          <p:nvSpPr>
            <p:cNvPr id="16" name="Rectangle 18"/>
            <p:cNvSpPr>
              <a:spLocks noChangeArrowheads="1"/>
            </p:cNvSpPr>
            <p:nvPr/>
          </p:nvSpPr>
          <p:spPr bwMode="auto">
            <a:xfrm>
              <a:off x="571198" y="1734701"/>
              <a:ext cx="1657895" cy="908342"/>
            </a:xfrm>
            <a:prstGeom prst="rect">
              <a:avLst/>
            </a:prstGeom>
            <a:noFill/>
            <a:ln w="9525">
              <a:noFill/>
              <a:miter lim="800000"/>
              <a:headEnd/>
              <a:tailEnd/>
            </a:ln>
            <a:effectLst/>
          </p:spPr>
          <p:txBody>
            <a:bodyPr wrap="square">
              <a:spAutoFit/>
            </a:bodyPr>
            <a:lstStyle/>
            <a:p>
              <a:pPr algn="ctr">
                <a:buFont typeface="Arial" charset="0"/>
                <a:buNone/>
                <a:defRPr/>
              </a:pPr>
              <a:r>
                <a:rPr lang="tr-TR" sz="1400" b="1" dirty="0">
                  <a:solidFill>
                    <a:srgbClr val="C0504D"/>
                  </a:solidFill>
                  <a:effectLst>
                    <a:outerShdw blurRad="38100" dist="38100" dir="2700000" algn="tl">
                      <a:srgbClr val="C0C0C0"/>
                    </a:outerShdw>
                  </a:effectLst>
                  <a:cs typeface="Arial" charset="0"/>
                </a:rPr>
                <a:t>Gelir İdaresi Risk Analizi</a:t>
              </a:r>
            </a:p>
          </p:txBody>
        </p:sp>
        <p:sp>
          <p:nvSpPr>
            <p:cNvPr id="17" name="Oval 19"/>
            <p:cNvSpPr>
              <a:spLocks noChangeArrowheads="1"/>
            </p:cNvSpPr>
            <p:nvPr/>
          </p:nvSpPr>
          <p:spPr bwMode="auto">
            <a:xfrm>
              <a:off x="428596" y="2984532"/>
              <a:ext cx="1943100" cy="901625"/>
            </a:xfrm>
            <a:prstGeom prst="ellipse">
              <a:avLst/>
            </a:prstGeom>
            <a:noFill/>
            <a:ln w="57150" algn="ctr">
              <a:solidFill>
                <a:schemeClr val="accent2"/>
              </a:solidFill>
              <a:prstDash val="sysDot"/>
              <a:round/>
              <a:headEnd/>
              <a:tailEnd/>
            </a:ln>
          </p:spPr>
          <p:txBody>
            <a:bodyPr anchor="ctr">
              <a:spAutoFit/>
            </a:bodyPr>
            <a:lstStyle/>
            <a:p>
              <a:endParaRPr lang="tr-TR" dirty="0">
                <a:solidFill>
                  <a:prstClr val="black"/>
                </a:solidFill>
              </a:endParaRPr>
            </a:p>
          </p:txBody>
        </p:sp>
      </p:grpSp>
      <p:pic>
        <p:nvPicPr>
          <p:cNvPr id="18" name="Resim 17"/>
          <p:cNvPicPr>
            <a:picLocks noChangeAspect="1"/>
          </p:cNvPicPr>
          <p:nvPr/>
        </p:nvPicPr>
        <p:blipFill>
          <a:blip r:embed="rId10"/>
          <a:stretch>
            <a:fillRect/>
          </a:stretch>
        </p:blipFill>
        <p:spPr>
          <a:xfrm>
            <a:off x="4185535" y="1736772"/>
            <a:ext cx="2298907" cy="1478182"/>
          </a:xfrm>
          <a:prstGeom prst="rect">
            <a:avLst/>
          </a:prstGeom>
        </p:spPr>
      </p:pic>
      <p:pic>
        <p:nvPicPr>
          <p:cNvPr id="19" name="Resim 18"/>
          <p:cNvPicPr/>
          <p:nvPr/>
        </p:nvPicPr>
        <p:blipFill>
          <a:blip r:embed="rId11" cstate="print">
            <a:extLst>
              <a:ext uri="{BEBA8EAE-BF5A-486C-A8C5-ECC9F3942E4B}">
                <a14:imgProps xmlns:a14="http://schemas.microsoft.com/office/drawing/2010/main">
                  <a14:imgLayer r:embed="rId12">
                    <a14:imgEffect>
                      <a14:sharpenSoften amount="35000"/>
                    </a14:imgEffect>
                  </a14:imgLayer>
                </a14:imgProps>
              </a:ext>
              <a:ext uri="{28A0092B-C50C-407E-A947-70E740481C1C}">
                <a14:useLocalDpi xmlns:a14="http://schemas.microsoft.com/office/drawing/2010/main" val="0"/>
              </a:ext>
            </a:extLst>
          </a:blip>
          <a:stretch>
            <a:fillRect/>
          </a:stretch>
        </p:blipFill>
        <p:spPr bwMode="auto">
          <a:xfrm>
            <a:off x="4348586" y="3936175"/>
            <a:ext cx="2007375" cy="1351303"/>
          </a:xfrm>
          <a:prstGeom prst="rect">
            <a:avLst/>
          </a:prstGeom>
          <a:noFill/>
          <a:ln>
            <a:noFill/>
          </a:ln>
        </p:spPr>
      </p:pic>
      <p:sp>
        <p:nvSpPr>
          <p:cNvPr id="20" name="AutoShape 34"/>
          <p:cNvSpPr>
            <a:spLocks noChangeArrowheads="1"/>
          </p:cNvSpPr>
          <p:nvPr/>
        </p:nvSpPr>
        <p:spPr bwMode="auto">
          <a:xfrm rot="19931605" flipV="1">
            <a:off x="3104267" y="3437004"/>
            <a:ext cx="985821" cy="45719"/>
          </a:xfrm>
          <a:custGeom>
            <a:avLst/>
            <a:gdLst>
              <a:gd name="T0" fmla="*/ 2147483647 w 21600"/>
              <a:gd name="T1" fmla="*/ 0 h 21600"/>
              <a:gd name="T2" fmla="*/ 0 w 21600"/>
              <a:gd name="T3" fmla="*/ 26763836 h 21600"/>
              <a:gd name="T4" fmla="*/ 2147483647 w 21600"/>
              <a:gd name="T5" fmla="*/ 53527701 h 21600"/>
              <a:gd name="T6" fmla="*/ 2147483647 w 21600"/>
              <a:gd name="T7" fmla="*/ 2676383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9C9"/>
              </a:gs>
              <a:gs pos="100000">
                <a:srgbClr val="FF0000"/>
              </a:gs>
            </a:gsLst>
            <a:path path="rect">
              <a:fillToRect l="50000" t="50000" r="50000" b="50000"/>
            </a:path>
          </a:gradFill>
          <a:ln w="9525">
            <a:solidFill>
              <a:srgbClr val="FF0000"/>
            </a:solidFill>
            <a:miter lim="800000"/>
            <a:headEnd/>
            <a:tailEnd/>
          </a:ln>
        </p:spPr>
        <p:txBody>
          <a:bodyPr wrap="none" anchor="ctr"/>
          <a:lstStyle/>
          <a:p>
            <a:endParaRPr lang="tr-TR" dirty="0">
              <a:solidFill>
                <a:prstClr val="black"/>
              </a:solidFill>
            </a:endParaRPr>
          </a:p>
        </p:txBody>
      </p:sp>
      <p:sp>
        <p:nvSpPr>
          <p:cNvPr id="21" name="AutoShape 34"/>
          <p:cNvSpPr>
            <a:spLocks noChangeArrowheads="1"/>
          </p:cNvSpPr>
          <p:nvPr/>
        </p:nvSpPr>
        <p:spPr bwMode="auto">
          <a:xfrm rot="1690889" flipV="1">
            <a:off x="3200984" y="4632039"/>
            <a:ext cx="985821" cy="55758"/>
          </a:xfrm>
          <a:custGeom>
            <a:avLst/>
            <a:gdLst>
              <a:gd name="T0" fmla="*/ 2147483647 w 21600"/>
              <a:gd name="T1" fmla="*/ 0 h 21600"/>
              <a:gd name="T2" fmla="*/ 0 w 21600"/>
              <a:gd name="T3" fmla="*/ 26763836 h 21600"/>
              <a:gd name="T4" fmla="*/ 2147483647 w 21600"/>
              <a:gd name="T5" fmla="*/ 53527701 h 21600"/>
              <a:gd name="T6" fmla="*/ 2147483647 w 21600"/>
              <a:gd name="T7" fmla="*/ 2676383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9C9"/>
              </a:gs>
              <a:gs pos="100000">
                <a:srgbClr val="FF0000"/>
              </a:gs>
            </a:gsLst>
            <a:path path="rect">
              <a:fillToRect l="50000" t="50000" r="50000" b="50000"/>
            </a:path>
          </a:gradFill>
          <a:ln w="9525">
            <a:solidFill>
              <a:srgbClr val="FF0000"/>
            </a:solidFill>
            <a:miter lim="800000"/>
            <a:headEnd/>
            <a:tailEnd/>
          </a:ln>
        </p:spPr>
        <p:txBody>
          <a:bodyPr wrap="none" anchor="ctr"/>
          <a:lstStyle/>
          <a:p>
            <a:endParaRPr lang="tr-TR" dirty="0">
              <a:solidFill>
                <a:prstClr val="black"/>
              </a:solidFill>
            </a:endParaRPr>
          </a:p>
        </p:txBody>
      </p:sp>
      <p:sp>
        <p:nvSpPr>
          <p:cNvPr id="23" name="AutoShape 9"/>
          <p:cNvSpPr>
            <a:spLocks noChangeArrowheads="1"/>
          </p:cNvSpPr>
          <p:nvPr/>
        </p:nvSpPr>
        <p:spPr bwMode="auto">
          <a:xfrm rot="1779345">
            <a:off x="6645756" y="3311404"/>
            <a:ext cx="857255" cy="45719"/>
          </a:xfrm>
          <a:custGeom>
            <a:avLst/>
            <a:gdLst>
              <a:gd name="T0" fmla="*/ 2147483647 w 21600"/>
              <a:gd name="T1" fmla="*/ 0 h 21600"/>
              <a:gd name="T2" fmla="*/ 0 w 21600"/>
              <a:gd name="T3" fmla="*/ 38301711 h 21600"/>
              <a:gd name="T4" fmla="*/ 2147483647 w 21600"/>
              <a:gd name="T5" fmla="*/ 76602928 h 21600"/>
              <a:gd name="T6" fmla="*/ 2147483647 w 21600"/>
              <a:gd name="T7" fmla="*/ 3830171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9C9"/>
              </a:gs>
              <a:gs pos="100000">
                <a:srgbClr val="FF0000"/>
              </a:gs>
            </a:gsLst>
            <a:path path="rect">
              <a:fillToRect l="50000" t="50000" r="50000" b="50000"/>
            </a:path>
          </a:gradFill>
          <a:ln w="9525">
            <a:solidFill>
              <a:srgbClr val="FF0000"/>
            </a:solidFill>
            <a:miter lim="800000"/>
            <a:headEnd/>
            <a:tailEnd/>
          </a:ln>
        </p:spPr>
        <p:txBody>
          <a:bodyPr wrap="none" anchor="ctr"/>
          <a:lstStyle/>
          <a:p>
            <a:endParaRPr lang="tr-TR" dirty="0">
              <a:solidFill>
                <a:prstClr val="black"/>
              </a:solidFill>
            </a:endParaRPr>
          </a:p>
        </p:txBody>
      </p:sp>
      <p:sp>
        <p:nvSpPr>
          <p:cNvPr id="24" name="AutoShape 9"/>
          <p:cNvSpPr>
            <a:spLocks noChangeArrowheads="1"/>
          </p:cNvSpPr>
          <p:nvPr/>
        </p:nvSpPr>
        <p:spPr bwMode="auto">
          <a:xfrm rot="20340951">
            <a:off x="6497861" y="4554963"/>
            <a:ext cx="1087826" cy="97827"/>
          </a:xfrm>
          <a:custGeom>
            <a:avLst/>
            <a:gdLst>
              <a:gd name="T0" fmla="*/ 2147483647 w 21600"/>
              <a:gd name="T1" fmla="*/ 0 h 21600"/>
              <a:gd name="T2" fmla="*/ 0 w 21600"/>
              <a:gd name="T3" fmla="*/ 38301711 h 21600"/>
              <a:gd name="T4" fmla="*/ 2147483647 w 21600"/>
              <a:gd name="T5" fmla="*/ 76602928 h 21600"/>
              <a:gd name="T6" fmla="*/ 2147483647 w 21600"/>
              <a:gd name="T7" fmla="*/ 3830171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9C9"/>
              </a:gs>
              <a:gs pos="100000">
                <a:srgbClr val="FF0000"/>
              </a:gs>
            </a:gsLst>
            <a:path path="rect">
              <a:fillToRect l="50000" t="50000" r="50000" b="50000"/>
            </a:path>
          </a:gradFill>
          <a:ln w="9525">
            <a:solidFill>
              <a:srgbClr val="FF0000"/>
            </a:solidFill>
            <a:miter lim="800000"/>
            <a:headEnd/>
            <a:tailEnd/>
          </a:ln>
        </p:spPr>
        <p:txBody>
          <a:bodyPr wrap="none" anchor="ctr"/>
          <a:lstStyle/>
          <a:p>
            <a:endParaRPr lang="tr-TR" dirty="0">
              <a:solidFill>
                <a:prstClr val="black"/>
              </a:solidFill>
            </a:endParaRPr>
          </a:p>
        </p:txBody>
      </p:sp>
      <p:grpSp>
        <p:nvGrpSpPr>
          <p:cNvPr id="25" name="40 Grup"/>
          <p:cNvGrpSpPr/>
          <p:nvPr/>
        </p:nvGrpSpPr>
        <p:grpSpPr>
          <a:xfrm>
            <a:off x="7676883" y="3352859"/>
            <a:ext cx="1634447" cy="1368153"/>
            <a:chOff x="6659250" y="1132759"/>
            <a:chExt cx="1847033" cy="1590059"/>
          </a:xfrm>
        </p:grpSpPr>
        <p:pic>
          <p:nvPicPr>
            <p:cNvPr id="26" name="Picture 20" descr="j0202492"/>
            <p:cNvPicPr>
              <a:picLocks noChangeAspect="1" noChangeArrowheads="1"/>
            </p:cNvPicPr>
            <p:nvPr/>
          </p:nvPicPr>
          <p:blipFill>
            <a:blip r:embed="rId13" cstate="print"/>
            <a:srcRect/>
            <a:stretch>
              <a:fillRect/>
            </a:stretch>
          </p:blipFill>
          <p:spPr bwMode="auto">
            <a:xfrm>
              <a:off x="7143768" y="1928802"/>
              <a:ext cx="714380" cy="794016"/>
            </a:xfrm>
            <a:prstGeom prst="rect">
              <a:avLst/>
            </a:prstGeom>
            <a:noFill/>
            <a:ln w="9525">
              <a:noFill/>
              <a:miter lim="800000"/>
              <a:headEnd/>
              <a:tailEnd/>
            </a:ln>
          </p:spPr>
        </p:pic>
        <p:sp>
          <p:nvSpPr>
            <p:cNvPr id="27" name="Rectangle 7"/>
            <p:cNvSpPr>
              <a:spLocks noChangeArrowheads="1"/>
            </p:cNvSpPr>
            <p:nvPr/>
          </p:nvSpPr>
          <p:spPr bwMode="auto">
            <a:xfrm>
              <a:off x="6659250" y="1132759"/>
              <a:ext cx="1847033" cy="751164"/>
            </a:xfrm>
            <a:prstGeom prst="rect">
              <a:avLst/>
            </a:prstGeom>
            <a:noFill/>
            <a:ln w="9525">
              <a:noFill/>
              <a:miter lim="800000"/>
              <a:headEnd/>
              <a:tailEnd/>
            </a:ln>
            <a:effectLst/>
          </p:spPr>
          <p:txBody>
            <a:bodyPr wrap="square">
              <a:spAutoFit/>
            </a:bodyPr>
            <a:lstStyle/>
            <a:p>
              <a:pPr algn="ctr">
                <a:buFont typeface="Arial" charset="0"/>
                <a:buNone/>
                <a:defRPr/>
              </a:pPr>
              <a:r>
                <a:rPr lang="tr-TR" sz="1200" b="1" dirty="0" smtClean="0">
                  <a:solidFill>
                    <a:srgbClr val="C0504D"/>
                  </a:solidFill>
                  <a:effectLst>
                    <a:outerShdw blurRad="38100" dist="38100" dir="2700000" algn="tl">
                      <a:srgbClr val="C0C0C0"/>
                    </a:outerShdw>
                  </a:effectLst>
                  <a:cs typeface="Arial" charset="0"/>
                </a:rPr>
                <a:t>İadeyi Sonuçlandıracak Vergi </a:t>
              </a:r>
              <a:r>
                <a:rPr lang="tr-TR" sz="1200" b="1" dirty="0">
                  <a:solidFill>
                    <a:srgbClr val="C0504D"/>
                  </a:solidFill>
                  <a:effectLst>
                    <a:outerShdw blurRad="38100" dist="38100" dir="2700000" algn="tl">
                      <a:srgbClr val="C0C0C0"/>
                    </a:outerShdw>
                  </a:effectLst>
                  <a:cs typeface="Arial" charset="0"/>
                </a:rPr>
                <a:t>Dairesi</a:t>
              </a:r>
            </a:p>
          </p:txBody>
        </p:sp>
      </p:grpSp>
      <p:grpSp>
        <p:nvGrpSpPr>
          <p:cNvPr id="28" name="40 Grup"/>
          <p:cNvGrpSpPr/>
          <p:nvPr/>
        </p:nvGrpSpPr>
        <p:grpSpPr>
          <a:xfrm>
            <a:off x="9670243" y="3404158"/>
            <a:ext cx="1634447" cy="1332464"/>
            <a:chOff x="6659250" y="1174236"/>
            <a:chExt cx="1847033" cy="1548582"/>
          </a:xfrm>
        </p:grpSpPr>
        <p:pic>
          <p:nvPicPr>
            <p:cNvPr id="29" name="Picture 20" descr="j0202492"/>
            <p:cNvPicPr>
              <a:picLocks noChangeAspect="1" noChangeArrowheads="1"/>
            </p:cNvPicPr>
            <p:nvPr/>
          </p:nvPicPr>
          <p:blipFill>
            <a:blip r:embed="rId13" cstate="print"/>
            <a:srcRect/>
            <a:stretch>
              <a:fillRect/>
            </a:stretch>
          </p:blipFill>
          <p:spPr bwMode="auto">
            <a:xfrm>
              <a:off x="7143768" y="1928802"/>
              <a:ext cx="714380" cy="794016"/>
            </a:xfrm>
            <a:prstGeom prst="rect">
              <a:avLst/>
            </a:prstGeom>
            <a:noFill/>
            <a:ln w="9525">
              <a:noFill/>
              <a:miter lim="800000"/>
              <a:headEnd/>
              <a:tailEnd/>
            </a:ln>
          </p:spPr>
        </p:pic>
        <p:sp>
          <p:nvSpPr>
            <p:cNvPr id="30" name="Rectangle 7"/>
            <p:cNvSpPr>
              <a:spLocks noChangeArrowheads="1"/>
            </p:cNvSpPr>
            <p:nvPr/>
          </p:nvSpPr>
          <p:spPr bwMode="auto">
            <a:xfrm>
              <a:off x="6659250" y="1174236"/>
              <a:ext cx="1847033" cy="751162"/>
            </a:xfrm>
            <a:prstGeom prst="rect">
              <a:avLst/>
            </a:prstGeom>
            <a:noFill/>
            <a:ln w="9525">
              <a:noFill/>
              <a:miter lim="800000"/>
              <a:headEnd/>
              <a:tailEnd/>
            </a:ln>
            <a:effectLst/>
          </p:spPr>
          <p:txBody>
            <a:bodyPr wrap="square">
              <a:spAutoFit/>
            </a:bodyPr>
            <a:lstStyle/>
            <a:p>
              <a:pPr algn="ctr">
                <a:buFont typeface="Arial" charset="0"/>
                <a:buNone/>
                <a:defRPr/>
              </a:pPr>
              <a:r>
                <a:rPr lang="tr-TR" sz="1200" b="1" dirty="0" smtClean="0">
                  <a:solidFill>
                    <a:srgbClr val="C0504D"/>
                  </a:solidFill>
                  <a:effectLst>
                    <a:outerShdw blurRad="38100" dist="38100" dir="2700000" algn="tl">
                      <a:srgbClr val="C0C0C0"/>
                    </a:outerShdw>
                  </a:effectLst>
                  <a:cs typeface="Arial" charset="0"/>
                </a:rPr>
                <a:t>1.Alt Mükellefin Bağlı Olduğu Vergi Dairesi</a:t>
              </a:r>
              <a:endParaRPr lang="tr-TR" sz="1200" b="1" dirty="0">
                <a:solidFill>
                  <a:srgbClr val="C0504D"/>
                </a:solidFill>
                <a:effectLst>
                  <a:outerShdw blurRad="38100" dist="38100" dir="2700000" algn="tl">
                    <a:srgbClr val="C0C0C0"/>
                  </a:outerShdw>
                </a:effectLst>
                <a:cs typeface="Arial" charset="0"/>
              </a:endParaRPr>
            </a:p>
          </p:txBody>
        </p:sp>
      </p:grpSp>
      <p:grpSp>
        <p:nvGrpSpPr>
          <p:cNvPr id="31" name="40 Grup"/>
          <p:cNvGrpSpPr/>
          <p:nvPr/>
        </p:nvGrpSpPr>
        <p:grpSpPr>
          <a:xfrm>
            <a:off x="8333495" y="5003192"/>
            <a:ext cx="1634447" cy="1365790"/>
            <a:chOff x="6600473" y="1135504"/>
            <a:chExt cx="1847033" cy="1587314"/>
          </a:xfrm>
        </p:grpSpPr>
        <p:pic>
          <p:nvPicPr>
            <p:cNvPr id="32" name="Picture 20" descr="j0202492"/>
            <p:cNvPicPr>
              <a:picLocks noChangeAspect="1" noChangeArrowheads="1"/>
            </p:cNvPicPr>
            <p:nvPr/>
          </p:nvPicPr>
          <p:blipFill>
            <a:blip r:embed="rId13" cstate="print"/>
            <a:srcRect/>
            <a:stretch>
              <a:fillRect/>
            </a:stretch>
          </p:blipFill>
          <p:spPr bwMode="auto">
            <a:xfrm>
              <a:off x="7143768" y="1928802"/>
              <a:ext cx="714380" cy="794016"/>
            </a:xfrm>
            <a:prstGeom prst="rect">
              <a:avLst/>
            </a:prstGeom>
            <a:noFill/>
            <a:ln w="9525">
              <a:noFill/>
              <a:miter lim="800000"/>
              <a:headEnd/>
              <a:tailEnd/>
            </a:ln>
          </p:spPr>
        </p:pic>
        <p:sp>
          <p:nvSpPr>
            <p:cNvPr id="33" name="Rectangle 7"/>
            <p:cNvSpPr>
              <a:spLocks noChangeArrowheads="1"/>
            </p:cNvSpPr>
            <p:nvPr/>
          </p:nvSpPr>
          <p:spPr bwMode="auto">
            <a:xfrm>
              <a:off x="6600473" y="1135504"/>
              <a:ext cx="1847033" cy="643854"/>
            </a:xfrm>
            <a:prstGeom prst="rect">
              <a:avLst/>
            </a:prstGeom>
            <a:noFill/>
            <a:ln w="9525">
              <a:noFill/>
              <a:miter lim="800000"/>
              <a:headEnd/>
              <a:tailEnd/>
            </a:ln>
            <a:effectLst/>
          </p:spPr>
          <p:txBody>
            <a:bodyPr wrap="square">
              <a:spAutoFit/>
            </a:bodyPr>
            <a:lstStyle/>
            <a:p>
              <a:pPr algn="ctr">
                <a:buFont typeface="Arial" charset="0"/>
                <a:buNone/>
                <a:defRPr/>
              </a:pPr>
              <a:r>
                <a:rPr lang="tr-TR" sz="1000" b="1" dirty="0" smtClean="0">
                  <a:solidFill>
                    <a:srgbClr val="C0504D"/>
                  </a:solidFill>
                  <a:effectLst>
                    <a:outerShdw blurRad="38100" dist="38100" dir="2700000" algn="tl">
                      <a:srgbClr val="C0C0C0"/>
                    </a:outerShdw>
                  </a:effectLst>
                  <a:cs typeface="Arial" charset="0"/>
                </a:rPr>
                <a:t>Diğer Alım Yapan Mükellefin Bağlı Olduğu Vergi </a:t>
              </a:r>
              <a:r>
                <a:rPr lang="tr-TR" sz="1000" b="1" dirty="0">
                  <a:solidFill>
                    <a:srgbClr val="C0504D"/>
                  </a:solidFill>
                  <a:effectLst>
                    <a:outerShdw blurRad="38100" dist="38100" dir="2700000" algn="tl">
                      <a:srgbClr val="C0C0C0"/>
                    </a:outerShdw>
                  </a:effectLst>
                  <a:cs typeface="Arial" charset="0"/>
                </a:rPr>
                <a:t>Dairesi</a:t>
              </a:r>
            </a:p>
          </p:txBody>
        </p:sp>
      </p:grpSp>
      <p:grpSp>
        <p:nvGrpSpPr>
          <p:cNvPr id="34" name="40 Grup"/>
          <p:cNvGrpSpPr/>
          <p:nvPr/>
        </p:nvGrpSpPr>
        <p:grpSpPr>
          <a:xfrm>
            <a:off x="10137802" y="4914414"/>
            <a:ext cx="1634447" cy="1337162"/>
            <a:chOff x="6659250" y="1279298"/>
            <a:chExt cx="1847033" cy="1374586"/>
          </a:xfrm>
        </p:grpSpPr>
        <p:pic>
          <p:nvPicPr>
            <p:cNvPr id="35" name="Picture 20" descr="j0202492"/>
            <p:cNvPicPr>
              <a:picLocks noChangeAspect="1" noChangeArrowheads="1"/>
            </p:cNvPicPr>
            <p:nvPr/>
          </p:nvPicPr>
          <p:blipFill>
            <a:blip r:embed="rId13" cstate="print"/>
            <a:srcRect/>
            <a:stretch>
              <a:fillRect/>
            </a:stretch>
          </p:blipFill>
          <p:spPr bwMode="auto">
            <a:xfrm>
              <a:off x="7225576" y="1859868"/>
              <a:ext cx="714380" cy="794016"/>
            </a:xfrm>
            <a:prstGeom prst="rect">
              <a:avLst/>
            </a:prstGeom>
            <a:noFill/>
            <a:ln w="9525">
              <a:noFill/>
              <a:miter lim="800000"/>
              <a:headEnd/>
              <a:tailEnd/>
            </a:ln>
          </p:spPr>
        </p:pic>
        <p:sp>
          <p:nvSpPr>
            <p:cNvPr id="36" name="Rectangle 7"/>
            <p:cNvSpPr>
              <a:spLocks noChangeArrowheads="1"/>
            </p:cNvSpPr>
            <p:nvPr/>
          </p:nvSpPr>
          <p:spPr bwMode="auto">
            <a:xfrm>
              <a:off x="6659250" y="1279298"/>
              <a:ext cx="1847033" cy="465006"/>
            </a:xfrm>
            <a:prstGeom prst="rect">
              <a:avLst/>
            </a:prstGeom>
            <a:noFill/>
            <a:ln w="9525">
              <a:noFill/>
              <a:miter lim="800000"/>
              <a:headEnd/>
              <a:tailEnd/>
            </a:ln>
            <a:effectLst/>
          </p:spPr>
          <p:txBody>
            <a:bodyPr wrap="square">
              <a:spAutoFit/>
            </a:bodyPr>
            <a:lstStyle/>
            <a:p>
              <a:pPr algn="ctr">
                <a:buFont typeface="Arial" charset="0"/>
                <a:buNone/>
                <a:defRPr/>
              </a:pPr>
              <a:r>
                <a:rPr lang="tr-TR" sz="1000" b="1" dirty="0">
                  <a:solidFill>
                    <a:srgbClr val="C0504D"/>
                  </a:solidFill>
                  <a:effectLst>
                    <a:outerShdw blurRad="38100" dist="38100" dir="2700000" algn="tl">
                      <a:srgbClr val="C0C0C0"/>
                    </a:outerShdw>
                  </a:effectLst>
                  <a:cs typeface="Arial" charset="0"/>
                </a:rPr>
                <a:t>2</a:t>
              </a:r>
              <a:r>
                <a:rPr lang="tr-TR" sz="1000" b="1" dirty="0" smtClean="0">
                  <a:solidFill>
                    <a:srgbClr val="C0504D"/>
                  </a:solidFill>
                  <a:effectLst>
                    <a:outerShdw blurRad="38100" dist="38100" dir="2700000" algn="tl">
                      <a:srgbClr val="C0C0C0"/>
                    </a:outerShdw>
                  </a:effectLst>
                  <a:cs typeface="Arial" charset="0"/>
                </a:rPr>
                <a:t>.Alt Mükellefin Bağlı Olduğu Vergi Dairesi</a:t>
              </a:r>
              <a:endParaRPr lang="tr-TR" sz="1000" b="1" dirty="0">
                <a:solidFill>
                  <a:srgbClr val="C0504D"/>
                </a:solidFill>
                <a:effectLst>
                  <a:outerShdw blurRad="38100" dist="38100" dir="2700000" algn="tl">
                    <a:srgbClr val="C0C0C0"/>
                  </a:outerShdw>
                </a:effectLst>
                <a:cs typeface="Arial" charset="0"/>
              </a:endParaRPr>
            </a:p>
          </p:txBody>
        </p:sp>
      </p:grpSp>
      <p:sp>
        <p:nvSpPr>
          <p:cNvPr id="37" name="AutoShape 9"/>
          <p:cNvSpPr>
            <a:spLocks noChangeArrowheads="1"/>
          </p:cNvSpPr>
          <p:nvPr/>
        </p:nvSpPr>
        <p:spPr bwMode="auto">
          <a:xfrm>
            <a:off x="8995884" y="4153833"/>
            <a:ext cx="857255" cy="67004"/>
          </a:xfrm>
          <a:custGeom>
            <a:avLst/>
            <a:gdLst>
              <a:gd name="T0" fmla="*/ 2147483647 w 21600"/>
              <a:gd name="T1" fmla="*/ 0 h 21600"/>
              <a:gd name="T2" fmla="*/ 0 w 21600"/>
              <a:gd name="T3" fmla="*/ 38301711 h 21600"/>
              <a:gd name="T4" fmla="*/ 2147483647 w 21600"/>
              <a:gd name="T5" fmla="*/ 76602928 h 21600"/>
              <a:gd name="T6" fmla="*/ 2147483647 w 21600"/>
              <a:gd name="T7" fmla="*/ 3830171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C9C9"/>
              </a:gs>
              <a:gs pos="100000">
                <a:srgbClr val="FF0000"/>
              </a:gs>
            </a:gsLst>
            <a:path path="rect">
              <a:fillToRect l="50000" t="50000" r="50000" b="50000"/>
            </a:path>
          </a:gradFill>
          <a:ln w="9525">
            <a:solidFill>
              <a:srgbClr val="FF0000"/>
            </a:solidFill>
            <a:miter lim="800000"/>
            <a:headEnd/>
            <a:tailEnd/>
          </a:ln>
        </p:spPr>
        <p:txBody>
          <a:bodyPr wrap="none" anchor="ctr"/>
          <a:lstStyle/>
          <a:p>
            <a:endParaRPr lang="tr-TR" dirty="0">
              <a:solidFill>
                <a:prstClr val="black"/>
              </a:solidFill>
            </a:endParaRPr>
          </a:p>
        </p:txBody>
      </p:sp>
      <p:sp>
        <p:nvSpPr>
          <p:cNvPr id="41" name="AutoShape 9"/>
          <p:cNvSpPr>
            <a:spLocks noChangeArrowheads="1"/>
          </p:cNvSpPr>
          <p:nvPr/>
        </p:nvSpPr>
        <p:spPr bwMode="auto">
          <a:xfrm rot="2190808">
            <a:off x="9037912" y="4890774"/>
            <a:ext cx="1376671" cy="52029"/>
          </a:xfrm>
          <a:custGeom>
            <a:avLst/>
            <a:gdLst>
              <a:gd name="T0" fmla="*/ 2147483647 w 21600"/>
              <a:gd name="T1" fmla="*/ 0 h 21600"/>
              <a:gd name="T2" fmla="*/ 0 w 21600"/>
              <a:gd name="T3" fmla="*/ 38301711 h 21600"/>
              <a:gd name="T4" fmla="*/ 2147483647 w 21600"/>
              <a:gd name="T5" fmla="*/ 76602928 h 21600"/>
              <a:gd name="T6" fmla="*/ 2147483647 w 21600"/>
              <a:gd name="T7" fmla="*/ 3830171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endParaRPr lang="tr-TR" dirty="0">
              <a:solidFill>
                <a:prstClr val="white"/>
              </a:solidFill>
            </a:endParaRPr>
          </a:p>
        </p:txBody>
      </p:sp>
      <p:sp>
        <p:nvSpPr>
          <p:cNvPr id="42" name="AutoShape 9"/>
          <p:cNvSpPr>
            <a:spLocks noChangeArrowheads="1"/>
          </p:cNvSpPr>
          <p:nvPr/>
        </p:nvSpPr>
        <p:spPr bwMode="auto">
          <a:xfrm rot="2254653">
            <a:off x="8619163" y="4807373"/>
            <a:ext cx="577525" cy="45719"/>
          </a:xfrm>
          <a:custGeom>
            <a:avLst/>
            <a:gdLst>
              <a:gd name="T0" fmla="*/ 2147483647 w 21600"/>
              <a:gd name="T1" fmla="*/ 0 h 21600"/>
              <a:gd name="T2" fmla="*/ 0 w 21600"/>
              <a:gd name="T3" fmla="*/ 38301711 h 21600"/>
              <a:gd name="T4" fmla="*/ 2147483647 w 21600"/>
              <a:gd name="T5" fmla="*/ 76602928 h 21600"/>
              <a:gd name="T6" fmla="*/ 2147483647 w 21600"/>
              <a:gd name="T7" fmla="*/ 3830171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endParaRPr lang="tr-TR" dirty="0">
              <a:solidFill>
                <a:prstClr val="white"/>
              </a:solidFill>
            </a:endParaRPr>
          </a:p>
        </p:txBody>
      </p:sp>
    </p:spTree>
    <p:extLst>
      <p:ext uri="{BB962C8B-B14F-4D97-AF65-F5344CB8AC3E}">
        <p14:creationId xmlns:p14="http://schemas.microsoft.com/office/powerpoint/2010/main" val="152090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424"/>
                                        </p:tgtEl>
                                        <p:attrNameLst>
                                          <p:attrName>style.visibility</p:attrName>
                                        </p:attrNameLst>
                                      </p:cBhvr>
                                      <p:to>
                                        <p:strVal val="visible"/>
                                      </p:to>
                                    </p:set>
                                    <p:anim calcmode="lin" valueType="num">
                                      <p:cBhvr additive="base">
                                        <p:cTn id="11" dur="500" fill="hold"/>
                                        <p:tgtEl>
                                          <p:spTgt spid="17424"/>
                                        </p:tgtEl>
                                        <p:attrNameLst>
                                          <p:attrName>ppt_x</p:attrName>
                                        </p:attrNameLst>
                                      </p:cBhvr>
                                      <p:tavLst>
                                        <p:tav tm="0">
                                          <p:val>
                                            <p:strVal val="0-#ppt_w/2"/>
                                          </p:val>
                                        </p:tav>
                                        <p:tav tm="100000">
                                          <p:val>
                                            <p:strVal val="#ppt_x"/>
                                          </p:val>
                                        </p:tav>
                                      </p:tavLst>
                                    </p:anim>
                                    <p:anim calcmode="lin" valueType="num">
                                      <p:cBhvr additive="base">
                                        <p:cTn id="12" dur="500" fill="hold"/>
                                        <p:tgtEl>
                                          <p:spTgt spid="1742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 presetClass="entr" presetSubtype="16"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ox(in)">
                                      <p:cBhvr>
                                        <p:cTn id="24" dur="500"/>
                                        <p:tgtEl>
                                          <p:spTgt spid="23"/>
                                        </p:tgtEl>
                                      </p:cBhvr>
                                    </p:animEffect>
                                  </p:childTnLst>
                                </p:cTn>
                              </p:par>
                            </p:childTnLst>
                          </p:cTn>
                        </p:par>
                        <p:par>
                          <p:cTn id="25" fill="hold">
                            <p:stCondLst>
                              <p:cond delay="1000"/>
                            </p:stCondLst>
                            <p:childTnLst>
                              <p:par>
                                <p:cTn id="26" presetID="4" presetClass="entr" presetSubtype="16"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ox(in)">
                                      <p:cBhvr>
                                        <p:cTn id="28" dur="500"/>
                                        <p:tgtEl>
                                          <p:spTgt spid="24"/>
                                        </p:tgtEl>
                                      </p:cBhvr>
                                    </p:animEffect>
                                  </p:childTnLst>
                                </p:cTn>
                              </p:par>
                            </p:childTnLst>
                          </p:cTn>
                        </p:par>
                        <p:par>
                          <p:cTn id="29" fill="hold">
                            <p:stCondLst>
                              <p:cond delay="1500"/>
                            </p:stCondLst>
                            <p:childTnLst>
                              <p:par>
                                <p:cTn id="30" presetID="4" presetClass="entr" presetSubtype="16"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ox(in)">
                                      <p:cBhvr>
                                        <p:cTn id="32" dur="500"/>
                                        <p:tgtEl>
                                          <p:spTgt spid="25"/>
                                        </p:tgtEl>
                                      </p:cBhvr>
                                    </p:animEffect>
                                  </p:childTnLst>
                                </p:cTn>
                              </p:par>
                            </p:childTnLst>
                          </p:cTn>
                        </p:par>
                        <p:par>
                          <p:cTn id="33" fill="hold">
                            <p:stCondLst>
                              <p:cond delay="2000"/>
                            </p:stCondLst>
                            <p:childTnLst>
                              <p:par>
                                <p:cTn id="34" presetID="4" presetClass="entr" presetSubtype="16"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box(in)">
                                      <p:cBhvr>
                                        <p:cTn id="36" dur="500"/>
                                        <p:tgtEl>
                                          <p:spTgt spid="28"/>
                                        </p:tgtEl>
                                      </p:cBhvr>
                                    </p:animEffect>
                                  </p:childTnLst>
                                </p:cTn>
                              </p:par>
                            </p:childTnLst>
                          </p:cTn>
                        </p:par>
                        <p:par>
                          <p:cTn id="37" fill="hold">
                            <p:stCondLst>
                              <p:cond delay="2500"/>
                            </p:stCondLst>
                            <p:childTnLst>
                              <p:par>
                                <p:cTn id="38" presetID="4" presetClass="entr" presetSubtype="16"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box(in)">
                                      <p:cBhvr>
                                        <p:cTn id="40" dur="500"/>
                                        <p:tgtEl>
                                          <p:spTgt spid="31"/>
                                        </p:tgtEl>
                                      </p:cBhvr>
                                    </p:animEffect>
                                  </p:childTnLst>
                                </p:cTn>
                              </p:par>
                            </p:childTnLst>
                          </p:cTn>
                        </p:par>
                        <p:par>
                          <p:cTn id="41" fill="hold">
                            <p:stCondLst>
                              <p:cond delay="3000"/>
                            </p:stCondLst>
                            <p:childTnLst>
                              <p:par>
                                <p:cTn id="42" presetID="4" presetClass="entr" presetSubtype="16"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box(in)">
                                      <p:cBhvr>
                                        <p:cTn id="44" dur="500"/>
                                        <p:tgtEl>
                                          <p:spTgt spid="34"/>
                                        </p:tgtEl>
                                      </p:cBhvr>
                                    </p:animEffect>
                                  </p:childTnLst>
                                </p:cTn>
                              </p:par>
                            </p:childTnLst>
                          </p:cTn>
                        </p:par>
                        <p:par>
                          <p:cTn id="45" fill="hold">
                            <p:stCondLst>
                              <p:cond delay="3500"/>
                            </p:stCondLst>
                            <p:childTnLst>
                              <p:par>
                                <p:cTn id="46" presetID="4" presetClass="entr" presetSubtype="16"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box(in)">
                                      <p:cBhvr>
                                        <p:cTn id="48" dur="500"/>
                                        <p:tgtEl>
                                          <p:spTgt spid="37"/>
                                        </p:tgtEl>
                                      </p:cBhvr>
                                    </p:animEffect>
                                  </p:childTnLst>
                                </p:cTn>
                              </p:par>
                            </p:childTnLst>
                          </p:cTn>
                        </p:par>
                        <p:par>
                          <p:cTn id="49" fill="hold">
                            <p:stCondLst>
                              <p:cond delay="4000"/>
                            </p:stCondLst>
                            <p:childTnLst>
                              <p:par>
                                <p:cTn id="50" presetID="4" presetClass="entr" presetSubtype="16"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box(in)">
                                      <p:cBhvr>
                                        <p:cTn id="52" dur="500"/>
                                        <p:tgtEl>
                                          <p:spTgt spid="41"/>
                                        </p:tgtEl>
                                      </p:cBhvr>
                                    </p:animEffect>
                                  </p:childTnLst>
                                </p:cTn>
                              </p:par>
                            </p:childTnLst>
                          </p:cTn>
                        </p:par>
                        <p:par>
                          <p:cTn id="53" fill="hold">
                            <p:stCondLst>
                              <p:cond delay="4500"/>
                            </p:stCondLst>
                            <p:childTnLst>
                              <p:par>
                                <p:cTn id="54" presetID="4" presetClass="entr" presetSubtype="16"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box(in)">
                                      <p:cBhvr>
                                        <p:cTn id="5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4" grpId="0"/>
      <p:bldP spid="22" grpId="0"/>
      <p:bldP spid="23" grpId="0" animBg="1"/>
      <p:bldP spid="24" grpId="0" animBg="1"/>
      <p:bldP spid="37" grpId="0" animBg="1"/>
      <p:bldP spid="41" grpId="0" animBg="1"/>
      <p:bldP spid="4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5609" y="1569837"/>
            <a:ext cx="5847936" cy="4067979"/>
          </a:xfrm>
          <a:prstGeom prst="rect">
            <a:avLst/>
          </a:prstGeom>
          <a:noFill/>
          <a:ln>
            <a:noFill/>
          </a:ln>
          <a:effectLst/>
        </p:spPr>
      </p:pic>
      <p:sp>
        <p:nvSpPr>
          <p:cNvPr id="15" name="8 İçerik Yer Tutucusu"/>
          <p:cNvSpPr txBox="1">
            <a:spLocks/>
          </p:cNvSpPr>
          <p:nvPr/>
        </p:nvSpPr>
        <p:spPr bwMode="auto">
          <a:xfrm>
            <a:off x="3528811" y="3288632"/>
            <a:ext cx="4713205" cy="1231854"/>
          </a:xfrm>
          <a:prstGeom prst="rect">
            <a:avLst/>
          </a:prstGeom>
          <a:solidFill>
            <a:schemeClr val="bg1">
              <a:lumMod val="95000"/>
            </a:schemeClr>
          </a:solidFill>
          <a:ln>
            <a:noFill/>
          </a:ln>
          <a:extLst/>
        </p:spPr>
        <p:txBody>
          <a:bodyPr vert="horz" wrap="square" lIns="91440" tIns="45720" rIns="91440" bIns="45720" numCol="1" anchor="ctr"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buFont typeface="Wingdings" pitchFamily="2" charset="2"/>
              <a:buNone/>
            </a:pPr>
            <a:r>
              <a:rPr lang="tr-TR" sz="4000" b="1" dirty="0">
                <a:ln w="10541" cmpd="sng">
                  <a:solidFill>
                    <a:srgbClr val="4F81BD">
                      <a:shade val="88000"/>
                      <a:satMod val="110000"/>
                    </a:srgbClr>
                  </a:solidFill>
                  <a:prstDash val="solid"/>
                </a:ln>
                <a:solidFill>
                  <a:srgbClr val="FF0000"/>
                </a:solidFill>
                <a:latin typeface="Cambria" panose="02040503050406030204" pitchFamily="18" charset="0"/>
              </a:rPr>
              <a:t>Teşekkürler</a:t>
            </a:r>
          </a:p>
        </p:txBody>
      </p:sp>
    </p:spTree>
    <p:extLst>
      <p:ext uri="{BB962C8B-B14F-4D97-AF65-F5344CB8AC3E}">
        <p14:creationId xmlns:p14="http://schemas.microsoft.com/office/powerpoint/2010/main" val="386464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7768"/>
                                        </p:tgtEl>
                                        <p:attrNameLst>
                                          <p:attrName>style.visibility</p:attrName>
                                        </p:attrNameLst>
                                      </p:cBhvr>
                                      <p:to>
                                        <p:strVal val="visible"/>
                                      </p:to>
                                    </p:set>
                                    <p:animEffect transition="in" filter="barn(inVertical)">
                                      <p:cBhvr>
                                        <p:cTn id="7" dur="500"/>
                                        <p:tgtEl>
                                          <p:spTgt spid="117768"/>
                                        </p:tgtEl>
                                      </p:cBhvr>
                                    </p:animEffect>
                                  </p:childTnLst>
                                </p:cTn>
                              </p:par>
                            </p:childTnLst>
                          </p:cTn>
                        </p:par>
                        <p:par>
                          <p:cTn id="8" fill="hold">
                            <p:stCondLst>
                              <p:cond delay="500"/>
                            </p:stCondLst>
                            <p:childTnLst>
                              <p:par>
                                <p:cTn id="9" presetID="32" presetClass="emph" presetSubtype="0" fill="hold" grpId="0" nodeType="afterEffect">
                                  <p:stCondLst>
                                    <p:cond delay="0"/>
                                  </p:stCondLst>
                                  <p:childTnLst>
                                    <p:animRot by="120000">
                                      <p:cBhvr>
                                        <p:cTn id="10" dur="100" fill="hold">
                                          <p:stCondLst>
                                            <p:cond delay="0"/>
                                          </p:stCondLst>
                                        </p:cTn>
                                        <p:tgtEl>
                                          <p:spTgt spid="15"/>
                                        </p:tgtEl>
                                        <p:attrNameLst>
                                          <p:attrName>r</p:attrName>
                                        </p:attrNameLst>
                                      </p:cBhvr>
                                    </p:animRot>
                                    <p:animRot by="-240000">
                                      <p:cBhvr>
                                        <p:cTn id="11" dur="200" fill="hold">
                                          <p:stCondLst>
                                            <p:cond delay="200"/>
                                          </p:stCondLst>
                                        </p:cTn>
                                        <p:tgtEl>
                                          <p:spTgt spid="15"/>
                                        </p:tgtEl>
                                        <p:attrNameLst>
                                          <p:attrName>r</p:attrName>
                                        </p:attrNameLst>
                                      </p:cBhvr>
                                    </p:animRot>
                                    <p:animRot by="240000">
                                      <p:cBhvr>
                                        <p:cTn id="12" dur="200" fill="hold">
                                          <p:stCondLst>
                                            <p:cond delay="400"/>
                                          </p:stCondLst>
                                        </p:cTn>
                                        <p:tgtEl>
                                          <p:spTgt spid="15"/>
                                        </p:tgtEl>
                                        <p:attrNameLst>
                                          <p:attrName>r</p:attrName>
                                        </p:attrNameLst>
                                      </p:cBhvr>
                                    </p:animRot>
                                    <p:animRot by="-240000">
                                      <p:cBhvr>
                                        <p:cTn id="13" dur="200" fill="hold">
                                          <p:stCondLst>
                                            <p:cond delay="600"/>
                                          </p:stCondLst>
                                        </p:cTn>
                                        <p:tgtEl>
                                          <p:spTgt spid="15"/>
                                        </p:tgtEl>
                                        <p:attrNameLst>
                                          <p:attrName>r</p:attrName>
                                        </p:attrNameLst>
                                      </p:cBhvr>
                                    </p:animRot>
                                    <p:animRot by="120000">
                                      <p:cBhvr>
                                        <p:cTn id="14" dur="200" fill="hold">
                                          <p:stCondLst>
                                            <p:cond delay="80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u1" id="{A3C11277-2BC0-4000-8C46-5DDBA96B5CAC}" vid="{3359E226-1484-40AD-8DE3-EDB7B0763367}"/>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12222</TotalTime>
  <Words>3683</Words>
  <Application>Microsoft Office PowerPoint</Application>
  <PresentationFormat>Geniş ekran</PresentationFormat>
  <Paragraphs>322</Paragraphs>
  <Slides>65</Slides>
  <Notes>0</Notes>
  <HiddenSlides>0</HiddenSlides>
  <MMClips>0</MMClips>
  <ScaleCrop>false</ScaleCrop>
  <HeadingPairs>
    <vt:vector size="8" baseType="variant">
      <vt:variant>
        <vt:lpstr>Kullanılan Yazı Tipleri</vt:lpstr>
      </vt:variant>
      <vt:variant>
        <vt:i4>10</vt:i4>
      </vt:variant>
      <vt:variant>
        <vt:lpstr>Tema</vt:lpstr>
      </vt:variant>
      <vt:variant>
        <vt:i4>1</vt:i4>
      </vt:variant>
      <vt:variant>
        <vt:lpstr>Eklenmiş OLE Hizmet Programları</vt:lpstr>
      </vt:variant>
      <vt:variant>
        <vt:i4>1</vt:i4>
      </vt:variant>
      <vt:variant>
        <vt:lpstr>Slayt Başlıkları</vt:lpstr>
      </vt:variant>
      <vt:variant>
        <vt:i4>65</vt:i4>
      </vt:variant>
    </vt:vector>
  </HeadingPairs>
  <TitlesOfParts>
    <vt:vector size="77" baseType="lpstr">
      <vt:lpstr>微软雅黑</vt:lpstr>
      <vt:lpstr>ＭＳ Ｐゴシック</vt:lpstr>
      <vt:lpstr>Arial</vt:lpstr>
      <vt:lpstr>Calibri</vt:lpstr>
      <vt:lpstr>Calibri Light</vt:lpstr>
      <vt:lpstr>Cambria</vt:lpstr>
      <vt:lpstr>quicksand</vt:lpstr>
      <vt:lpstr>Times New Roman</vt:lpstr>
      <vt:lpstr>Wingdings</vt:lpstr>
      <vt:lpstr>Wingdings 3</vt:lpstr>
      <vt:lpstr>Office Teması</vt:lpstr>
      <vt:lpstr>Resim</vt:lpstr>
      <vt:lpstr>PowerPoint Sunusu</vt:lpstr>
      <vt:lpstr>SUNUM PLANI </vt:lpstr>
      <vt:lpstr>PowerPoint Sunusu</vt:lpstr>
      <vt:lpstr>      KDV İADESİ RİSK ANALİZİ (KDVİRA) SİSTEMİ</vt:lpstr>
      <vt:lpstr>PowerPoint Sunusu</vt:lpstr>
      <vt:lpstr>PowerPoint Sunusu</vt:lpstr>
      <vt:lpstr>KDV İadesi Kontrol Raporu</vt:lpstr>
      <vt:lpstr>KDV İadesi Kontrol Raporu</vt:lpstr>
      <vt:lpstr>KDV İadesi Kontrol Raporu</vt:lpstr>
      <vt:lpstr>KDV İadesi Kontrol Raporu</vt:lpstr>
      <vt:lpstr>KDV İadesi Kontrol Raporu</vt:lpstr>
      <vt:lpstr>KDV İadesi Kontrol Raporu</vt:lpstr>
      <vt:lpstr>KDV İadesi Kontrol Raporu</vt:lpstr>
      <vt:lpstr>ATU KONTROL RAPORUNA İLİŞKİN AÇIKLAMALAR</vt:lpstr>
      <vt:lpstr>ATU KONTROL RAPORUNA İLİŞKİN AÇIKLAMALAR</vt:lpstr>
      <vt:lpstr>ATU KONTROL RAPORUNA İLİŞKİN AÇIKLAMALAR</vt:lpstr>
      <vt:lpstr>ÖN KONTROL RAPORUNA İLİŞKİN AÇIKLAMALAR</vt:lpstr>
      <vt:lpstr>ÖN KONTROL RAPORUNA İLİŞKİN AÇIKLAMALAR</vt:lpstr>
      <vt:lpstr>ÖN KONTROL RAPORUNA İLİŞKİN AÇIKLAMALAR</vt:lpstr>
      <vt:lpstr>KDV İadesi Kontrol Raporu</vt:lpstr>
      <vt:lpstr>KDV İadesi Kontrol Raporu</vt:lpstr>
      <vt:lpstr>KDV İadesi Kontrol Raporu</vt:lpstr>
      <vt:lpstr>GENEL KONTROL SEGMENTLERİ </vt:lpstr>
      <vt:lpstr>   GENEL KONTROL SEGMENTLERİ  GKS01-1. İndirimli Orana Tabi işlemlerde İade Talep Süresi Kontrolü Mükellef 2022 yılına ilişkin indirimli orana tabi işlemlerden kaynaklı iadesini 2023/09 döneminde talep etmiş ancak iade talep dilekçesinin 31.12.2023 ten sonra vermiştir. </vt:lpstr>
      <vt:lpstr>   GENEL KONTROL SEGMENTLERİ  GKS01-2. Tam İstisna Ve Kısmi Tevkifat Kapsamındaki İade İşlemlerinde İade Talep Süresi Kontrolü </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GENEL KONTROL SEGMENTLERİ</vt:lpstr>
      <vt:lpstr>HATA BİLDİRİM EKRANLARINA İLİŞKİN AÇIKLAMALAR</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KAMER DIDEM UCAR</dc:creator>
  <cp:lastModifiedBy>DERYA KILIC</cp:lastModifiedBy>
  <cp:revision>179</cp:revision>
  <dcterms:created xsi:type="dcterms:W3CDTF">2020-01-23T07:23:50Z</dcterms:created>
  <dcterms:modified xsi:type="dcterms:W3CDTF">2025-11-05T11:42:27Z</dcterms:modified>
</cp:coreProperties>
</file>