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6.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2.xml" ContentType="application/vnd.openxmlformats-officedocument.themeOverride+xml"/>
  <Override PartName="/ppt/notesSlides/notesSlide8.xml" ContentType="application/vnd.openxmlformats-officedocument.presentationml.notesSlide+xml"/>
  <Override PartName="/ppt/theme/themeOverride3.xml" ContentType="application/vnd.openxmlformats-officedocument.themeOverride+xml"/>
  <Override PartName="/ppt/notesSlides/notesSlide9.xml" ContentType="application/vnd.openxmlformats-officedocument.presentationml.notesSlide+xml"/>
  <Override PartName="/ppt/theme/themeOverride4.xml" ContentType="application/vnd.openxmlformats-officedocument.themeOverride+xml"/>
  <Override PartName="/ppt/notesSlides/notesSlide10.xml" ContentType="application/vnd.openxmlformats-officedocument.presentationml.notesSlide+xml"/>
  <Override PartName="/ppt/theme/themeOverride5.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6.xml" ContentType="application/vnd.openxmlformats-officedocument.themeOverride+xml"/>
  <Override PartName="/ppt/theme/themeOverride7.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8.xml" ContentType="application/vnd.openxmlformats-officedocument.themeOverride+xml"/>
  <Override PartName="/ppt/notesSlides/notesSlide17.xml" ContentType="application/vnd.openxmlformats-officedocument.presentationml.notesSlide+xml"/>
  <Override PartName="/ppt/theme/themeOverride9.xml" ContentType="application/vnd.openxmlformats-officedocument.themeOverride+xml"/>
  <Override PartName="/ppt/notesSlides/notesSlide18.xml" ContentType="application/vnd.openxmlformats-officedocument.presentationml.notesSlide+xml"/>
  <Override PartName="/ppt/theme/themeOverride10.xml" ContentType="application/vnd.openxmlformats-officedocument.themeOverride+xml"/>
  <Override PartName="/ppt/notesSlides/notesSlide19.xml" ContentType="application/vnd.openxmlformats-officedocument.presentationml.notesSlide+xml"/>
  <Override PartName="/ppt/theme/themeOverride11.xml" ContentType="application/vnd.openxmlformats-officedocument.themeOverride+xml"/>
  <Override PartName="/ppt/notesSlides/notesSlide20.xml" ContentType="application/vnd.openxmlformats-officedocument.presentationml.notesSlide+xml"/>
  <Override PartName="/ppt/theme/themeOverride12.xml" ContentType="application/vnd.openxmlformats-officedocument.themeOverride+xml"/>
  <Override PartName="/ppt/theme/themeOverride13.xml" ContentType="application/vnd.openxmlformats-officedocument.themeOverride+xml"/>
  <Override PartName="/ppt/notesSlides/notesSlide21.xml" ContentType="application/vnd.openxmlformats-officedocument.presentationml.notesSl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notesSlides/notesSlide22.xml" ContentType="application/vnd.openxmlformats-officedocument.presentationml.notesSlide+xml"/>
  <Override PartName="/ppt/theme/themeOverride17.xml" ContentType="application/vnd.openxmlformats-officedocument.themeOverride+xml"/>
  <Override PartName="/ppt/theme/themeOverride18.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heme/themeOverride19.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heme/themeOverride26.xml" ContentType="application/vnd.openxmlformats-officedocument.themeOverride+xml"/>
  <Override PartName="/ppt/notesSlides/notesSlide51.xml" ContentType="application/vnd.openxmlformats-officedocument.presentationml.notesSlide+xml"/>
  <Override PartName="/ppt/theme/themeOverride27.xml" ContentType="application/vnd.openxmlformats-officedocument.themeOverride+xml"/>
  <Override PartName="/ppt/notesSlides/notesSlide52.xml" ContentType="application/vnd.openxmlformats-officedocument.presentationml.notesSlide+xml"/>
  <Override PartName="/ppt/theme/themeOverride28.xml" ContentType="application/vnd.openxmlformats-officedocument.themeOverride+xml"/>
  <Override PartName="/ppt/notesSlides/notesSlide53.xml" ContentType="application/vnd.openxmlformats-officedocument.presentationml.notesSlide+xml"/>
  <Override PartName="/ppt/theme/themeOverride29.xml" ContentType="application/vnd.openxmlformats-officedocument.themeOverride+xml"/>
  <Override PartName="/ppt/notesSlides/notesSlide54.xml" ContentType="application/vnd.openxmlformats-officedocument.presentationml.notesSlide+xml"/>
  <Override PartName="/ppt/theme/themeOverride30.xml" ContentType="application/vnd.openxmlformats-officedocument.themeOverride+xml"/>
  <Override PartName="/ppt/notesSlides/notesSlide55.xml" ContentType="application/vnd.openxmlformats-officedocument.presentationml.notesSlide+xml"/>
  <Override PartName="/ppt/theme/themeOverride31.xml" ContentType="application/vnd.openxmlformats-officedocument.themeOverride+xml"/>
  <Override PartName="/ppt/notesSlides/notesSlide56.xml" ContentType="application/vnd.openxmlformats-officedocument.presentationml.notesSlide+xml"/>
  <Override PartName="/ppt/theme/themeOverride32.xml" ContentType="application/vnd.openxmlformats-officedocument.themeOverride+xml"/>
  <Override PartName="/ppt/notesSlides/notesSlide57.xml" ContentType="application/vnd.openxmlformats-officedocument.presentationml.notesSlide+xml"/>
  <Override PartName="/ppt/theme/themeOverride33.xml" ContentType="application/vnd.openxmlformats-officedocument.themeOverride+xml"/>
  <Override PartName="/ppt/notesSlides/notesSlide58.xml" ContentType="application/vnd.openxmlformats-officedocument.presentationml.notesSlide+xml"/>
  <Override PartName="/ppt/theme/themeOverride34.xml" ContentType="application/vnd.openxmlformats-officedocument.themeOverride+xml"/>
  <Override PartName="/ppt/notesSlides/notesSlide59.xml" ContentType="application/vnd.openxmlformats-officedocument.presentationml.notesSlide+xml"/>
  <Override PartName="/ppt/theme/themeOverride35.xml" ContentType="application/vnd.openxmlformats-officedocument.themeOverride+xml"/>
  <Override PartName="/ppt/notesSlides/notesSlide60.xml" ContentType="application/vnd.openxmlformats-officedocument.presentationml.notesSlide+xml"/>
  <Override PartName="/ppt/theme/themeOverride36.xml" ContentType="application/vnd.openxmlformats-officedocument.themeOverride+xml"/>
  <Override PartName="/ppt/notesSlides/notesSlide61.xml" ContentType="application/vnd.openxmlformats-officedocument.presentationml.notesSlide+xml"/>
  <Override PartName="/ppt/theme/themeOverride37.xml" ContentType="application/vnd.openxmlformats-officedocument.themeOverride+xml"/>
  <Override PartName="/ppt/notesSlides/notesSlide62.xml" ContentType="application/vnd.openxmlformats-officedocument.presentationml.notesSlide+xml"/>
  <Override PartName="/ppt/theme/themeOverride38.xml" ContentType="application/vnd.openxmlformats-officedocument.themeOverride+xml"/>
  <Override PartName="/ppt/notesSlides/notesSlide63.xml" ContentType="application/vnd.openxmlformats-officedocument.presentationml.notesSlide+xml"/>
  <Override PartName="/ppt/theme/themeOverride39.xml" ContentType="application/vnd.openxmlformats-officedocument.themeOverride+xml"/>
  <Override PartName="/ppt/notesSlides/notesSlide64.xml" ContentType="application/vnd.openxmlformats-officedocument.presentationml.notesSlide+xml"/>
  <Override PartName="/ppt/theme/themeOverride40.xml" ContentType="application/vnd.openxmlformats-officedocument.themeOverride+xml"/>
  <Override PartName="/ppt/notesSlides/notesSlide65.xml" ContentType="application/vnd.openxmlformats-officedocument.presentationml.notesSlide+xml"/>
  <Override PartName="/ppt/theme/themeOverride41.xml" ContentType="application/vnd.openxmlformats-officedocument.themeOverride+xml"/>
  <Override PartName="/ppt/notesSlides/notesSlide66.xml" ContentType="application/vnd.openxmlformats-officedocument.presentationml.notesSlide+xml"/>
  <Override PartName="/ppt/theme/themeOverride42.xml" ContentType="application/vnd.openxmlformats-officedocument.themeOverride+xml"/>
  <Override PartName="/ppt/notesSlides/notesSlide67.xml" ContentType="application/vnd.openxmlformats-officedocument.presentationml.notesSlide+xml"/>
  <Override PartName="/ppt/theme/themeOverride43.xml" ContentType="application/vnd.openxmlformats-officedocument.themeOverride+xml"/>
  <Override PartName="/ppt/notesSlides/notesSlide68.xml" ContentType="application/vnd.openxmlformats-officedocument.presentationml.notesSlide+xml"/>
  <Override PartName="/ppt/theme/themeOverride44.xml" ContentType="application/vnd.openxmlformats-officedocument.themeOverride+xml"/>
  <Override PartName="/ppt/notesSlides/notesSlide69.xml" ContentType="application/vnd.openxmlformats-officedocument.presentationml.notesSlide+xml"/>
  <Override PartName="/ppt/theme/themeOverride45.xml" ContentType="application/vnd.openxmlformats-officedocument.themeOverride+xml"/>
  <Override PartName="/ppt/notesSlides/notesSlide70.xml" ContentType="application/vnd.openxmlformats-officedocument.presentationml.notesSlide+xml"/>
  <Override PartName="/ppt/theme/themeOverride46.xml" ContentType="application/vnd.openxmlformats-officedocument.themeOverride+xml"/>
  <Override PartName="/ppt/notesSlides/notesSlide71.xml" ContentType="application/vnd.openxmlformats-officedocument.presentationml.notesSlide+xml"/>
  <Override PartName="/ppt/theme/themeOverride47.xml" ContentType="application/vnd.openxmlformats-officedocument.themeOverride+xml"/>
  <Override PartName="/ppt/notesSlides/notesSlide72.xml" ContentType="application/vnd.openxmlformats-officedocument.presentationml.notesSlide+xml"/>
  <Override PartName="/ppt/theme/themeOverride48.xml" ContentType="application/vnd.openxmlformats-officedocument.themeOverride+xml"/>
  <Override PartName="/ppt/notesSlides/notesSlide73.xml" ContentType="application/vnd.openxmlformats-officedocument.presentationml.notesSlide+xml"/>
  <Override PartName="/ppt/theme/themeOverride49.xml" ContentType="application/vnd.openxmlformats-officedocument.themeOverride+xml"/>
  <Override PartName="/ppt/notesSlides/notesSlide74.xml" ContentType="application/vnd.openxmlformats-officedocument.presentationml.notesSlide+xml"/>
  <Override PartName="/ppt/theme/themeOverride50.xml" ContentType="application/vnd.openxmlformats-officedocument.themeOverride+xml"/>
  <Override PartName="/ppt/notesSlides/notesSlide75.xml" ContentType="application/vnd.openxmlformats-officedocument.presentationml.notesSlide+xml"/>
  <Override PartName="/ppt/theme/themeOverride51.xml" ContentType="application/vnd.openxmlformats-officedocument.themeOverride+xml"/>
  <Override PartName="/ppt/notesSlides/notesSlide76.xml" ContentType="application/vnd.openxmlformats-officedocument.presentationml.notesSlide+xml"/>
  <Override PartName="/ppt/theme/themeOverride52.xml" ContentType="application/vnd.openxmlformats-officedocument.themeOverride+xml"/>
  <Override PartName="/ppt/notesSlides/notesSlide77.xml" ContentType="application/vnd.openxmlformats-officedocument.presentationml.notesSlide+xml"/>
  <Override PartName="/ppt/theme/themeOverride53.xml" ContentType="application/vnd.openxmlformats-officedocument.themeOverride+xml"/>
  <Override PartName="/ppt/notesSlides/notesSlide78.xml" ContentType="application/vnd.openxmlformats-officedocument.presentationml.notesSlide+xml"/>
  <Override PartName="/ppt/theme/themeOverride54.xml" ContentType="application/vnd.openxmlformats-officedocument.themeOverride+xml"/>
  <Override PartName="/ppt/notesSlides/notesSlide79.xml" ContentType="application/vnd.openxmlformats-officedocument.presentationml.notesSlide+xml"/>
  <Override PartName="/ppt/theme/themeOverride55.xml" ContentType="application/vnd.openxmlformats-officedocument.themeOverride+xml"/>
  <Override PartName="/ppt/notesSlides/notesSlide80.xml" ContentType="application/vnd.openxmlformats-officedocument.presentationml.notesSlide+xml"/>
  <Override PartName="/ppt/theme/themeOverride56.xml" ContentType="application/vnd.openxmlformats-officedocument.themeOverride+xml"/>
  <Override PartName="/ppt/notesSlides/notesSlide81.xml" ContentType="application/vnd.openxmlformats-officedocument.presentationml.notesSlide+xml"/>
  <Override PartName="/ppt/theme/themeOverride57.xml" ContentType="application/vnd.openxmlformats-officedocument.themeOverride+xml"/>
  <Override PartName="/ppt/notesSlides/notesSlide82.xml" ContentType="application/vnd.openxmlformats-officedocument.presentationml.notesSlide+xml"/>
  <Override PartName="/ppt/theme/themeOverride58.xml" ContentType="application/vnd.openxmlformats-officedocument.themeOverride+xml"/>
  <Override PartName="/ppt/notesSlides/notesSlide83.xml" ContentType="application/vnd.openxmlformats-officedocument.presentationml.notesSlide+xml"/>
  <Override PartName="/ppt/theme/themeOverride59.xml" ContentType="application/vnd.openxmlformats-officedocument.themeOverride+xml"/>
  <Override PartName="/ppt/notesSlides/notesSlide84.xml" ContentType="application/vnd.openxmlformats-officedocument.presentationml.notesSlide+xml"/>
  <Override PartName="/ppt/theme/themeOverride60.xml" ContentType="application/vnd.openxmlformats-officedocument.themeOverride+xml"/>
  <Override PartName="/ppt/notesSlides/notesSlide85.xml" ContentType="application/vnd.openxmlformats-officedocument.presentationml.notesSlide+xml"/>
  <Override PartName="/ppt/theme/themeOverride61.xml" ContentType="application/vnd.openxmlformats-officedocument.themeOverride+xml"/>
  <Override PartName="/ppt/notesSlides/notesSlide86.xml" ContentType="application/vnd.openxmlformats-officedocument.presentationml.notesSlide+xml"/>
  <Override PartName="/ppt/theme/themeOverride62.xml" ContentType="application/vnd.openxmlformats-officedocument.themeOverride+xml"/>
  <Override PartName="/ppt/notesSlides/notesSlide87.xml" ContentType="application/vnd.openxmlformats-officedocument.presentationml.notesSlide+xml"/>
  <Override PartName="/ppt/theme/themeOverride63.xml" ContentType="application/vnd.openxmlformats-officedocument.themeOverr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theme/themeOverride64.xml" ContentType="application/vnd.openxmlformats-officedocument.themeOverr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theme/themeOverride65.xml" ContentType="application/vnd.openxmlformats-officedocument.themeOverride+xml"/>
  <Override PartName="/ppt/notesSlides/notesSlide100.xml" ContentType="application/vnd.openxmlformats-officedocument.presentationml.notesSlide+xml"/>
  <Override PartName="/ppt/theme/themeOverride66.xml" ContentType="application/vnd.openxmlformats-officedocument.themeOverride+xml"/>
  <Override PartName="/ppt/notesSlides/notesSlide101.xml" ContentType="application/vnd.openxmlformats-officedocument.presentationml.notesSlide+xml"/>
  <Override PartName="/ppt/theme/themeOverride67.xml" ContentType="application/vnd.openxmlformats-officedocument.themeOverride+xml"/>
  <Override PartName="/ppt/notesSlides/notesSlide102.xml" ContentType="application/vnd.openxmlformats-officedocument.presentationml.notesSlide+xml"/>
  <Override PartName="/ppt/theme/themeOverride68.xml" ContentType="application/vnd.openxmlformats-officedocument.themeOverr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theme/themeOverride69.xml" ContentType="application/vnd.openxmlformats-officedocument.themeOverr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theme/themeOverride70.xml" ContentType="application/vnd.openxmlformats-officedocument.themeOverr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0" r:id="rId2"/>
    <p:sldMasterId id="2147483672" r:id="rId3"/>
    <p:sldMasterId id="2147483689" r:id="rId4"/>
    <p:sldMasterId id="2147483701" r:id="rId5"/>
    <p:sldMasterId id="2147483713" r:id="rId6"/>
    <p:sldMasterId id="2147483725" r:id="rId7"/>
  </p:sldMasterIdLst>
  <p:notesMasterIdLst>
    <p:notesMasterId r:id="rId293"/>
  </p:notesMasterIdLst>
  <p:handoutMasterIdLst>
    <p:handoutMasterId r:id="rId294"/>
  </p:handoutMasterIdLst>
  <p:sldIdLst>
    <p:sldId id="263" r:id="rId8"/>
    <p:sldId id="731" r:id="rId9"/>
    <p:sldId id="332" r:id="rId10"/>
    <p:sldId id="261" r:id="rId11"/>
    <p:sldId id="730" r:id="rId12"/>
    <p:sldId id="337" r:id="rId13"/>
    <p:sldId id="672" r:id="rId14"/>
    <p:sldId id="674" r:id="rId15"/>
    <p:sldId id="673" r:id="rId16"/>
    <p:sldId id="676" r:id="rId17"/>
    <p:sldId id="677" r:id="rId18"/>
    <p:sldId id="675" r:id="rId19"/>
    <p:sldId id="678" r:id="rId20"/>
    <p:sldId id="679" r:id="rId21"/>
    <p:sldId id="680" r:id="rId22"/>
    <p:sldId id="681" r:id="rId23"/>
    <p:sldId id="340" r:id="rId24"/>
    <p:sldId id="729" r:id="rId25"/>
    <p:sldId id="335" r:id="rId26"/>
    <p:sldId id="462" r:id="rId27"/>
    <p:sldId id="463" r:id="rId28"/>
    <p:sldId id="339" r:id="rId29"/>
    <p:sldId id="683" r:id="rId30"/>
    <p:sldId id="767" r:id="rId31"/>
    <p:sldId id="682" r:id="rId32"/>
    <p:sldId id="472" r:id="rId33"/>
    <p:sldId id="346" r:id="rId34"/>
    <p:sldId id="347" r:id="rId35"/>
    <p:sldId id="647" r:id="rId36"/>
    <p:sldId id="648" r:id="rId37"/>
    <p:sldId id="728" r:id="rId38"/>
    <p:sldId id="351" r:id="rId39"/>
    <p:sldId id="727" r:id="rId40"/>
    <p:sldId id="373" r:id="rId41"/>
    <p:sldId id="376" r:id="rId42"/>
    <p:sldId id="726" r:id="rId43"/>
    <p:sldId id="355" r:id="rId44"/>
    <p:sldId id="725" r:id="rId45"/>
    <p:sldId id="343" r:id="rId46"/>
    <p:sldId id="649" r:id="rId47"/>
    <p:sldId id="464" r:id="rId48"/>
    <p:sldId id="763" r:id="rId49"/>
    <p:sldId id="764" r:id="rId50"/>
    <p:sldId id="467" r:id="rId51"/>
    <p:sldId id="577" r:id="rId52"/>
    <p:sldId id="578" r:id="rId53"/>
    <p:sldId id="579" r:id="rId54"/>
    <p:sldId id="580" r:id="rId55"/>
    <p:sldId id="581" r:id="rId56"/>
    <p:sldId id="582" r:id="rId57"/>
    <p:sldId id="583" r:id="rId58"/>
    <p:sldId id="584" r:id="rId59"/>
    <p:sldId id="585" r:id="rId60"/>
    <p:sldId id="650" r:id="rId61"/>
    <p:sldId id="465" r:id="rId62"/>
    <p:sldId id="724" r:id="rId63"/>
    <p:sldId id="342" r:id="rId64"/>
    <p:sldId id="378" r:id="rId65"/>
    <p:sldId id="474" r:id="rId66"/>
    <p:sldId id="477" r:id="rId67"/>
    <p:sldId id="476" r:id="rId68"/>
    <p:sldId id="473" r:id="rId69"/>
    <p:sldId id="586" r:id="rId70"/>
    <p:sldId id="685" r:id="rId71"/>
    <p:sldId id="631" r:id="rId72"/>
    <p:sldId id="686" r:id="rId73"/>
    <p:sldId id="478" r:id="rId74"/>
    <p:sldId id="651" r:id="rId75"/>
    <p:sldId id="652" r:id="rId76"/>
    <p:sldId id="587" r:id="rId77"/>
    <p:sldId id="589" r:id="rId78"/>
    <p:sldId id="654" r:id="rId79"/>
    <p:sldId id="590" r:id="rId80"/>
    <p:sldId id="414" r:id="rId81"/>
    <p:sldId id="765" r:id="rId82"/>
    <p:sldId id="453" r:id="rId83"/>
    <p:sldId id="457" r:id="rId84"/>
    <p:sldId id="456" r:id="rId85"/>
    <p:sldId id="632" r:id="rId86"/>
    <p:sldId id="454" r:id="rId87"/>
    <p:sldId id="459" r:id="rId88"/>
    <p:sldId id="458" r:id="rId89"/>
    <p:sldId id="461" r:id="rId90"/>
    <p:sldId id="455" r:id="rId91"/>
    <p:sldId id="733" r:id="rId92"/>
    <p:sldId id="734" r:id="rId93"/>
    <p:sldId id="735" r:id="rId94"/>
    <p:sldId id="736" r:id="rId95"/>
    <p:sldId id="737" r:id="rId96"/>
    <p:sldId id="738" r:id="rId97"/>
    <p:sldId id="723" r:id="rId98"/>
    <p:sldId id="349" r:id="rId99"/>
    <p:sldId id="379" r:id="rId100"/>
    <p:sldId id="690" r:id="rId101"/>
    <p:sldId id="697" r:id="rId102"/>
    <p:sldId id="480" r:id="rId103"/>
    <p:sldId id="479" r:id="rId104"/>
    <p:sldId id="481" r:id="rId105"/>
    <p:sldId id="692" r:id="rId106"/>
    <p:sldId id="482" r:id="rId107"/>
    <p:sldId id="484" r:id="rId108"/>
    <p:sldId id="740" r:id="rId109"/>
    <p:sldId id="741" r:id="rId110"/>
    <p:sldId id="742" r:id="rId111"/>
    <p:sldId id="743" r:id="rId112"/>
    <p:sldId id="722" r:id="rId113"/>
    <p:sldId id="361" r:id="rId114"/>
    <p:sldId id="380" r:id="rId115"/>
    <p:sldId id="655" r:id="rId116"/>
    <p:sldId id="424" r:id="rId117"/>
    <p:sldId id="633" r:id="rId118"/>
    <p:sldId id="768" r:id="rId119"/>
    <p:sldId id="721" r:id="rId120"/>
    <p:sldId id="363" r:id="rId121"/>
    <p:sldId id="720" r:id="rId122"/>
    <p:sldId id="639" r:id="rId123"/>
    <p:sldId id="640" r:id="rId124"/>
    <p:sldId id="658" r:id="rId125"/>
    <p:sldId id="425" r:id="rId126"/>
    <p:sldId id="451" r:id="rId127"/>
    <p:sldId id="452" r:id="rId128"/>
    <p:sldId id="719" r:id="rId129"/>
    <p:sldId id="365" r:id="rId130"/>
    <p:sldId id="382" r:id="rId131"/>
    <p:sldId id="450" r:id="rId132"/>
    <p:sldId id="634" r:id="rId133"/>
    <p:sldId id="718" r:id="rId134"/>
    <p:sldId id="348" r:id="rId135"/>
    <p:sldId id="600" r:id="rId136"/>
    <p:sldId id="693" r:id="rId137"/>
    <p:sldId id="659" r:id="rId138"/>
    <p:sldId id="599" r:id="rId139"/>
    <p:sldId id="383" r:id="rId140"/>
    <p:sldId id="601" r:id="rId141"/>
    <p:sldId id="635" r:id="rId142"/>
    <p:sldId id="636" r:id="rId143"/>
    <p:sldId id="637" r:id="rId144"/>
    <p:sldId id="427" r:id="rId145"/>
    <p:sldId id="437" r:id="rId146"/>
    <p:sldId id="438" r:id="rId147"/>
    <p:sldId id="436" r:id="rId148"/>
    <p:sldId id="440" r:id="rId149"/>
    <p:sldId id="439" r:id="rId150"/>
    <p:sldId id="442" r:id="rId151"/>
    <p:sldId id="441" r:id="rId152"/>
    <p:sldId id="717" r:id="rId153"/>
    <p:sldId id="341" r:id="rId154"/>
    <p:sldId id="384" r:id="rId155"/>
    <p:sldId id="491" r:id="rId156"/>
    <p:sldId id="492" r:id="rId157"/>
    <p:sldId id="493" r:id="rId158"/>
    <p:sldId id="745" r:id="rId159"/>
    <p:sldId id="746" r:id="rId160"/>
    <p:sldId id="494" r:id="rId161"/>
    <p:sldId id="495" r:id="rId162"/>
    <p:sldId id="496" r:id="rId163"/>
    <p:sldId id="497" r:id="rId164"/>
    <p:sldId id="490" r:id="rId165"/>
    <p:sldId id="470" r:id="rId166"/>
    <p:sldId id="498" r:id="rId167"/>
    <p:sldId id="447" r:id="rId168"/>
    <p:sldId id="428" r:id="rId169"/>
    <p:sldId id="446" r:id="rId170"/>
    <p:sldId id="445" r:id="rId171"/>
    <p:sldId id="444" r:id="rId172"/>
    <p:sldId id="449" r:id="rId173"/>
    <p:sldId id="716" r:id="rId174"/>
    <p:sldId id="430" r:id="rId175"/>
    <p:sldId id="431" r:id="rId176"/>
    <p:sldId id="468" r:id="rId177"/>
    <p:sldId id="429" r:id="rId178"/>
    <p:sldId id="715" r:id="rId179"/>
    <p:sldId id="329" r:id="rId180"/>
    <p:sldId id="714" r:id="rId181"/>
    <p:sldId id="509" r:id="rId182"/>
    <p:sldId id="510" r:id="rId183"/>
    <p:sldId id="511" r:id="rId184"/>
    <p:sldId id="518" r:id="rId185"/>
    <p:sldId id="519" r:id="rId186"/>
    <p:sldId id="694" r:id="rId187"/>
    <p:sldId id="520" r:id="rId188"/>
    <p:sldId id="695" r:id="rId189"/>
    <p:sldId id="521" r:id="rId190"/>
    <p:sldId id="523" r:id="rId191"/>
    <p:sldId id="525" r:id="rId192"/>
    <p:sldId id="526" r:id="rId193"/>
    <p:sldId id="527" r:id="rId194"/>
    <p:sldId id="531" r:id="rId195"/>
    <p:sldId id="533" r:id="rId196"/>
    <p:sldId id="534" r:id="rId197"/>
    <p:sldId id="537" r:id="rId198"/>
    <p:sldId id="538" r:id="rId199"/>
    <p:sldId id="541" r:id="rId200"/>
    <p:sldId id="684" r:id="rId201"/>
    <p:sldId id="542" r:id="rId202"/>
    <p:sldId id="543" r:id="rId203"/>
    <p:sldId id="687" r:id="rId204"/>
    <p:sldId id="544" r:id="rId205"/>
    <p:sldId id="545" r:id="rId206"/>
    <p:sldId id="546" r:id="rId207"/>
    <p:sldId id="547" r:id="rId208"/>
    <p:sldId id="548" r:id="rId209"/>
    <p:sldId id="549" r:id="rId210"/>
    <p:sldId id="550" r:id="rId211"/>
    <p:sldId id="551" r:id="rId212"/>
    <p:sldId id="552" r:id="rId213"/>
    <p:sldId id="553" r:id="rId214"/>
    <p:sldId id="554" r:id="rId215"/>
    <p:sldId id="556" r:id="rId216"/>
    <p:sldId id="557" r:id="rId217"/>
    <p:sldId id="560" r:id="rId218"/>
    <p:sldId id="561" r:id="rId219"/>
    <p:sldId id="748" r:id="rId220"/>
    <p:sldId id="749" r:id="rId221"/>
    <p:sldId id="750" r:id="rId222"/>
    <p:sldId id="753" r:id="rId223"/>
    <p:sldId id="754" r:id="rId224"/>
    <p:sldId id="760" r:id="rId225"/>
    <p:sldId id="761" r:id="rId226"/>
    <p:sldId id="762" r:id="rId227"/>
    <p:sldId id="756" r:id="rId228"/>
    <p:sldId id="757" r:id="rId229"/>
    <p:sldId id="758" r:id="rId230"/>
    <p:sldId id="713" r:id="rId231"/>
    <p:sldId id="657" r:id="rId232"/>
    <p:sldId id="712" r:id="rId233"/>
    <p:sldId id="501" r:id="rId234"/>
    <p:sldId id="503" r:id="rId235"/>
    <p:sldId id="505" r:id="rId236"/>
    <p:sldId id="506" r:id="rId237"/>
    <p:sldId id="711" r:id="rId238"/>
    <p:sldId id="562" r:id="rId239"/>
    <p:sldId id="710" r:id="rId240"/>
    <p:sldId id="744" r:id="rId241"/>
    <p:sldId id="709" r:id="rId242"/>
    <p:sldId id="433" r:id="rId243"/>
    <p:sldId id="434" r:id="rId244"/>
    <p:sldId id="699" r:id="rId245"/>
    <p:sldId id="700" r:id="rId246"/>
    <p:sldId id="701" r:id="rId247"/>
    <p:sldId id="702" r:id="rId248"/>
    <p:sldId id="703" r:id="rId249"/>
    <p:sldId id="704" r:id="rId250"/>
    <p:sldId id="708" r:id="rId251"/>
    <p:sldId id="565" r:id="rId252"/>
    <p:sldId id="572" r:id="rId253"/>
    <p:sldId id="566" r:id="rId254"/>
    <p:sldId id="567" r:id="rId255"/>
    <p:sldId id="568" r:id="rId256"/>
    <p:sldId id="569" r:id="rId257"/>
    <p:sldId id="570" r:id="rId258"/>
    <p:sldId id="571" r:id="rId259"/>
    <p:sldId id="573" r:id="rId260"/>
    <p:sldId id="707" r:id="rId261"/>
    <p:sldId id="400" r:id="rId262"/>
    <p:sldId id="574" r:id="rId263"/>
    <p:sldId id="706" r:id="rId264"/>
    <p:sldId id="405" r:id="rId265"/>
    <p:sldId id="607" r:id="rId266"/>
    <p:sldId id="606" r:id="rId267"/>
    <p:sldId id="605" r:id="rId268"/>
    <p:sldId id="604" r:id="rId269"/>
    <p:sldId id="656" r:id="rId270"/>
    <p:sldId id="705" r:id="rId271"/>
    <p:sldId id="404" r:id="rId272"/>
    <p:sldId id="613" r:id="rId273"/>
    <p:sldId id="615" r:id="rId274"/>
    <p:sldId id="626" r:id="rId275"/>
    <p:sldId id="641" r:id="rId276"/>
    <p:sldId id="625" r:id="rId277"/>
    <p:sldId id="624" r:id="rId278"/>
    <p:sldId id="623" r:id="rId279"/>
    <p:sldId id="622" r:id="rId280"/>
    <p:sldId id="642" r:id="rId281"/>
    <p:sldId id="643" r:id="rId282"/>
    <p:sldId id="621" r:id="rId283"/>
    <p:sldId id="620" r:id="rId284"/>
    <p:sldId id="644" r:id="rId285"/>
    <p:sldId id="778" r:id="rId286"/>
    <p:sldId id="780" r:id="rId287"/>
    <p:sldId id="781" r:id="rId288"/>
    <p:sldId id="782" r:id="rId289"/>
    <p:sldId id="783" r:id="rId290"/>
    <p:sldId id="784" r:id="rId291"/>
    <p:sldId id="260" r:id="rId292"/>
  </p:sldIdLst>
  <p:sldSz cx="12192000" cy="6858000"/>
  <p:notesSz cx="6858000" cy="9926638"/>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NAR BIYIK" initials="PB" lastIdx="1" clrIdx="0">
    <p:extLst>
      <p:ext uri="{19B8F6BF-5375-455C-9EA6-DF929625EA0E}">
        <p15:presenceInfo xmlns:p15="http://schemas.microsoft.com/office/powerpoint/2012/main" userId="S-1-5-21-1953079236-1855986223-2648030211-9730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0612"/>
    <a:srgbClr val="1539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19" autoAdjust="0"/>
    <p:restoredTop sz="91830" autoAdjust="0"/>
  </p:normalViewPr>
  <p:slideViewPr>
    <p:cSldViewPr snapToGrid="0">
      <p:cViewPr varScale="1">
        <p:scale>
          <a:sx n="69" d="100"/>
          <a:sy n="69" d="100"/>
        </p:scale>
        <p:origin x="82" y="269"/>
      </p:cViewPr>
      <p:guideLst>
        <p:guide orient="horz" pos="2137"/>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0.xml"/><Relationship Id="rId299" Type="http://schemas.openxmlformats.org/officeDocument/2006/relationships/tableStyles" Target="tableStyles.xml"/><Relationship Id="rId21" Type="http://schemas.openxmlformats.org/officeDocument/2006/relationships/slide" Target="slides/slide14.xml"/><Relationship Id="rId42" Type="http://schemas.openxmlformats.org/officeDocument/2006/relationships/slide" Target="slides/slide35.xml"/><Relationship Id="rId63" Type="http://schemas.openxmlformats.org/officeDocument/2006/relationships/slide" Target="slides/slide56.xml"/><Relationship Id="rId84" Type="http://schemas.openxmlformats.org/officeDocument/2006/relationships/slide" Target="slides/slide77.xml"/><Relationship Id="rId138" Type="http://schemas.openxmlformats.org/officeDocument/2006/relationships/slide" Target="slides/slide131.xml"/><Relationship Id="rId159" Type="http://schemas.openxmlformats.org/officeDocument/2006/relationships/slide" Target="slides/slide152.xml"/><Relationship Id="rId170" Type="http://schemas.openxmlformats.org/officeDocument/2006/relationships/slide" Target="slides/slide163.xml"/><Relationship Id="rId191" Type="http://schemas.openxmlformats.org/officeDocument/2006/relationships/slide" Target="slides/slide184.xml"/><Relationship Id="rId205" Type="http://schemas.openxmlformats.org/officeDocument/2006/relationships/slide" Target="slides/slide198.xml"/><Relationship Id="rId226" Type="http://schemas.openxmlformats.org/officeDocument/2006/relationships/slide" Target="slides/slide219.xml"/><Relationship Id="rId247" Type="http://schemas.openxmlformats.org/officeDocument/2006/relationships/slide" Target="slides/slide240.xml"/><Relationship Id="rId107" Type="http://schemas.openxmlformats.org/officeDocument/2006/relationships/slide" Target="slides/slide100.xml"/><Relationship Id="rId268" Type="http://schemas.openxmlformats.org/officeDocument/2006/relationships/slide" Target="slides/slide261.xml"/><Relationship Id="rId289" Type="http://schemas.openxmlformats.org/officeDocument/2006/relationships/slide" Target="slides/slide282.xml"/><Relationship Id="rId11" Type="http://schemas.openxmlformats.org/officeDocument/2006/relationships/slide" Target="slides/slide4.xml"/><Relationship Id="rId32" Type="http://schemas.openxmlformats.org/officeDocument/2006/relationships/slide" Target="slides/slide25.xml"/><Relationship Id="rId53" Type="http://schemas.openxmlformats.org/officeDocument/2006/relationships/slide" Target="slides/slide46.xml"/><Relationship Id="rId74" Type="http://schemas.openxmlformats.org/officeDocument/2006/relationships/slide" Target="slides/slide67.xml"/><Relationship Id="rId128" Type="http://schemas.openxmlformats.org/officeDocument/2006/relationships/slide" Target="slides/slide121.xml"/><Relationship Id="rId149" Type="http://schemas.openxmlformats.org/officeDocument/2006/relationships/slide" Target="slides/slide142.xml"/><Relationship Id="rId5" Type="http://schemas.openxmlformats.org/officeDocument/2006/relationships/slideMaster" Target="slideMasters/slideMaster5.xml"/><Relationship Id="rId95" Type="http://schemas.openxmlformats.org/officeDocument/2006/relationships/slide" Target="slides/slide88.xml"/><Relationship Id="rId160" Type="http://schemas.openxmlformats.org/officeDocument/2006/relationships/slide" Target="slides/slide153.xml"/><Relationship Id="rId181" Type="http://schemas.openxmlformats.org/officeDocument/2006/relationships/slide" Target="slides/slide174.xml"/><Relationship Id="rId216" Type="http://schemas.openxmlformats.org/officeDocument/2006/relationships/slide" Target="slides/slide209.xml"/><Relationship Id="rId237" Type="http://schemas.openxmlformats.org/officeDocument/2006/relationships/slide" Target="slides/slide230.xml"/><Relationship Id="rId258" Type="http://schemas.openxmlformats.org/officeDocument/2006/relationships/slide" Target="slides/slide251.xml"/><Relationship Id="rId279" Type="http://schemas.openxmlformats.org/officeDocument/2006/relationships/slide" Target="slides/slide272.xml"/><Relationship Id="rId22" Type="http://schemas.openxmlformats.org/officeDocument/2006/relationships/slide" Target="slides/slide15.xml"/><Relationship Id="rId43" Type="http://schemas.openxmlformats.org/officeDocument/2006/relationships/slide" Target="slides/slide36.xml"/><Relationship Id="rId64" Type="http://schemas.openxmlformats.org/officeDocument/2006/relationships/slide" Target="slides/slide57.xml"/><Relationship Id="rId118" Type="http://schemas.openxmlformats.org/officeDocument/2006/relationships/slide" Target="slides/slide111.xml"/><Relationship Id="rId139" Type="http://schemas.openxmlformats.org/officeDocument/2006/relationships/slide" Target="slides/slide132.xml"/><Relationship Id="rId290" Type="http://schemas.openxmlformats.org/officeDocument/2006/relationships/slide" Target="slides/slide283.xml"/><Relationship Id="rId85" Type="http://schemas.openxmlformats.org/officeDocument/2006/relationships/slide" Target="slides/slide78.xml"/><Relationship Id="rId150" Type="http://schemas.openxmlformats.org/officeDocument/2006/relationships/slide" Target="slides/slide143.xml"/><Relationship Id="rId171" Type="http://schemas.openxmlformats.org/officeDocument/2006/relationships/slide" Target="slides/slide164.xml"/><Relationship Id="rId192" Type="http://schemas.openxmlformats.org/officeDocument/2006/relationships/slide" Target="slides/slide185.xml"/><Relationship Id="rId206" Type="http://schemas.openxmlformats.org/officeDocument/2006/relationships/slide" Target="slides/slide199.xml"/><Relationship Id="rId227" Type="http://schemas.openxmlformats.org/officeDocument/2006/relationships/slide" Target="slides/slide220.xml"/><Relationship Id="rId248" Type="http://schemas.openxmlformats.org/officeDocument/2006/relationships/slide" Target="slides/slide241.xml"/><Relationship Id="rId269" Type="http://schemas.openxmlformats.org/officeDocument/2006/relationships/slide" Target="slides/slide262.xml"/><Relationship Id="rId12" Type="http://schemas.openxmlformats.org/officeDocument/2006/relationships/slide" Target="slides/slide5.xml"/><Relationship Id="rId33" Type="http://schemas.openxmlformats.org/officeDocument/2006/relationships/slide" Target="slides/slide26.xml"/><Relationship Id="rId108" Type="http://schemas.openxmlformats.org/officeDocument/2006/relationships/slide" Target="slides/slide101.xml"/><Relationship Id="rId129" Type="http://schemas.openxmlformats.org/officeDocument/2006/relationships/slide" Target="slides/slide122.xml"/><Relationship Id="rId280" Type="http://schemas.openxmlformats.org/officeDocument/2006/relationships/slide" Target="slides/slide273.xml"/><Relationship Id="rId54" Type="http://schemas.openxmlformats.org/officeDocument/2006/relationships/slide" Target="slides/slide47.xml"/><Relationship Id="rId75" Type="http://schemas.openxmlformats.org/officeDocument/2006/relationships/slide" Target="slides/slide68.xml"/><Relationship Id="rId96" Type="http://schemas.openxmlformats.org/officeDocument/2006/relationships/slide" Target="slides/slide89.xml"/><Relationship Id="rId140" Type="http://schemas.openxmlformats.org/officeDocument/2006/relationships/slide" Target="slides/slide133.xml"/><Relationship Id="rId161" Type="http://schemas.openxmlformats.org/officeDocument/2006/relationships/slide" Target="slides/slide154.xml"/><Relationship Id="rId182" Type="http://schemas.openxmlformats.org/officeDocument/2006/relationships/slide" Target="slides/slide175.xml"/><Relationship Id="rId217" Type="http://schemas.openxmlformats.org/officeDocument/2006/relationships/slide" Target="slides/slide210.xml"/><Relationship Id="rId6" Type="http://schemas.openxmlformats.org/officeDocument/2006/relationships/slideMaster" Target="slideMasters/slideMaster6.xml"/><Relationship Id="rId238" Type="http://schemas.openxmlformats.org/officeDocument/2006/relationships/slide" Target="slides/slide231.xml"/><Relationship Id="rId259" Type="http://schemas.openxmlformats.org/officeDocument/2006/relationships/slide" Target="slides/slide252.xml"/><Relationship Id="rId23" Type="http://schemas.openxmlformats.org/officeDocument/2006/relationships/slide" Target="slides/slide16.xml"/><Relationship Id="rId119" Type="http://schemas.openxmlformats.org/officeDocument/2006/relationships/slide" Target="slides/slide112.xml"/><Relationship Id="rId270" Type="http://schemas.openxmlformats.org/officeDocument/2006/relationships/slide" Target="slides/slide263.xml"/><Relationship Id="rId291" Type="http://schemas.openxmlformats.org/officeDocument/2006/relationships/slide" Target="slides/slide284.xml"/><Relationship Id="rId44" Type="http://schemas.openxmlformats.org/officeDocument/2006/relationships/slide" Target="slides/slide37.xml"/><Relationship Id="rId65" Type="http://schemas.openxmlformats.org/officeDocument/2006/relationships/slide" Target="slides/slide58.xml"/><Relationship Id="rId86" Type="http://schemas.openxmlformats.org/officeDocument/2006/relationships/slide" Target="slides/slide79.xml"/><Relationship Id="rId130" Type="http://schemas.openxmlformats.org/officeDocument/2006/relationships/slide" Target="slides/slide123.xml"/><Relationship Id="rId151" Type="http://schemas.openxmlformats.org/officeDocument/2006/relationships/slide" Target="slides/slide144.xml"/><Relationship Id="rId172" Type="http://schemas.openxmlformats.org/officeDocument/2006/relationships/slide" Target="slides/slide165.xml"/><Relationship Id="rId193" Type="http://schemas.openxmlformats.org/officeDocument/2006/relationships/slide" Target="slides/slide186.xml"/><Relationship Id="rId207" Type="http://schemas.openxmlformats.org/officeDocument/2006/relationships/slide" Target="slides/slide200.xml"/><Relationship Id="rId228" Type="http://schemas.openxmlformats.org/officeDocument/2006/relationships/slide" Target="slides/slide221.xml"/><Relationship Id="rId249" Type="http://schemas.openxmlformats.org/officeDocument/2006/relationships/slide" Target="slides/slide242.xml"/><Relationship Id="rId13" Type="http://schemas.openxmlformats.org/officeDocument/2006/relationships/slide" Target="slides/slide6.xml"/><Relationship Id="rId109" Type="http://schemas.openxmlformats.org/officeDocument/2006/relationships/slide" Target="slides/slide102.xml"/><Relationship Id="rId260" Type="http://schemas.openxmlformats.org/officeDocument/2006/relationships/slide" Target="slides/slide253.xml"/><Relationship Id="rId281" Type="http://schemas.openxmlformats.org/officeDocument/2006/relationships/slide" Target="slides/slide274.xml"/><Relationship Id="rId34" Type="http://schemas.openxmlformats.org/officeDocument/2006/relationships/slide" Target="slides/slide27.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20" Type="http://schemas.openxmlformats.org/officeDocument/2006/relationships/slide" Target="slides/slide113.xml"/><Relationship Id="rId141" Type="http://schemas.openxmlformats.org/officeDocument/2006/relationships/slide" Target="slides/slide134.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162" Type="http://schemas.openxmlformats.org/officeDocument/2006/relationships/slide" Target="slides/slide155.xml"/><Relationship Id="rId183" Type="http://schemas.openxmlformats.org/officeDocument/2006/relationships/slide" Target="slides/slide176.xml"/><Relationship Id="rId213" Type="http://schemas.openxmlformats.org/officeDocument/2006/relationships/slide" Target="slides/slide206.xml"/><Relationship Id="rId218" Type="http://schemas.openxmlformats.org/officeDocument/2006/relationships/slide" Target="slides/slide211.xml"/><Relationship Id="rId234" Type="http://schemas.openxmlformats.org/officeDocument/2006/relationships/slide" Target="slides/slide227.xml"/><Relationship Id="rId239"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2.xml"/><Relationship Id="rId250" Type="http://schemas.openxmlformats.org/officeDocument/2006/relationships/slide" Target="slides/slide243.xml"/><Relationship Id="rId255" Type="http://schemas.openxmlformats.org/officeDocument/2006/relationships/slide" Target="slides/slide248.xml"/><Relationship Id="rId271" Type="http://schemas.openxmlformats.org/officeDocument/2006/relationships/slide" Target="slides/slide264.xml"/><Relationship Id="rId276" Type="http://schemas.openxmlformats.org/officeDocument/2006/relationships/slide" Target="slides/slide269.xml"/><Relationship Id="rId292" Type="http://schemas.openxmlformats.org/officeDocument/2006/relationships/slide" Target="slides/slide285.xml"/><Relationship Id="rId297" Type="http://schemas.openxmlformats.org/officeDocument/2006/relationships/viewProps" Target="viewProps.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slide" Target="slides/slide103.xml"/><Relationship Id="rId115" Type="http://schemas.openxmlformats.org/officeDocument/2006/relationships/slide" Target="slides/slide108.xml"/><Relationship Id="rId131" Type="http://schemas.openxmlformats.org/officeDocument/2006/relationships/slide" Target="slides/slide124.xml"/><Relationship Id="rId136" Type="http://schemas.openxmlformats.org/officeDocument/2006/relationships/slide" Target="slides/slide129.xml"/><Relationship Id="rId157" Type="http://schemas.openxmlformats.org/officeDocument/2006/relationships/slide" Target="slides/slide150.xml"/><Relationship Id="rId178" Type="http://schemas.openxmlformats.org/officeDocument/2006/relationships/slide" Target="slides/slide171.xml"/><Relationship Id="rId61" Type="http://schemas.openxmlformats.org/officeDocument/2006/relationships/slide" Target="slides/slide54.xml"/><Relationship Id="rId82" Type="http://schemas.openxmlformats.org/officeDocument/2006/relationships/slide" Target="slides/slide75.xml"/><Relationship Id="rId152" Type="http://schemas.openxmlformats.org/officeDocument/2006/relationships/slide" Target="slides/slide145.xml"/><Relationship Id="rId173" Type="http://schemas.openxmlformats.org/officeDocument/2006/relationships/slide" Target="slides/slide166.xml"/><Relationship Id="rId194" Type="http://schemas.openxmlformats.org/officeDocument/2006/relationships/slide" Target="slides/slide187.xml"/><Relationship Id="rId199" Type="http://schemas.openxmlformats.org/officeDocument/2006/relationships/slide" Target="slides/slide192.xml"/><Relationship Id="rId203" Type="http://schemas.openxmlformats.org/officeDocument/2006/relationships/slide" Target="slides/slide196.xml"/><Relationship Id="rId208" Type="http://schemas.openxmlformats.org/officeDocument/2006/relationships/slide" Target="slides/slide201.xml"/><Relationship Id="rId229" Type="http://schemas.openxmlformats.org/officeDocument/2006/relationships/slide" Target="slides/slide222.xml"/><Relationship Id="rId19" Type="http://schemas.openxmlformats.org/officeDocument/2006/relationships/slide" Target="slides/slide12.xml"/><Relationship Id="rId224" Type="http://schemas.openxmlformats.org/officeDocument/2006/relationships/slide" Target="slides/slide217.xml"/><Relationship Id="rId240" Type="http://schemas.openxmlformats.org/officeDocument/2006/relationships/slide" Target="slides/slide233.xml"/><Relationship Id="rId245" Type="http://schemas.openxmlformats.org/officeDocument/2006/relationships/slide" Target="slides/slide238.xml"/><Relationship Id="rId261" Type="http://schemas.openxmlformats.org/officeDocument/2006/relationships/slide" Target="slides/slide254.xml"/><Relationship Id="rId266" Type="http://schemas.openxmlformats.org/officeDocument/2006/relationships/slide" Target="slides/slide259.xml"/><Relationship Id="rId287" Type="http://schemas.openxmlformats.org/officeDocument/2006/relationships/slide" Target="slides/slide280.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126" Type="http://schemas.openxmlformats.org/officeDocument/2006/relationships/slide" Target="slides/slide119.xml"/><Relationship Id="rId147" Type="http://schemas.openxmlformats.org/officeDocument/2006/relationships/slide" Target="slides/slide140.xml"/><Relationship Id="rId168" Type="http://schemas.openxmlformats.org/officeDocument/2006/relationships/slide" Target="slides/slide161.xml"/><Relationship Id="rId282" Type="http://schemas.openxmlformats.org/officeDocument/2006/relationships/slide" Target="slides/slide275.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121" Type="http://schemas.openxmlformats.org/officeDocument/2006/relationships/slide" Target="slides/slide114.xml"/><Relationship Id="rId142" Type="http://schemas.openxmlformats.org/officeDocument/2006/relationships/slide" Target="slides/slide135.xml"/><Relationship Id="rId163" Type="http://schemas.openxmlformats.org/officeDocument/2006/relationships/slide" Target="slides/slide156.xml"/><Relationship Id="rId184" Type="http://schemas.openxmlformats.org/officeDocument/2006/relationships/slide" Target="slides/slide177.xml"/><Relationship Id="rId189" Type="http://schemas.openxmlformats.org/officeDocument/2006/relationships/slide" Target="slides/slide182.xml"/><Relationship Id="rId219" Type="http://schemas.openxmlformats.org/officeDocument/2006/relationships/slide" Target="slides/slide212.xml"/><Relationship Id="rId3" Type="http://schemas.openxmlformats.org/officeDocument/2006/relationships/slideMaster" Target="slideMasters/slideMaster3.xml"/><Relationship Id="rId214" Type="http://schemas.openxmlformats.org/officeDocument/2006/relationships/slide" Target="slides/slide207.xml"/><Relationship Id="rId230" Type="http://schemas.openxmlformats.org/officeDocument/2006/relationships/slide" Target="slides/slide223.xml"/><Relationship Id="rId235" Type="http://schemas.openxmlformats.org/officeDocument/2006/relationships/slide" Target="slides/slide228.xml"/><Relationship Id="rId251" Type="http://schemas.openxmlformats.org/officeDocument/2006/relationships/slide" Target="slides/slide244.xml"/><Relationship Id="rId256" Type="http://schemas.openxmlformats.org/officeDocument/2006/relationships/slide" Target="slides/slide249.xml"/><Relationship Id="rId277" Type="http://schemas.openxmlformats.org/officeDocument/2006/relationships/slide" Target="slides/slide270.xml"/><Relationship Id="rId298" Type="http://schemas.openxmlformats.org/officeDocument/2006/relationships/theme" Target="theme/theme1.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openxmlformats.org/officeDocument/2006/relationships/slide" Target="slides/slide109.xml"/><Relationship Id="rId137" Type="http://schemas.openxmlformats.org/officeDocument/2006/relationships/slide" Target="slides/slide130.xml"/><Relationship Id="rId158" Type="http://schemas.openxmlformats.org/officeDocument/2006/relationships/slide" Target="slides/slide151.xml"/><Relationship Id="rId272" Type="http://schemas.openxmlformats.org/officeDocument/2006/relationships/slide" Target="slides/slide265.xml"/><Relationship Id="rId293"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slide" Target="slides/slide104.xml"/><Relationship Id="rId132" Type="http://schemas.openxmlformats.org/officeDocument/2006/relationships/slide" Target="slides/slide125.xml"/><Relationship Id="rId153" Type="http://schemas.openxmlformats.org/officeDocument/2006/relationships/slide" Target="slides/slide146.xml"/><Relationship Id="rId174" Type="http://schemas.openxmlformats.org/officeDocument/2006/relationships/slide" Target="slides/slide167.xml"/><Relationship Id="rId179" Type="http://schemas.openxmlformats.org/officeDocument/2006/relationships/slide" Target="slides/slide172.xml"/><Relationship Id="rId195" Type="http://schemas.openxmlformats.org/officeDocument/2006/relationships/slide" Target="slides/slide188.xml"/><Relationship Id="rId209" Type="http://schemas.openxmlformats.org/officeDocument/2006/relationships/slide" Target="slides/slide202.xml"/><Relationship Id="rId190" Type="http://schemas.openxmlformats.org/officeDocument/2006/relationships/slide" Target="slides/slide183.xml"/><Relationship Id="rId204" Type="http://schemas.openxmlformats.org/officeDocument/2006/relationships/slide" Target="slides/slide197.xml"/><Relationship Id="rId220" Type="http://schemas.openxmlformats.org/officeDocument/2006/relationships/slide" Target="slides/slide213.xml"/><Relationship Id="rId225" Type="http://schemas.openxmlformats.org/officeDocument/2006/relationships/slide" Target="slides/slide218.xml"/><Relationship Id="rId241" Type="http://schemas.openxmlformats.org/officeDocument/2006/relationships/slide" Target="slides/slide234.xml"/><Relationship Id="rId246" Type="http://schemas.openxmlformats.org/officeDocument/2006/relationships/slide" Target="slides/slide239.xml"/><Relationship Id="rId267" Type="http://schemas.openxmlformats.org/officeDocument/2006/relationships/slide" Target="slides/slide260.xml"/><Relationship Id="rId288" Type="http://schemas.openxmlformats.org/officeDocument/2006/relationships/slide" Target="slides/slide281.xml"/><Relationship Id="rId15" Type="http://schemas.openxmlformats.org/officeDocument/2006/relationships/slide" Target="slides/slide8.xml"/><Relationship Id="rId36" Type="http://schemas.openxmlformats.org/officeDocument/2006/relationships/slide" Target="slides/slide29.xml"/><Relationship Id="rId57" Type="http://schemas.openxmlformats.org/officeDocument/2006/relationships/slide" Target="slides/slide50.xml"/><Relationship Id="rId106" Type="http://schemas.openxmlformats.org/officeDocument/2006/relationships/slide" Target="slides/slide99.xml"/><Relationship Id="rId127" Type="http://schemas.openxmlformats.org/officeDocument/2006/relationships/slide" Target="slides/slide120.xml"/><Relationship Id="rId262" Type="http://schemas.openxmlformats.org/officeDocument/2006/relationships/slide" Target="slides/slide255.xml"/><Relationship Id="rId283" Type="http://schemas.openxmlformats.org/officeDocument/2006/relationships/slide" Target="slides/slide276.xml"/><Relationship Id="rId10" Type="http://schemas.openxmlformats.org/officeDocument/2006/relationships/slide" Target="slides/slide3.xml"/><Relationship Id="rId31" Type="http://schemas.openxmlformats.org/officeDocument/2006/relationships/slide" Target="slides/slide24.xml"/><Relationship Id="rId52" Type="http://schemas.openxmlformats.org/officeDocument/2006/relationships/slide" Target="slides/slide45.xml"/><Relationship Id="rId73" Type="http://schemas.openxmlformats.org/officeDocument/2006/relationships/slide" Target="slides/slide66.xml"/><Relationship Id="rId78" Type="http://schemas.openxmlformats.org/officeDocument/2006/relationships/slide" Target="slides/slide71.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122" Type="http://schemas.openxmlformats.org/officeDocument/2006/relationships/slide" Target="slides/slide115.xml"/><Relationship Id="rId143" Type="http://schemas.openxmlformats.org/officeDocument/2006/relationships/slide" Target="slides/slide136.xml"/><Relationship Id="rId148" Type="http://schemas.openxmlformats.org/officeDocument/2006/relationships/slide" Target="slides/slide141.xml"/><Relationship Id="rId164" Type="http://schemas.openxmlformats.org/officeDocument/2006/relationships/slide" Target="slides/slide157.xml"/><Relationship Id="rId169" Type="http://schemas.openxmlformats.org/officeDocument/2006/relationships/slide" Target="slides/slide162.xml"/><Relationship Id="rId185" Type="http://schemas.openxmlformats.org/officeDocument/2006/relationships/slide" Target="slides/slide178.xml"/><Relationship Id="rId4" Type="http://schemas.openxmlformats.org/officeDocument/2006/relationships/slideMaster" Target="slideMasters/slideMaster4.xml"/><Relationship Id="rId9" Type="http://schemas.openxmlformats.org/officeDocument/2006/relationships/slide" Target="slides/slide2.xml"/><Relationship Id="rId180" Type="http://schemas.openxmlformats.org/officeDocument/2006/relationships/slide" Target="slides/slide173.xml"/><Relationship Id="rId210" Type="http://schemas.openxmlformats.org/officeDocument/2006/relationships/slide" Target="slides/slide203.xml"/><Relationship Id="rId215" Type="http://schemas.openxmlformats.org/officeDocument/2006/relationships/slide" Target="slides/slide208.xml"/><Relationship Id="rId236" Type="http://schemas.openxmlformats.org/officeDocument/2006/relationships/slide" Target="slides/slide229.xml"/><Relationship Id="rId257" Type="http://schemas.openxmlformats.org/officeDocument/2006/relationships/slide" Target="slides/slide250.xml"/><Relationship Id="rId278" Type="http://schemas.openxmlformats.org/officeDocument/2006/relationships/slide" Target="slides/slide271.xml"/><Relationship Id="rId26" Type="http://schemas.openxmlformats.org/officeDocument/2006/relationships/slide" Target="slides/slide19.xml"/><Relationship Id="rId231" Type="http://schemas.openxmlformats.org/officeDocument/2006/relationships/slide" Target="slides/slide224.xml"/><Relationship Id="rId252" Type="http://schemas.openxmlformats.org/officeDocument/2006/relationships/slide" Target="slides/slide245.xml"/><Relationship Id="rId273" Type="http://schemas.openxmlformats.org/officeDocument/2006/relationships/slide" Target="slides/slide266.xml"/><Relationship Id="rId294" Type="http://schemas.openxmlformats.org/officeDocument/2006/relationships/handoutMaster" Target="handoutMasters/handoutMaster1.xml"/><Relationship Id="rId47" Type="http://schemas.openxmlformats.org/officeDocument/2006/relationships/slide" Target="slides/slide40.xml"/><Relationship Id="rId68" Type="http://schemas.openxmlformats.org/officeDocument/2006/relationships/slide" Target="slides/slide61.xml"/><Relationship Id="rId89" Type="http://schemas.openxmlformats.org/officeDocument/2006/relationships/slide" Target="slides/slide82.xml"/><Relationship Id="rId112" Type="http://schemas.openxmlformats.org/officeDocument/2006/relationships/slide" Target="slides/slide105.xml"/><Relationship Id="rId133" Type="http://schemas.openxmlformats.org/officeDocument/2006/relationships/slide" Target="slides/slide126.xml"/><Relationship Id="rId154" Type="http://schemas.openxmlformats.org/officeDocument/2006/relationships/slide" Target="slides/slide147.xml"/><Relationship Id="rId175" Type="http://schemas.openxmlformats.org/officeDocument/2006/relationships/slide" Target="slides/slide168.xml"/><Relationship Id="rId196" Type="http://schemas.openxmlformats.org/officeDocument/2006/relationships/slide" Target="slides/slide189.xml"/><Relationship Id="rId200" Type="http://schemas.openxmlformats.org/officeDocument/2006/relationships/slide" Target="slides/slide193.xml"/><Relationship Id="rId16" Type="http://schemas.openxmlformats.org/officeDocument/2006/relationships/slide" Target="slides/slide9.xml"/><Relationship Id="rId221" Type="http://schemas.openxmlformats.org/officeDocument/2006/relationships/slide" Target="slides/slide214.xml"/><Relationship Id="rId242" Type="http://schemas.openxmlformats.org/officeDocument/2006/relationships/slide" Target="slides/slide235.xml"/><Relationship Id="rId263" Type="http://schemas.openxmlformats.org/officeDocument/2006/relationships/slide" Target="slides/slide256.xml"/><Relationship Id="rId284" Type="http://schemas.openxmlformats.org/officeDocument/2006/relationships/slide" Target="slides/slide277.xml"/><Relationship Id="rId37" Type="http://schemas.openxmlformats.org/officeDocument/2006/relationships/slide" Target="slides/slide30.xml"/><Relationship Id="rId58" Type="http://schemas.openxmlformats.org/officeDocument/2006/relationships/slide" Target="slides/slide51.xml"/><Relationship Id="rId79" Type="http://schemas.openxmlformats.org/officeDocument/2006/relationships/slide" Target="slides/slide72.xml"/><Relationship Id="rId102" Type="http://schemas.openxmlformats.org/officeDocument/2006/relationships/slide" Target="slides/slide95.xml"/><Relationship Id="rId123" Type="http://schemas.openxmlformats.org/officeDocument/2006/relationships/slide" Target="slides/slide116.xml"/><Relationship Id="rId144" Type="http://schemas.openxmlformats.org/officeDocument/2006/relationships/slide" Target="slides/slide137.xml"/><Relationship Id="rId90" Type="http://schemas.openxmlformats.org/officeDocument/2006/relationships/slide" Target="slides/slide83.xml"/><Relationship Id="rId165" Type="http://schemas.openxmlformats.org/officeDocument/2006/relationships/slide" Target="slides/slide158.xml"/><Relationship Id="rId186" Type="http://schemas.openxmlformats.org/officeDocument/2006/relationships/slide" Target="slides/slide179.xml"/><Relationship Id="rId211" Type="http://schemas.openxmlformats.org/officeDocument/2006/relationships/slide" Target="slides/slide204.xml"/><Relationship Id="rId232" Type="http://schemas.openxmlformats.org/officeDocument/2006/relationships/slide" Target="slides/slide225.xml"/><Relationship Id="rId253" Type="http://schemas.openxmlformats.org/officeDocument/2006/relationships/slide" Target="slides/slide246.xml"/><Relationship Id="rId274" Type="http://schemas.openxmlformats.org/officeDocument/2006/relationships/slide" Target="slides/slide267.xml"/><Relationship Id="rId295" Type="http://schemas.openxmlformats.org/officeDocument/2006/relationships/commentAuthors" Target="commentAuthors.xml"/><Relationship Id="rId27" Type="http://schemas.openxmlformats.org/officeDocument/2006/relationships/slide" Target="slides/slide20.xml"/><Relationship Id="rId48" Type="http://schemas.openxmlformats.org/officeDocument/2006/relationships/slide" Target="slides/slide41.xml"/><Relationship Id="rId69" Type="http://schemas.openxmlformats.org/officeDocument/2006/relationships/slide" Target="slides/slide62.xml"/><Relationship Id="rId113" Type="http://schemas.openxmlformats.org/officeDocument/2006/relationships/slide" Target="slides/slide106.xml"/><Relationship Id="rId134" Type="http://schemas.openxmlformats.org/officeDocument/2006/relationships/slide" Target="slides/slide127.xml"/><Relationship Id="rId80" Type="http://schemas.openxmlformats.org/officeDocument/2006/relationships/slide" Target="slides/slide73.xml"/><Relationship Id="rId155" Type="http://schemas.openxmlformats.org/officeDocument/2006/relationships/slide" Target="slides/slide148.xml"/><Relationship Id="rId176" Type="http://schemas.openxmlformats.org/officeDocument/2006/relationships/slide" Target="slides/slide169.xml"/><Relationship Id="rId197" Type="http://schemas.openxmlformats.org/officeDocument/2006/relationships/slide" Target="slides/slide190.xml"/><Relationship Id="rId201" Type="http://schemas.openxmlformats.org/officeDocument/2006/relationships/slide" Target="slides/slide194.xml"/><Relationship Id="rId222" Type="http://schemas.openxmlformats.org/officeDocument/2006/relationships/slide" Target="slides/slide215.xml"/><Relationship Id="rId243" Type="http://schemas.openxmlformats.org/officeDocument/2006/relationships/slide" Target="slides/slide236.xml"/><Relationship Id="rId264" Type="http://schemas.openxmlformats.org/officeDocument/2006/relationships/slide" Target="slides/slide257.xml"/><Relationship Id="rId285" Type="http://schemas.openxmlformats.org/officeDocument/2006/relationships/slide" Target="slides/slide278.xml"/><Relationship Id="rId17" Type="http://schemas.openxmlformats.org/officeDocument/2006/relationships/slide" Target="slides/slide10.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24" Type="http://schemas.openxmlformats.org/officeDocument/2006/relationships/slide" Target="slides/slide117.xml"/><Relationship Id="rId70" Type="http://schemas.openxmlformats.org/officeDocument/2006/relationships/slide" Target="slides/slide63.xml"/><Relationship Id="rId91" Type="http://schemas.openxmlformats.org/officeDocument/2006/relationships/slide" Target="slides/slide84.xml"/><Relationship Id="rId145" Type="http://schemas.openxmlformats.org/officeDocument/2006/relationships/slide" Target="slides/slide138.xml"/><Relationship Id="rId166" Type="http://schemas.openxmlformats.org/officeDocument/2006/relationships/slide" Target="slides/slide159.xml"/><Relationship Id="rId187" Type="http://schemas.openxmlformats.org/officeDocument/2006/relationships/slide" Target="slides/slide180.xml"/><Relationship Id="rId1" Type="http://schemas.openxmlformats.org/officeDocument/2006/relationships/slideMaster" Target="slideMasters/slideMaster1.xml"/><Relationship Id="rId212" Type="http://schemas.openxmlformats.org/officeDocument/2006/relationships/slide" Target="slides/slide205.xml"/><Relationship Id="rId233" Type="http://schemas.openxmlformats.org/officeDocument/2006/relationships/slide" Target="slides/slide226.xml"/><Relationship Id="rId254" Type="http://schemas.openxmlformats.org/officeDocument/2006/relationships/slide" Target="slides/slide247.xml"/><Relationship Id="rId28" Type="http://schemas.openxmlformats.org/officeDocument/2006/relationships/slide" Target="slides/slide21.xml"/><Relationship Id="rId49" Type="http://schemas.openxmlformats.org/officeDocument/2006/relationships/slide" Target="slides/slide42.xml"/><Relationship Id="rId114" Type="http://schemas.openxmlformats.org/officeDocument/2006/relationships/slide" Target="slides/slide107.xml"/><Relationship Id="rId275" Type="http://schemas.openxmlformats.org/officeDocument/2006/relationships/slide" Target="slides/slide268.xml"/><Relationship Id="rId296" Type="http://schemas.openxmlformats.org/officeDocument/2006/relationships/presProps" Target="presProps.xml"/><Relationship Id="rId60" Type="http://schemas.openxmlformats.org/officeDocument/2006/relationships/slide" Target="slides/slide53.xml"/><Relationship Id="rId81" Type="http://schemas.openxmlformats.org/officeDocument/2006/relationships/slide" Target="slides/slide74.xml"/><Relationship Id="rId135" Type="http://schemas.openxmlformats.org/officeDocument/2006/relationships/slide" Target="slides/slide128.xml"/><Relationship Id="rId156" Type="http://schemas.openxmlformats.org/officeDocument/2006/relationships/slide" Target="slides/slide149.xml"/><Relationship Id="rId177" Type="http://schemas.openxmlformats.org/officeDocument/2006/relationships/slide" Target="slides/slide170.xml"/><Relationship Id="rId198" Type="http://schemas.openxmlformats.org/officeDocument/2006/relationships/slide" Target="slides/slide191.xml"/><Relationship Id="rId202" Type="http://schemas.openxmlformats.org/officeDocument/2006/relationships/slide" Target="slides/slide195.xml"/><Relationship Id="rId223" Type="http://schemas.openxmlformats.org/officeDocument/2006/relationships/slide" Target="slides/slide216.xml"/><Relationship Id="rId244" Type="http://schemas.openxmlformats.org/officeDocument/2006/relationships/slide" Target="slides/slide237.xml"/><Relationship Id="rId18" Type="http://schemas.openxmlformats.org/officeDocument/2006/relationships/slide" Target="slides/slide11.xml"/><Relationship Id="rId39" Type="http://schemas.openxmlformats.org/officeDocument/2006/relationships/slide" Target="slides/slide32.xml"/><Relationship Id="rId265" Type="http://schemas.openxmlformats.org/officeDocument/2006/relationships/slide" Target="slides/slide258.xml"/><Relationship Id="rId286" Type="http://schemas.openxmlformats.org/officeDocument/2006/relationships/slide" Target="slides/slide279.xml"/><Relationship Id="rId50" Type="http://schemas.openxmlformats.org/officeDocument/2006/relationships/slide" Target="slides/slide43.xml"/><Relationship Id="rId104" Type="http://schemas.openxmlformats.org/officeDocument/2006/relationships/slide" Target="slides/slide97.xml"/><Relationship Id="rId125" Type="http://schemas.openxmlformats.org/officeDocument/2006/relationships/slide" Target="slides/slide118.xml"/><Relationship Id="rId146" Type="http://schemas.openxmlformats.org/officeDocument/2006/relationships/slide" Target="slides/slide139.xml"/><Relationship Id="rId167" Type="http://schemas.openxmlformats.org/officeDocument/2006/relationships/slide" Target="slides/slide160.xml"/><Relationship Id="rId188" Type="http://schemas.openxmlformats.org/officeDocument/2006/relationships/slide" Target="slides/slide1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3884613" y="0"/>
            <a:ext cx="2971800" cy="498056"/>
          </a:xfrm>
          <a:prstGeom prst="rect">
            <a:avLst/>
          </a:prstGeom>
        </p:spPr>
        <p:txBody>
          <a:bodyPr vert="horz" lIns="91440" tIns="45720" rIns="91440" bIns="45720" rtlCol="0"/>
          <a:lstStyle>
            <a:lvl1pPr algn="r">
              <a:defRPr sz="1200"/>
            </a:lvl1pPr>
          </a:lstStyle>
          <a:p>
            <a:fld id="{2AF5253C-EECA-4464-B557-6B01BE11CFBF}" type="datetimeFigureOut">
              <a:rPr lang="tr-TR" smtClean="0"/>
              <a:t>13.11.2025</a:t>
            </a:fld>
            <a:endParaRPr lang="tr-TR"/>
          </a:p>
        </p:txBody>
      </p:sp>
      <p:sp>
        <p:nvSpPr>
          <p:cNvPr id="4" name="Altbilgi Yer Tutucusu 3"/>
          <p:cNvSpPr>
            <a:spLocks noGrp="1"/>
          </p:cNvSpPr>
          <p:nvPr>
            <p:ph type="ftr" sz="quarter" idx="2"/>
          </p:nvPr>
        </p:nvSpPr>
        <p:spPr>
          <a:xfrm>
            <a:off x="0" y="9428584"/>
            <a:ext cx="2971800" cy="498055"/>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3" y="9428584"/>
            <a:ext cx="2971800" cy="498055"/>
          </a:xfrm>
          <a:prstGeom prst="rect">
            <a:avLst/>
          </a:prstGeom>
        </p:spPr>
        <p:txBody>
          <a:bodyPr vert="horz" lIns="91440" tIns="45720" rIns="91440" bIns="45720" rtlCol="0" anchor="b"/>
          <a:lstStyle>
            <a:lvl1pPr algn="r">
              <a:defRPr sz="1200"/>
            </a:lvl1pPr>
          </a:lstStyle>
          <a:p>
            <a:fld id="{2EAF442A-8244-4829-B0A5-2E865B55C40C}" type="slidenum">
              <a:rPr lang="tr-TR" smtClean="0"/>
              <a:t>‹#›</a:t>
            </a:fld>
            <a:endParaRPr lang="tr-TR"/>
          </a:p>
        </p:txBody>
      </p:sp>
    </p:spTree>
    <p:extLst>
      <p:ext uri="{BB962C8B-B14F-4D97-AF65-F5344CB8AC3E}">
        <p14:creationId xmlns:p14="http://schemas.microsoft.com/office/powerpoint/2010/main" val="1756682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98056"/>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98056"/>
          </a:xfrm>
          <a:prstGeom prst="rect">
            <a:avLst/>
          </a:prstGeom>
        </p:spPr>
        <p:txBody>
          <a:bodyPr vert="horz" lIns="91440" tIns="45720" rIns="91440" bIns="45720" rtlCol="0"/>
          <a:lstStyle>
            <a:lvl1pPr algn="r">
              <a:defRPr sz="1200"/>
            </a:lvl1pPr>
          </a:lstStyle>
          <a:p>
            <a:fld id="{377549B4-704C-4050-B48F-389DD5ED8E31}" type="datetimeFigureOut">
              <a:rPr lang="tr-TR" smtClean="0"/>
              <a:t>13.11.2025</a:t>
            </a:fld>
            <a:endParaRPr lang="tr-TR"/>
          </a:p>
        </p:txBody>
      </p:sp>
      <p:sp>
        <p:nvSpPr>
          <p:cNvPr id="4" name="Slayt Görüntüsü Yer Tutucusu 3"/>
          <p:cNvSpPr>
            <a:spLocks noGrp="1" noRot="1" noChangeAspect="1"/>
          </p:cNvSpPr>
          <p:nvPr>
            <p:ph type="sldImg" idx="2"/>
          </p:nvPr>
        </p:nvSpPr>
        <p:spPr>
          <a:xfrm>
            <a:off x="452438" y="1241425"/>
            <a:ext cx="5953125" cy="334962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777194"/>
            <a:ext cx="5486400" cy="3908614"/>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9428584"/>
            <a:ext cx="2971800" cy="49805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9428584"/>
            <a:ext cx="2971800" cy="498055"/>
          </a:xfrm>
          <a:prstGeom prst="rect">
            <a:avLst/>
          </a:prstGeom>
        </p:spPr>
        <p:txBody>
          <a:bodyPr vert="horz" lIns="91440" tIns="45720" rIns="91440" bIns="45720" rtlCol="0" anchor="b"/>
          <a:lstStyle>
            <a:lvl1pPr algn="r">
              <a:defRPr sz="1200"/>
            </a:lvl1pPr>
          </a:lstStyle>
          <a:p>
            <a:fld id="{4C7E405C-9D55-4193-8063-4FFFBD2FB454}" type="slidenum">
              <a:rPr lang="tr-TR" smtClean="0"/>
              <a:t>‹#›</a:t>
            </a:fld>
            <a:endParaRPr lang="tr-TR"/>
          </a:p>
        </p:txBody>
      </p:sp>
    </p:spTree>
    <p:extLst>
      <p:ext uri="{BB962C8B-B14F-4D97-AF65-F5344CB8AC3E}">
        <p14:creationId xmlns:p14="http://schemas.microsoft.com/office/powerpoint/2010/main" val="2995578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203.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21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21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21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a:t>
            </a:fld>
            <a:endParaRPr lang="tr-TR">
              <a:solidFill>
                <a:prstClr val="black"/>
              </a:solidFill>
            </a:endParaRPr>
          </a:p>
        </p:txBody>
      </p:sp>
    </p:spTree>
    <p:extLst>
      <p:ext uri="{BB962C8B-B14F-4D97-AF65-F5344CB8AC3E}">
        <p14:creationId xmlns:p14="http://schemas.microsoft.com/office/powerpoint/2010/main" val="180932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GİB</a:t>
            </a:r>
            <a:r>
              <a:rPr lang="tr-TR" baseline="0" dirty="0" smtClean="0"/>
              <a:t> İSTATİSTİK BİLGİLERİ- İL İLÇE VD SAYISI BİRİMLER HK BİLGİLENDİRME YAPILACAK Gelir İdaresi Başkanlığı, ülke genelinde 437 Vergi Dairesi Müdürlüğü </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4</a:t>
            </a:fld>
            <a:endParaRPr lang="tr-TR"/>
          </a:p>
        </p:txBody>
      </p:sp>
    </p:spTree>
    <p:extLst>
      <p:ext uri="{BB962C8B-B14F-4D97-AF65-F5344CB8AC3E}">
        <p14:creationId xmlns:p14="http://schemas.microsoft.com/office/powerpoint/2010/main" val="3078195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5</a:t>
            </a:fld>
            <a:endParaRPr lang="tr-TR">
              <a:solidFill>
                <a:prstClr val="black"/>
              </a:solidFill>
            </a:endParaRPr>
          </a:p>
        </p:txBody>
      </p:sp>
    </p:spTree>
    <p:extLst>
      <p:ext uri="{BB962C8B-B14F-4D97-AF65-F5344CB8AC3E}">
        <p14:creationId xmlns:p14="http://schemas.microsoft.com/office/powerpoint/2010/main" val="12996553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lnSpc>
                <a:spcPct val="110000"/>
              </a:lnSpc>
              <a:spcBef>
                <a:spcPct val="20000"/>
              </a:spcBef>
              <a:defRPr/>
            </a:pPr>
            <a:r>
              <a:rPr lang="tr-TR" sz="1200" b="1" dirty="0" smtClean="0">
                <a:solidFill>
                  <a:srgbClr val="FF6600"/>
                </a:solidFill>
                <a:effectLst>
                  <a:outerShdw blurRad="38100" dist="38100" dir="2700000" algn="tl">
                    <a:srgbClr val="C0C0C0"/>
                  </a:outerShdw>
                </a:effectLst>
              </a:rPr>
              <a:t>Türkiye’nin En Büyük Kamu Bilişim ve İletişim Projesi </a:t>
            </a:r>
            <a:r>
              <a:rPr lang="tr-TR" sz="1200" b="1" dirty="0" err="1" smtClean="0">
                <a:solidFill>
                  <a:srgbClr val="FF6600"/>
                </a:solidFill>
                <a:effectLst>
                  <a:outerShdw blurRad="38100" dist="38100" dir="2700000" algn="tl">
                    <a:srgbClr val="C0C0C0"/>
                  </a:outerShdw>
                </a:effectLst>
              </a:rPr>
              <a:t>VEDOP’un</a:t>
            </a:r>
            <a:r>
              <a:rPr lang="tr-TR" sz="1200" b="1" dirty="0" smtClean="0">
                <a:solidFill>
                  <a:srgbClr val="FF6600"/>
                </a:solidFill>
                <a:effectLst>
                  <a:outerShdw blurRad="38100" dist="38100" dir="2700000" algn="tl">
                    <a:srgbClr val="C0C0C0"/>
                  </a:outerShdw>
                </a:effectLst>
              </a:rPr>
              <a:t> tarihi gelişimi hakkında bilgi vermek istiyorum. 1998 yılının sonuna doğru başlatılan VEDOP 1 projesi 2004 yılında VEDOP 2 projesi ile devam etmiş ve 2007 yılında da VEDOP 3 projesi ile  Ulusal Vergi Dairesi Ağına </a:t>
            </a:r>
            <a:r>
              <a:rPr lang="tr-TR" sz="1200" b="1" dirty="0" err="1" smtClean="0">
                <a:solidFill>
                  <a:srgbClr val="FF6600"/>
                </a:solidFill>
                <a:effectLst>
                  <a:outerShdw blurRad="38100" dist="38100" dir="2700000" algn="tl">
                    <a:srgbClr val="C0C0C0"/>
                  </a:outerShdw>
                </a:effectLst>
              </a:rPr>
              <a:t>ulaşılmıştır.EBTIS</a:t>
            </a:r>
            <a:r>
              <a:rPr lang="tr-TR" sz="1200" b="1" dirty="0" smtClean="0">
                <a:solidFill>
                  <a:srgbClr val="FF6600"/>
                </a:solidFill>
                <a:effectLst>
                  <a:outerShdw blurRad="38100" dist="38100" dir="2700000" algn="tl">
                    <a:srgbClr val="C0C0C0"/>
                  </a:outerShdw>
                </a:effectLst>
              </a:rPr>
              <a:t>  </a:t>
            </a:r>
            <a:r>
              <a:rPr lang="tr-TR" sz="1200" b="1" dirty="0" err="1" smtClean="0">
                <a:solidFill>
                  <a:srgbClr val="FF6600"/>
                </a:solidFill>
                <a:effectLst>
                  <a:outerShdw blurRad="38100" dist="38100" dir="2700000" algn="tl">
                    <a:srgbClr val="C0C0C0"/>
                  </a:outerShdw>
                </a:effectLst>
              </a:rPr>
              <a:t>Vedop</a:t>
            </a:r>
            <a:r>
              <a:rPr lang="tr-TR" sz="1200" b="1" dirty="0" smtClean="0">
                <a:solidFill>
                  <a:srgbClr val="FF6600"/>
                </a:solidFill>
                <a:effectLst>
                  <a:outerShdw blurRad="38100" dist="38100" dir="2700000" algn="tl">
                    <a:srgbClr val="C0C0C0"/>
                  </a:outerShdw>
                </a:effectLst>
              </a:rPr>
              <a:t> Uygulaması yapılan 153 Vergi Dairesinde (2000 YILI)Uygulamaya Konulmuştur. Bugün VEDOP sadece vergi dairesi otomasyonu olmaktan çıkmış, bir anlamda Ulusal Vergi Ağı olmuştur. </a:t>
            </a:r>
            <a:endParaRPr lang="tr-TR" b="1" dirty="0" smtClean="0">
              <a:solidFill>
                <a:srgbClr val="FF6600"/>
              </a:solidFill>
              <a:effectLst>
                <a:outerShdw blurRad="38100" dist="38100" dir="2700000" algn="tl">
                  <a:srgbClr val="C0C0C0"/>
                </a:outerShdw>
              </a:effectLst>
            </a:endParaRPr>
          </a:p>
        </p:txBody>
      </p:sp>
      <p:sp>
        <p:nvSpPr>
          <p:cNvPr id="4" name="Slayt Numarası Yer Tutucusu 3"/>
          <p:cNvSpPr>
            <a:spLocks noGrp="1"/>
          </p:cNvSpPr>
          <p:nvPr>
            <p:ph type="sldNum" sz="quarter" idx="10"/>
          </p:nvPr>
        </p:nvSpPr>
        <p:spPr/>
        <p:txBody>
          <a:bodyPr/>
          <a:lstStyle/>
          <a:p>
            <a:fld id="{4C7E405C-9D55-4193-8063-4FFFBD2FB454}" type="slidenum">
              <a:rPr lang="tr-TR" smtClean="0"/>
              <a:t>10</a:t>
            </a:fld>
            <a:endParaRPr lang="tr-TR"/>
          </a:p>
        </p:txBody>
      </p:sp>
    </p:spTree>
    <p:extLst>
      <p:ext uri="{BB962C8B-B14F-4D97-AF65-F5344CB8AC3E}">
        <p14:creationId xmlns:p14="http://schemas.microsoft.com/office/powerpoint/2010/main" val="1185303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eaLnBrk="1" hangingPunct="1">
              <a:defRPr/>
            </a:pPr>
            <a:r>
              <a:rPr lang="tr-TR" dirty="0" smtClean="0"/>
              <a:t>3. Evre 2010-2014 Tarihleri</a:t>
            </a:r>
            <a:r>
              <a:rPr lang="tr-TR" baseline="0" dirty="0" smtClean="0"/>
              <a:t> arasında Daire Başkanlıklarımızda (Bilgi İşlem) Yürütülen Projeler/ Aşamaları</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12</a:t>
            </a:fld>
            <a:endParaRPr lang="tr-TR"/>
          </a:p>
        </p:txBody>
      </p:sp>
    </p:spTree>
    <p:extLst>
      <p:ext uri="{BB962C8B-B14F-4D97-AF65-F5344CB8AC3E}">
        <p14:creationId xmlns:p14="http://schemas.microsoft.com/office/powerpoint/2010/main" val="18684391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4. Evre 2019-2022 Tarihleri</a:t>
            </a:r>
            <a:r>
              <a:rPr lang="tr-TR" baseline="0" dirty="0" smtClean="0"/>
              <a:t> arasında Daire Başkanlıklarımızda (Bilgi İşlem) Yürütülen Projeler/ Aşamaları</a:t>
            </a:r>
            <a:endParaRPr lang="tr-TR" dirty="0" smtClean="0"/>
          </a:p>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16</a:t>
            </a:fld>
            <a:endParaRPr lang="tr-TR"/>
          </a:p>
        </p:txBody>
      </p:sp>
    </p:spTree>
    <p:extLst>
      <p:ext uri="{BB962C8B-B14F-4D97-AF65-F5344CB8AC3E}">
        <p14:creationId xmlns:p14="http://schemas.microsoft.com/office/powerpoint/2010/main" val="5240957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18</a:t>
            </a:fld>
            <a:endParaRPr lang="tr-TR">
              <a:solidFill>
                <a:prstClr val="black"/>
              </a:solidFill>
            </a:endParaRPr>
          </a:p>
        </p:txBody>
      </p:sp>
    </p:spTree>
    <p:extLst>
      <p:ext uri="{BB962C8B-B14F-4D97-AF65-F5344CB8AC3E}">
        <p14:creationId xmlns:p14="http://schemas.microsoft.com/office/powerpoint/2010/main" val="4234615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a:t>
            </a:fld>
            <a:endParaRPr lang="tr-TR"/>
          </a:p>
        </p:txBody>
      </p:sp>
    </p:spTree>
    <p:extLst>
      <p:ext uri="{BB962C8B-B14F-4D97-AF65-F5344CB8AC3E}">
        <p14:creationId xmlns:p14="http://schemas.microsoft.com/office/powerpoint/2010/main" val="1797345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Personel</a:t>
            </a:r>
            <a:r>
              <a:rPr lang="tr-TR" baseline="0" dirty="0" smtClean="0"/>
              <a:t> Görev Dağılımı Ekranı ile Vergi Dairesi bölümlerinde Şeflik ve Memurluk olarak tanımlanan personel görüntülenir.</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28</a:t>
            </a:fld>
            <a:endParaRPr lang="tr-TR"/>
          </a:p>
        </p:txBody>
      </p:sp>
    </p:spTree>
    <p:extLst>
      <p:ext uri="{BB962C8B-B14F-4D97-AF65-F5344CB8AC3E}">
        <p14:creationId xmlns:p14="http://schemas.microsoft.com/office/powerpoint/2010/main" val="4162878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29</a:t>
            </a:fld>
            <a:endParaRPr lang="tr-TR"/>
          </a:p>
        </p:txBody>
      </p:sp>
    </p:spTree>
    <p:extLst>
      <p:ext uri="{BB962C8B-B14F-4D97-AF65-F5344CB8AC3E}">
        <p14:creationId xmlns:p14="http://schemas.microsoft.com/office/powerpoint/2010/main" val="3229656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Vergi Dairesinde</a:t>
            </a:r>
            <a:r>
              <a:rPr lang="tr-TR" baseline="0" dirty="0" smtClean="0"/>
              <a:t> sorgulama yapıldığı anda aktif kullanıcıların görüntülendiği ve gerektiğinde sistemden atılabilen ekrandır.</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30</a:t>
            </a:fld>
            <a:endParaRPr lang="tr-TR"/>
          </a:p>
        </p:txBody>
      </p:sp>
    </p:spTree>
    <p:extLst>
      <p:ext uri="{BB962C8B-B14F-4D97-AF65-F5344CB8AC3E}">
        <p14:creationId xmlns:p14="http://schemas.microsoft.com/office/powerpoint/2010/main" val="3067175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31</a:t>
            </a:fld>
            <a:endParaRPr lang="tr-TR">
              <a:solidFill>
                <a:prstClr val="black"/>
              </a:solidFill>
            </a:endParaRPr>
          </a:p>
        </p:txBody>
      </p:sp>
    </p:spTree>
    <p:extLst>
      <p:ext uri="{BB962C8B-B14F-4D97-AF65-F5344CB8AC3E}">
        <p14:creationId xmlns:p14="http://schemas.microsoft.com/office/powerpoint/2010/main" val="26634940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33</a:t>
            </a:fld>
            <a:endParaRPr lang="tr-TR">
              <a:solidFill>
                <a:prstClr val="black"/>
              </a:solidFill>
            </a:endParaRPr>
          </a:p>
        </p:txBody>
      </p:sp>
    </p:spTree>
    <p:extLst>
      <p:ext uri="{BB962C8B-B14F-4D97-AF65-F5344CB8AC3E}">
        <p14:creationId xmlns:p14="http://schemas.microsoft.com/office/powerpoint/2010/main" val="22912087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36</a:t>
            </a:fld>
            <a:endParaRPr lang="tr-TR">
              <a:solidFill>
                <a:prstClr val="black"/>
              </a:solidFill>
            </a:endParaRPr>
          </a:p>
        </p:txBody>
      </p:sp>
    </p:spTree>
    <p:extLst>
      <p:ext uri="{BB962C8B-B14F-4D97-AF65-F5344CB8AC3E}">
        <p14:creationId xmlns:p14="http://schemas.microsoft.com/office/powerpoint/2010/main" val="5272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BU BÖLÜM ANLATILIRKEN ‘AÇIK İHRACAT VE</a:t>
            </a:r>
            <a:r>
              <a:rPr lang="tr-TR" baseline="0" dirty="0" smtClean="0"/>
              <a:t> DAVA DESTEK KONULARINDA BİLGİ VERİLECEK.</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37</a:t>
            </a:fld>
            <a:endParaRPr lang="tr-TR"/>
          </a:p>
        </p:txBody>
      </p:sp>
    </p:spTree>
    <p:extLst>
      <p:ext uri="{BB962C8B-B14F-4D97-AF65-F5344CB8AC3E}">
        <p14:creationId xmlns:p14="http://schemas.microsoft.com/office/powerpoint/2010/main" val="13654104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38</a:t>
            </a:fld>
            <a:endParaRPr lang="tr-TR">
              <a:solidFill>
                <a:prstClr val="black"/>
              </a:solidFill>
            </a:endParaRPr>
          </a:p>
        </p:txBody>
      </p:sp>
    </p:spTree>
    <p:extLst>
      <p:ext uri="{BB962C8B-B14F-4D97-AF65-F5344CB8AC3E}">
        <p14:creationId xmlns:p14="http://schemas.microsoft.com/office/powerpoint/2010/main" val="864208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a:xfrm>
            <a:off x="679768" y="5118724"/>
            <a:ext cx="5438140" cy="3318083"/>
          </a:xfrm>
        </p:spPr>
        <p:txBody>
          <a:bodyPr/>
          <a:lstStyle/>
          <a:p>
            <a:r>
              <a:rPr lang="tr-TR" sz="1800" b="0" dirty="0" smtClean="0">
                <a:latin typeface="Times New Roman" pitchFamily="18" charset="0"/>
                <a:cs typeface="Times New Roman" pitchFamily="18" charset="0"/>
              </a:rPr>
              <a:t>213 sayılı Vergi Usul Kanununa 6455 </a:t>
            </a:r>
            <a:r>
              <a:rPr lang="tr-TR" sz="1800" b="0" dirty="0">
                <a:latin typeface="Times New Roman" pitchFamily="18" charset="0"/>
                <a:cs typeface="Times New Roman" pitchFamily="18" charset="0"/>
              </a:rPr>
              <a:t>Sayılı Kanunun 1.Maddesiyle eklenen madde </a:t>
            </a:r>
            <a:r>
              <a:rPr lang="tr-TR" sz="1800" b="0" dirty="0" smtClean="0">
                <a:latin typeface="Times New Roman" pitchFamily="18" charset="0"/>
                <a:cs typeface="Times New Roman" pitchFamily="18" charset="0"/>
              </a:rPr>
              <a:t>«Teminat uygulaması» başlıklı 153/A Maddesi 11.04.2013 tarihinde yürürlüğe girmiştir. </a:t>
            </a:r>
          </a:p>
          <a:p>
            <a:endParaRPr lang="tr-TR" sz="1800" b="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800" b="0" i="0" kern="1200" dirty="0" smtClean="0">
                <a:solidFill>
                  <a:schemeClr val="tx1"/>
                </a:solidFill>
                <a:latin typeface="Times New Roman" pitchFamily="18" charset="0"/>
                <a:cs typeface="Times New Roman" pitchFamily="18" charset="0"/>
              </a:rPr>
              <a:t>11/02/2017 tarihli ve 29976 sayılı Resmi Gazete ‘de yayımlanan</a:t>
            </a:r>
            <a:r>
              <a:rPr lang="tr-TR" sz="1800" b="0" i="0" kern="1200" baseline="0" dirty="0" smtClean="0">
                <a:solidFill>
                  <a:schemeClr val="tx1"/>
                </a:solidFill>
                <a:latin typeface="Times New Roman" pitchFamily="18" charset="0"/>
                <a:cs typeface="Times New Roman" pitchFamily="18" charset="0"/>
              </a:rPr>
              <a:t> </a:t>
            </a:r>
            <a:r>
              <a:rPr lang="tr-TR" sz="1800" b="0" i="0" kern="1200" dirty="0" smtClean="0">
                <a:solidFill>
                  <a:schemeClr val="tx1"/>
                </a:solidFill>
                <a:latin typeface="Times New Roman" pitchFamily="18" charset="0"/>
                <a:cs typeface="Times New Roman" pitchFamily="18" charset="0"/>
              </a:rPr>
              <a:t>478 sıra </a:t>
            </a:r>
            <a:r>
              <a:rPr lang="tr-TR" sz="1800" b="0" i="0" kern="1200" dirty="0" err="1" smtClean="0">
                <a:solidFill>
                  <a:schemeClr val="tx1"/>
                </a:solidFill>
                <a:latin typeface="Times New Roman" pitchFamily="18" charset="0"/>
                <a:cs typeface="Times New Roman" pitchFamily="18" charset="0"/>
              </a:rPr>
              <a:t>nolu</a:t>
            </a:r>
            <a:r>
              <a:rPr lang="tr-TR" sz="1800" b="0" i="0" kern="1200" dirty="0" smtClean="0">
                <a:solidFill>
                  <a:schemeClr val="tx1"/>
                </a:solidFill>
                <a:latin typeface="Times New Roman" pitchFamily="18" charset="0"/>
                <a:cs typeface="Times New Roman" pitchFamily="18" charset="0"/>
              </a:rPr>
              <a:t> Vergi Usul Kanunu Genel Tebliği ve 11.04.2017 tarihli 2017 / 2 seri numaralı Uygulama İç Genelgesi ve 15.06.2017 tarihli 2017/4 seri numaralı Uygulama İç Genelgesi yayımlanmıştır.</a:t>
            </a:r>
          </a:p>
          <a:p>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a:p>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a:p>
            <a:r>
              <a:rPr lang="tr-TR" sz="1800" b="0" dirty="0">
                <a:effectLst>
                  <a:outerShdw blurRad="38100" dist="38100" dir="2700000" algn="tl">
                    <a:srgbClr val="000000">
                      <a:alpha val="43137"/>
                    </a:srgbClr>
                  </a:outerShdw>
                </a:effectLst>
                <a:latin typeface="Times New Roman" pitchFamily="18" charset="0"/>
                <a:cs typeface="Times New Roman" pitchFamily="18" charset="0"/>
              </a:rPr>
              <a:t/>
            </a:r>
            <a:br>
              <a:rPr lang="tr-TR" sz="1800" b="0" dirty="0">
                <a:effectLst>
                  <a:outerShdw blurRad="38100" dist="38100" dir="2700000" algn="tl">
                    <a:srgbClr val="000000">
                      <a:alpha val="43137"/>
                    </a:srgbClr>
                  </a:outerShdw>
                </a:effectLst>
                <a:latin typeface="Times New Roman" pitchFamily="18" charset="0"/>
                <a:cs typeface="Times New Roman" pitchFamily="18" charset="0"/>
              </a:rPr>
            </a:br>
            <a:r>
              <a:rPr lang="tr-TR" sz="1800" b="0" dirty="0">
                <a:effectLst>
                  <a:outerShdw blurRad="38100" dist="38100" dir="2700000" algn="tl">
                    <a:srgbClr val="000000">
                      <a:alpha val="43137"/>
                    </a:srgbClr>
                  </a:outerShdw>
                </a:effectLst>
                <a:latin typeface="Times New Roman" pitchFamily="18" charset="0"/>
                <a:cs typeface="Times New Roman" pitchFamily="18" charset="0"/>
              </a:rPr>
              <a:t/>
            </a:r>
            <a:br>
              <a:rPr lang="tr-TR" sz="1800" b="0" dirty="0">
                <a:effectLst>
                  <a:outerShdw blurRad="38100" dist="38100" dir="2700000" algn="tl">
                    <a:srgbClr val="000000">
                      <a:alpha val="43137"/>
                    </a:srgbClr>
                  </a:outerShdw>
                </a:effectLst>
                <a:latin typeface="Times New Roman" pitchFamily="18" charset="0"/>
                <a:cs typeface="Times New Roman" pitchFamily="18" charset="0"/>
              </a:rPr>
            </a:br>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Slayt Numarası Yer Tutucusu 4"/>
          <p:cNvSpPr>
            <a:spLocks noGrp="1"/>
          </p:cNvSpPr>
          <p:nvPr>
            <p:ph type="sldNum" sz="quarter" idx="11"/>
          </p:nvPr>
        </p:nvSpPr>
        <p:spPr/>
        <p:txBody>
          <a:bodyPr/>
          <a:lstStyle/>
          <a:p>
            <a:fld id="{1B3CFF3A-B85D-444A-9E38-D9BB66BE150C}" type="slidenum">
              <a:rPr lang="tr-TR" smtClean="0"/>
              <a:pPr/>
              <a:t>45</a:t>
            </a:fld>
            <a:endParaRPr lang="tr-TR"/>
          </a:p>
        </p:txBody>
      </p:sp>
      <p:sp>
        <p:nvSpPr>
          <p:cNvPr id="6" name="Altbilgi Yer Tutucusu 5"/>
          <p:cNvSpPr>
            <a:spLocks noGrp="1"/>
          </p:cNvSpPr>
          <p:nvPr>
            <p:ph type="ftr" sz="quarter" idx="12"/>
          </p:nvPr>
        </p:nvSpPr>
        <p:spPr/>
        <p:txBody>
          <a:bodyPr/>
          <a:lstStyle/>
          <a:p>
            <a:endParaRPr lang="tr-TR"/>
          </a:p>
        </p:txBody>
      </p:sp>
    </p:spTree>
    <p:extLst>
      <p:ext uri="{BB962C8B-B14F-4D97-AF65-F5344CB8AC3E}">
        <p14:creationId xmlns:p14="http://schemas.microsoft.com/office/powerpoint/2010/main" val="1475147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a:xfrm>
            <a:off x="679768" y="5118724"/>
            <a:ext cx="5438140" cy="3318083"/>
          </a:xfrm>
        </p:spPr>
        <p:txBody>
          <a:bodyPr/>
          <a:lstStyle/>
          <a:p>
            <a:r>
              <a:rPr lang="tr-TR" sz="1800" b="0" dirty="0" smtClean="0">
                <a:latin typeface="Times New Roman" pitchFamily="18" charset="0"/>
                <a:cs typeface="Times New Roman" pitchFamily="18" charset="0"/>
              </a:rPr>
              <a:t>213 sayılı Vergi Usul Kanununa 6455 </a:t>
            </a:r>
            <a:r>
              <a:rPr lang="tr-TR" sz="1800" b="0" dirty="0">
                <a:latin typeface="Times New Roman" pitchFamily="18" charset="0"/>
                <a:cs typeface="Times New Roman" pitchFamily="18" charset="0"/>
              </a:rPr>
              <a:t>Sayılı Kanunun 1.Maddesiyle eklenen madde </a:t>
            </a:r>
            <a:r>
              <a:rPr lang="tr-TR" sz="1800" b="0" dirty="0" smtClean="0">
                <a:latin typeface="Times New Roman" pitchFamily="18" charset="0"/>
                <a:cs typeface="Times New Roman" pitchFamily="18" charset="0"/>
              </a:rPr>
              <a:t>«Teminat uygulaması» başlıklı 153/A Maddesi 11.04.2013 tarihinde yürürlüğe girmiştir. </a:t>
            </a:r>
          </a:p>
          <a:p>
            <a:endParaRPr lang="tr-TR" sz="1800" b="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800" b="0" i="0" kern="1200" dirty="0" smtClean="0">
                <a:solidFill>
                  <a:schemeClr val="tx1"/>
                </a:solidFill>
                <a:latin typeface="Times New Roman" pitchFamily="18" charset="0"/>
                <a:cs typeface="Times New Roman" pitchFamily="18" charset="0"/>
              </a:rPr>
              <a:t>11/02/2017 tarihli ve 29976 sayılı Resmi Gazete ‘de yayımlanan</a:t>
            </a:r>
            <a:r>
              <a:rPr lang="tr-TR" sz="1800" b="0" i="0" kern="1200" baseline="0" dirty="0" smtClean="0">
                <a:solidFill>
                  <a:schemeClr val="tx1"/>
                </a:solidFill>
                <a:latin typeface="Times New Roman" pitchFamily="18" charset="0"/>
                <a:cs typeface="Times New Roman" pitchFamily="18" charset="0"/>
              </a:rPr>
              <a:t> </a:t>
            </a:r>
            <a:r>
              <a:rPr lang="tr-TR" sz="1800" b="0" i="0" kern="1200" dirty="0" smtClean="0">
                <a:solidFill>
                  <a:schemeClr val="tx1"/>
                </a:solidFill>
                <a:latin typeface="Times New Roman" pitchFamily="18" charset="0"/>
                <a:cs typeface="Times New Roman" pitchFamily="18" charset="0"/>
              </a:rPr>
              <a:t>478 sıra </a:t>
            </a:r>
            <a:r>
              <a:rPr lang="tr-TR" sz="1800" b="0" i="0" kern="1200" dirty="0" err="1" smtClean="0">
                <a:solidFill>
                  <a:schemeClr val="tx1"/>
                </a:solidFill>
                <a:latin typeface="Times New Roman" pitchFamily="18" charset="0"/>
                <a:cs typeface="Times New Roman" pitchFamily="18" charset="0"/>
              </a:rPr>
              <a:t>nolu</a:t>
            </a:r>
            <a:r>
              <a:rPr lang="tr-TR" sz="1800" b="0" i="0" kern="1200" dirty="0" smtClean="0">
                <a:solidFill>
                  <a:schemeClr val="tx1"/>
                </a:solidFill>
                <a:latin typeface="Times New Roman" pitchFamily="18" charset="0"/>
                <a:cs typeface="Times New Roman" pitchFamily="18" charset="0"/>
              </a:rPr>
              <a:t> Vergi Usul Kanunu Genel Tebliği ve 11.04.2017 tarihli 2017 / 2 seri numaralı Uygulama İç Genelgesi ve 15.06.2017 tarihli 2017/4 seri numaralı Uygulama İç Genelgesi yayımlanmıştır.</a:t>
            </a:r>
          </a:p>
          <a:p>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a:p>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a:p>
            <a:r>
              <a:rPr lang="tr-TR" sz="1800" b="0" dirty="0">
                <a:effectLst>
                  <a:outerShdw blurRad="38100" dist="38100" dir="2700000" algn="tl">
                    <a:srgbClr val="000000">
                      <a:alpha val="43137"/>
                    </a:srgbClr>
                  </a:outerShdw>
                </a:effectLst>
                <a:latin typeface="Times New Roman" pitchFamily="18" charset="0"/>
                <a:cs typeface="Times New Roman" pitchFamily="18" charset="0"/>
              </a:rPr>
              <a:t/>
            </a:r>
            <a:br>
              <a:rPr lang="tr-TR" sz="1800" b="0" dirty="0">
                <a:effectLst>
                  <a:outerShdw blurRad="38100" dist="38100" dir="2700000" algn="tl">
                    <a:srgbClr val="000000">
                      <a:alpha val="43137"/>
                    </a:srgbClr>
                  </a:outerShdw>
                </a:effectLst>
                <a:latin typeface="Times New Roman" pitchFamily="18" charset="0"/>
                <a:cs typeface="Times New Roman" pitchFamily="18" charset="0"/>
              </a:rPr>
            </a:br>
            <a:r>
              <a:rPr lang="tr-TR" sz="1800" b="0" dirty="0">
                <a:effectLst>
                  <a:outerShdw blurRad="38100" dist="38100" dir="2700000" algn="tl">
                    <a:srgbClr val="000000">
                      <a:alpha val="43137"/>
                    </a:srgbClr>
                  </a:outerShdw>
                </a:effectLst>
                <a:latin typeface="Times New Roman" pitchFamily="18" charset="0"/>
                <a:cs typeface="Times New Roman" pitchFamily="18" charset="0"/>
              </a:rPr>
              <a:t/>
            </a:r>
            <a:br>
              <a:rPr lang="tr-TR" sz="1800" b="0" dirty="0">
                <a:effectLst>
                  <a:outerShdw blurRad="38100" dist="38100" dir="2700000" algn="tl">
                    <a:srgbClr val="000000">
                      <a:alpha val="43137"/>
                    </a:srgbClr>
                  </a:outerShdw>
                </a:effectLst>
                <a:latin typeface="Times New Roman" pitchFamily="18" charset="0"/>
                <a:cs typeface="Times New Roman" pitchFamily="18" charset="0"/>
              </a:rPr>
            </a:br>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Slayt Numarası Yer Tutucusu 4"/>
          <p:cNvSpPr>
            <a:spLocks noGrp="1"/>
          </p:cNvSpPr>
          <p:nvPr>
            <p:ph type="sldNum" sz="quarter" idx="11"/>
          </p:nvPr>
        </p:nvSpPr>
        <p:spPr/>
        <p:txBody>
          <a:bodyPr/>
          <a:lstStyle/>
          <a:p>
            <a:fld id="{1B3CFF3A-B85D-444A-9E38-D9BB66BE150C}" type="slidenum">
              <a:rPr lang="tr-TR" smtClean="0"/>
              <a:pPr/>
              <a:t>46</a:t>
            </a:fld>
            <a:endParaRPr lang="tr-TR"/>
          </a:p>
        </p:txBody>
      </p:sp>
      <p:sp>
        <p:nvSpPr>
          <p:cNvPr id="6" name="Altbilgi Yer Tutucusu 5"/>
          <p:cNvSpPr>
            <a:spLocks noGrp="1"/>
          </p:cNvSpPr>
          <p:nvPr>
            <p:ph type="ftr" sz="quarter" idx="12"/>
          </p:nvPr>
        </p:nvSpPr>
        <p:spPr/>
        <p:txBody>
          <a:bodyPr/>
          <a:lstStyle/>
          <a:p>
            <a:endParaRPr lang="tr-TR"/>
          </a:p>
        </p:txBody>
      </p:sp>
    </p:spTree>
    <p:extLst>
      <p:ext uri="{BB962C8B-B14F-4D97-AF65-F5344CB8AC3E}">
        <p14:creationId xmlns:p14="http://schemas.microsoft.com/office/powerpoint/2010/main" val="3148956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RESEN</a:t>
            </a:r>
            <a:r>
              <a:rPr lang="tr-TR" baseline="0" dirty="0" smtClean="0"/>
              <a:t> TERK İLE 160/A TERK ARASINDAKİ FARK ANLATILACAK</a:t>
            </a:r>
            <a:endParaRPr lang="tr-TR" dirty="0" smtClean="0"/>
          </a:p>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47</a:t>
            </a:fld>
            <a:endParaRPr lang="tr-TR"/>
          </a:p>
        </p:txBody>
      </p:sp>
    </p:spTree>
    <p:extLst>
      <p:ext uri="{BB962C8B-B14F-4D97-AF65-F5344CB8AC3E}">
        <p14:creationId xmlns:p14="http://schemas.microsoft.com/office/powerpoint/2010/main" val="1816117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YAZI</a:t>
            </a:r>
            <a:r>
              <a:rPr lang="tr-TR" baseline="0" dirty="0" smtClean="0"/>
              <a:t> İMZALANDIKTAN SONRA ARŞİVE KALDIRILMADIĞI SÜRECE EVDB 153/A EKRANLARINDA İLGİLİ İŞLEM YAPILAMAZ.</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48</a:t>
            </a:fld>
            <a:endParaRPr lang="tr-TR"/>
          </a:p>
        </p:txBody>
      </p:sp>
    </p:spTree>
    <p:extLst>
      <p:ext uri="{BB962C8B-B14F-4D97-AF65-F5344CB8AC3E}">
        <p14:creationId xmlns:p14="http://schemas.microsoft.com/office/powerpoint/2010/main" val="3078296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a:xfrm>
            <a:off x="679768" y="5118724"/>
            <a:ext cx="5438140" cy="3318083"/>
          </a:xfrm>
        </p:spPr>
        <p:txBody>
          <a:bodyPr/>
          <a:lstStyle/>
          <a:p>
            <a:r>
              <a:rPr lang="tr-TR" sz="1800" b="0" dirty="0" smtClean="0">
                <a:latin typeface="Times New Roman" pitchFamily="18" charset="0"/>
                <a:cs typeface="Times New Roman" pitchFamily="18" charset="0"/>
              </a:rPr>
              <a:t>213 sayılı Vergi Usul Kanununa 6455 </a:t>
            </a:r>
            <a:r>
              <a:rPr lang="tr-TR" sz="1800" b="0" dirty="0">
                <a:latin typeface="Times New Roman" pitchFamily="18" charset="0"/>
                <a:cs typeface="Times New Roman" pitchFamily="18" charset="0"/>
              </a:rPr>
              <a:t>Sayılı Kanunun 1.Maddesiyle eklenen madde </a:t>
            </a:r>
            <a:r>
              <a:rPr lang="tr-TR" sz="1800" b="0" dirty="0" smtClean="0">
                <a:latin typeface="Times New Roman" pitchFamily="18" charset="0"/>
                <a:cs typeface="Times New Roman" pitchFamily="18" charset="0"/>
              </a:rPr>
              <a:t>«Teminat uygulaması» başlıklı 153/A Maddesi 11.04.2013 tarihinde yürürlüğe girmiştir. </a:t>
            </a:r>
          </a:p>
          <a:p>
            <a:endParaRPr lang="tr-TR" sz="1800" b="0" dirty="0" smtClean="0">
              <a:latin typeface="Times New Roman" pitchFamily="18" charset="0"/>
              <a:cs typeface="Times New Roman"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tr-TR" sz="1800" b="0" i="0" kern="1200" dirty="0" smtClean="0">
                <a:solidFill>
                  <a:schemeClr val="tx1"/>
                </a:solidFill>
                <a:latin typeface="Times New Roman" pitchFamily="18" charset="0"/>
                <a:cs typeface="Times New Roman" pitchFamily="18" charset="0"/>
              </a:rPr>
              <a:t>11/02/2017 tarihli ve 29976 sayılı Resmi Gazete ‘de yayımlanan</a:t>
            </a:r>
            <a:r>
              <a:rPr lang="tr-TR" sz="1800" b="0" i="0" kern="1200" baseline="0" dirty="0" smtClean="0">
                <a:solidFill>
                  <a:schemeClr val="tx1"/>
                </a:solidFill>
                <a:latin typeface="Times New Roman" pitchFamily="18" charset="0"/>
                <a:cs typeface="Times New Roman" pitchFamily="18" charset="0"/>
              </a:rPr>
              <a:t> </a:t>
            </a:r>
            <a:r>
              <a:rPr lang="tr-TR" sz="1800" b="0" i="0" kern="1200" dirty="0" smtClean="0">
                <a:solidFill>
                  <a:schemeClr val="tx1"/>
                </a:solidFill>
                <a:latin typeface="Times New Roman" pitchFamily="18" charset="0"/>
                <a:cs typeface="Times New Roman" pitchFamily="18" charset="0"/>
              </a:rPr>
              <a:t>478 sıra </a:t>
            </a:r>
            <a:r>
              <a:rPr lang="tr-TR" sz="1800" b="0" i="0" kern="1200" dirty="0" err="1" smtClean="0">
                <a:solidFill>
                  <a:schemeClr val="tx1"/>
                </a:solidFill>
                <a:latin typeface="Times New Roman" pitchFamily="18" charset="0"/>
                <a:cs typeface="Times New Roman" pitchFamily="18" charset="0"/>
              </a:rPr>
              <a:t>nolu</a:t>
            </a:r>
            <a:r>
              <a:rPr lang="tr-TR" sz="1800" b="0" i="0" kern="1200" dirty="0" smtClean="0">
                <a:solidFill>
                  <a:schemeClr val="tx1"/>
                </a:solidFill>
                <a:latin typeface="Times New Roman" pitchFamily="18" charset="0"/>
                <a:cs typeface="Times New Roman" pitchFamily="18" charset="0"/>
              </a:rPr>
              <a:t> Vergi Usul Kanunu Genel Tebliği ve 11.04.2017 tarihli 2017 / 2 seri numaralı Uygulama İç Genelgesi ve 15.06.2017 tarihli 2017/4 seri numaralı Uygulama İç Genelgesi yayımlanmıştır.</a:t>
            </a:r>
          </a:p>
          <a:p>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a:p>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a:p>
            <a:r>
              <a:rPr lang="tr-TR" sz="1800" b="0" dirty="0">
                <a:effectLst>
                  <a:outerShdw blurRad="38100" dist="38100" dir="2700000" algn="tl">
                    <a:srgbClr val="000000">
                      <a:alpha val="43137"/>
                    </a:srgbClr>
                  </a:outerShdw>
                </a:effectLst>
                <a:latin typeface="Times New Roman" pitchFamily="18" charset="0"/>
                <a:cs typeface="Times New Roman" pitchFamily="18" charset="0"/>
              </a:rPr>
              <a:t/>
            </a:r>
            <a:br>
              <a:rPr lang="tr-TR" sz="1800" b="0" dirty="0">
                <a:effectLst>
                  <a:outerShdw blurRad="38100" dist="38100" dir="2700000" algn="tl">
                    <a:srgbClr val="000000">
                      <a:alpha val="43137"/>
                    </a:srgbClr>
                  </a:outerShdw>
                </a:effectLst>
                <a:latin typeface="Times New Roman" pitchFamily="18" charset="0"/>
                <a:cs typeface="Times New Roman" pitchFamily="18" charset="0"/>
              </a:rPr>
            </a:br>
            <a:r>
              <a:rPr lang="tr-TR" sz="1800" b="0" dirty="0">
                <a:effectLst>
                  <a:outerShdw blurRad="38100" dist="38100" dir="2700000" algn="tl">
                    <a:srgbClr val="000000">
                      <a:alpha val="43137"/>
                    </a:srgbClr>
                  </a:outerShdw>
                </a:effectLst>
                <a:latin typeface="Times New Roman" pitchFamily="18" charset="0"/>
                <a:cs typeface="Times New Roman" pitchFamily="18" charset="0"/>
              </a:rPr>
              <a:t/>
            </a:r>
            <a:br>
              <a:rPr lang="tr-TR" sz="1800" b="0" dirty="0">
                <a:effectLst>
                  <a:outerShdw blurRad="38100" dist="38100" dir="2700000" algn="tl">
                    <a:srgbClr val="000000">
                      <a:alpha val="43137"/>
                    </a:srgbClr>
                  </a:outerShdw>
                </a:effectLst>
                <a:latin typeface="Times New Roman" pitchFamily="18" charset="0"/>
                <a:cs typeface="Times New Roman" pitchFamily="18" charset="0"/>
              </a:rPr>
            </a:br>
            <a:endParaRPr lang="tr-TR" sz="1800" b="0"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Slayt Numarası Yer Tutucusu 4"/>
          <p:cNvSpPr>
            <a:spLocks noGrp="1"/>
          </p:cNvSpPr>
          <p:nvPr>
            <p:ph type="sldNum" sz="quarter" idx="11"/>
          </p:nvPr>
        </p:nvSpPr>
        <p:spPr/>
        <p:txBody>
          <a:bodyPr/>
          <a:lstStyle/>
          <a:p>
            <a:fld id="{1B3CFF3A-B85D-444A-9E38-D9BB66BE150C}" type="slidenum">
              <a:rPr lang="tr-TR" smtClean="0"/>
              <a:pPr/>
              <a:t>50</a:t>
            </a:fld>
            <a:endParaRPr lang="tr-TR"/>
          </a:p>
        </p:txBody>
      </p:sp>
      <p:sp>
        <p:nvSpPr>
          <p:cNvPr id="6" name="Altbilgi Yer Tutucusu 5"/>
          <p:cNvSpPr>
            <a:spLocks noGrp="1"/>
          </p:cNvSpPr>
          <p:nvPr>
            <p:ph type="ftr" sz="quarter" idx="12"/>
          </p:nvPr>
        </p:nvSpPr>
        <p:spPr/>
        <p:txBody>
          <a:bodyPr/>
          <a:lstStyle/>
          <a:p>
            <a:endParaRPr lang="tr-TR"/>
          </a:p>
        </p:txBody>
      </p:sp>
    </p:spTree>
    <p:extLst>
      <p:ext uri="{BB962C8B-B14F-4D97-AF65-F5344CB8AC3E}">
        <p14:creationId xmlns:p14="http://schemas.microsoft.com/office/powerpoint/2010/main" val="14716559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RESEN</a:t>
            </a:r>
            <a:r>
              <a:rPr lang="tr-TR" baseline="0" dirty="0" smtClean="0"/>
              <a:t> TERK İLE 160/A TERK ARASINDAKİ FARK ANLATILACAK</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53</a:t>
            </a:fld>
            <a:endParaRPr lang="tr-TR"/>
          </a:p>
        </p:txBody>
      </p:sp>
    </p:spTree>
    <p:extLst>
      <p:ext uri="{BB962C8B-B14F-4D97-AF65-F5344CB8AC3E}">
        <p14:creationId xmlns:p14="http://schemas.microsoft.com/office/powerpoint/2010/main" val="30301283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56</a:t>
            </a:fld>
            <a:endParaRPr lang="tr-TR">
              <a:solidFill>
                <a:prstClr val="black"/>
              </a:solidFill>
            </a:endParaRPr>
          </a:p>
        </p:txBody>
      </p:sp>
    </p:spTree>
    <p:extLst>
      <p:ext uri="{BB962C8B-B14F-4D97-AF65-F5344CB8AC3E}">
        <p14:creationId xmlns:p14="http://schemas.microsoft.com/office/powerpoint/2010/main" val="34864188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VERGİ İNCELEME</a:t>
            </a:r>
            <a:r>
              <a:rPr lang="tr-TR" baseline="0" dirty="0" smtClean="0"/>
              <a:t> RAPORLARININ İŞLEM YAPILMADAN ARŞİVE ATILMAMASI – GEREKEN HASSASİYETİN GÖSTERİLMESİ – ANLATILACAK. </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62</a:t>
            </a:fld>
            <a:endParaRPr lang="tr-TR"/>
          </a:p>
        </p:txBody>
      </p:sp>
    </p:spTree>
    <p:extLst>
      <p:ext uri="{BB962C8B-B14F-4D97-AF65-F5344CB8AC3E}">
        <p14:creationId xmlns:p14="http://schemas.microsoft.com/office/powerpoint/2010/main" val="26025765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63</a:t>
            </a:fld>
            <a:endParaRPr lang="tr-TR"/>
          </a:p>
        </p:txBody>
      </p:sp>
    </p:spTree>
    <p:extLst>
      <p:ext uri="{BB962C8B-B14F-4D97-AF65-F5344CB8AC3E}">
        <p14:creationId xmlns:p14="http://schemas.microsoft.com/office/powerpoint/2010/main" val="3066858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vergi incelemesine yetkili olanlar tarafından düzenlenen münhasıran sahte belge düzenlenmesine ilişkin tespitleri nedeniyle düzenledikleri raporlara istinaden  “VUK 153/A Maddesi Kapsamında Takip Edileceklere İlişkin Bilgi Formu” da düzenlenmelidir. </a:t>
            </a:r>
            <a:r>
              <a:rPr lang="tr-TR" smtClean="0"/>
              <a:t>13.04.2017 tarihinde vergi dairesi ekranlarına atılan “Takip Edilen Mükellef Bilgi Giriş Formu” giriş yetkileri vergi dairesi vergilendirme memuru ve şeflerine verilmiştir.</a:t>
            </a:r>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64</a:t>
            </a:fld>
            <a:endParaRPr lang="tr-TR"/>
          </a:p>
        </p:txBody>
      </p:sp>
    </p:spTree>
    <p:extLst>
      <p:ext uri="{BB962C8B-B14F-4D97-AF65-F5344CB8AC3E}">
        <p14:creationId xmlns:p14="http://schemas.microsoft.com/office/powerpoint/2010/main" val="272979234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vergi incelemesine yetkili olanlar tarafından düzenlenen münhasıran sahte belge düzenlenmesine ilişkin tespitleri nedeniyle düzenledikleri raporlara istinaden  “VUK 153/A Maddesi Kapsamında Takip Edileceklere İlişkin Bilgi Formu” da düzenlenmelidir. 13.04.2017 tarihinde vergi dairesi ekranlarına atılan “Takip Edilen Mükellef Bilgi Giriş Formu” giriş yetkileri vergi dairesi vergilendirme memuru ve şeflerine verilmiştir.</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65</a:t>
            </a:fld>
            <a:endParaRPr lang="tr-TR"/>
          </a:p>
        </p:txBody>
      </p:sp>
    </p:spTree>
    <p:extLst>
      <p:ext uri="{BB962C8B-B14F-4D97-AF65-F5344CB8AC3E}">
        <p14:creationId xmlns:p14="http://schemas.microsoft.com/office/powerpoint/2010/main" val="3994969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vergi incelemesine yetkili olanlar tarafından düzenlenen münhasıran sahte belge düzenlenmesine ilişkin tespitleri nedeniyle düzenledikleri raporlara istinaden  “VUK 153/A Maddesi Kapsamında Takip Edileceklere İlişkin Bilgi Formu” da düzenlenmelidir. </a:t>
            </a:r>
            <a:r>
              <a:rPr lang="tr-TR" smtClean="0"/>
              <a:t>13.04.2017 tarihinde vergi dairesi ekranlarına atılan “Takip Edilen Mükellef Bilgi Giriş Formu” giriş yetkileri vergi dairesi vergilendirme memuru ve şeflerine verilmiştir.</a:t>
            </a:r>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66</a:t>
            </a:fld>
            <a:endParaRPr lang="tr-TR"/>
          </a:p>
        </p:txBody>
      </p:sp>
    </p:spTree>
    <p:extLst>
      <p:ext uri="{BB962C8B-B14F-4D97-AF65-F5344CB8AC3E}">
        <p14:creationId xmlns:p14="http://schemas.microsoft.com/office/powerpoint/2010/main" val="29994985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91</a:t>
            </a:fld>
            <a:endParaRPr lang="tr-TR">
              <a:solidFill>
                <a:prstClr val="black"/>
              </a:solidFill>
            </a:endParaRPr>
          </a:p>
        </p:txBody>
      </p:sp>
    </p:spTree>
    <p:extLst>
      <p:ext uri="{BB962C8B-B14F-4D97-AF65-F5344CB8AC3E}">
        <p14:creationId xmlns:p14="http://schemas.microsoft.com/office/powerpoint/2010/main" val="154273487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106</a:t>
            </a:fld>
            <a:endParaRPr lang="tr-TR">
              <a:solidFill>
                <a:prstClr val="black"/>
              </a:solidFill>
            </a:endParaRPr>
          </a:p>
        </p:txBody>
      </p:sp>
    </p:spTree>
    <p:extLst>
      <p:ext uri="{BB962C8B-B14F-4D97-AF65-F5344CB8AC3E}">
        <p14:creationId xmlns:p14="http://schemas.microsoft.com/office/powerpoint/2010/main" val="32577574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Vergi</a:t>
            </a:r>
            <a:r>
              <a:rPr lang="tr-TR" baseline="0" dirty="0" smtClean="0"/>
              <a:t> Dairesi Başkanlığı bulunan yerlerde dava takip birimi bulunmaktadır.</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107</a:t>
            </a:fld>
            <a:endParaRPr lang="tr-TR"/>
          </a:p>
        </p:txBody>
      </p:sp>
    </p:spTree>
    <p:extLst>
      <p:ext uri="{BB962C8B-B14F-4D97-AF65-F5344CB8AC3E}">
        <p14:creationId xmlns:p14="http://schemas.microsoft.com/office/powerpoint/2010/main" val="1924688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109</a:t>
            </a:fld>
            <a:endParaRPr lang="tr-TR"/>
          </a:p>
        </p:txBody>
      </p:sp>
    </p:spTree>
    <p:extLst>
      <p:ext uri="{BB962C8B-B14F-4D97-AF65-F5344CB8AC3E}">
        <p14:creationId xmlns:p14="http://schemas.microsoft.com/office/powerpoint/2010/main" val="13655340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113</a:t>
            </a:fld>
            <a:endParaRPr lang="tr-TR">
              <a:solidFill>
                <a:prstClr val="black"/>
              </a:solidFill>
            </a:endParaRPr>
          </a:p>
        </p:txBody>
      </p:sp>
    </p:spTree>
    <p:extLst>
      <p:ext uri="{BB962C8B-B14F-4D97-AF65-F5344CB8AC3E}">
        <p14:creationId xmlns:p14="http://schemas.microsoft.com/office/powerpoint/2010/main" val="41810318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115</a:t>
            </a:fld>
            <a:endParaRPr lang="tr-TR">
              <a:solidFill>
                <a:prstClr val="black"/>
              </a:solidFill>
            </a:endParaRPr>
          </a:p>
        </p:txBody>
      </p:sp>
    </p:spTree>
    <p:extLst>
      <p:ext uri="{BB962C8B-B14F-4D97-AF65-F5344CB8AC3E}">
        <p14:creationId xmlns:p14="http://schemas.microsoft.com/office/powerpoint/2010/main" val="13286902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122</a:t>
            </a:fld>
            <a:endParaRPr lang="tr-TR">
              <a:solidFill>
                <a:prstClr val="black"/>
              </a:solidFill>
            </a:endParaRPr>
          </a:p>
        </p:txBody>
      </p:sp>
    </p:spTree>
    <p:extLst>
      <p:ext uri="{BB962C8B-B14F-4D97-AF65-F5344CB8AC3E}">
        <p14:creationId xmlns:p14="http://schemas.microsoft.com/office/powerpoint/2010/main" val="29516904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127</a:t>
            </a:fld>
            <a:endParaRPr lang="tr-TR">
              <a:solidFill>
                <a:prstClr val="black"/>
              </a:solidFill>
            </a:endParaRPr>
          </a:p>
        </p:txBody>
      </p:sp>
    </p:spTree>
    <p:extLst>
      <p:ext uri="{BB962C8B-B14F-4D97-AF65-F5344CB8AC3E}">
        <p14:creationId xmlns:p14="http://schemas.microsoft.com/office/powerpoint/2010/main" val="22469528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134</a:t>
            </a:fld>
            <a:endParaRPr lang="tr-TR"/>
          </a:p>
        </p:txBody>
      </p:sp>
    </p:spTree>
    <p:extLst>
      <p:ext uri="{BB962C8B-B14F-4D97-AF65-F5344CB8AC3E}">
        <p14:creationId xmlns:p14="http://schemas.microsoft.com/office/powerpoint/2010/main" val="10520336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138</a:t>
            </a:fld>
            <a:endParaRPr lang="tr-TR"/>
          </a:p>
        </p:txBody>
      </p:sp>
    </p:spTree>
    <p:extLst>
      <p:ext uri="{BB962C8B-B14F-4D97-AF65-F5344CB8AC3E}">
        <p14:creationId xmlns:p14="http://schemas.microsoft.com/office/powerpoint/2010/main" val="19324479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139</a:t>
            </a:fld>
            <a:endParaRPr lang="tr-TR"/>
          </a:p>
        </p:txBody>
      </p:sp>
    </p:spTree>
    <p:extLst>
      <p:ext uri="{BB962C8B-B14F-4D97-AF65-F5344CB8AC3E}">
        <p14:creationId xmlns:p14="http://schemas.microsoft.com/office/powerpoint/2010/main" val="1490967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143</a:t>
            </a:fld>
            <a:endParaRPr lang="tr-TR"/>
          </a:p>
        </p:txBody>
      </p:sp>
    </p:spTree>
    <p:extLst>
      <p:ext uri="{BB962C8B-B14F-4D97-AF65-F5344CB8AC3E}">
        <p14:creationId xmlns:p14="http://schemas.microsoft.com/office/powerpoint/2010/main" val="36567879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4C7E405C-9D55-4193-8063-4FFFBD2FB454}" type="slidenum">
              <a:rPr lang="tr-TR" smtClean="0"/>
              <a:t>145</a:t>
            </a:fld>
            <a:endParaRPr lang="tr-TR"/>
          </a:p>
        </p:txBody>
      </p:sp>
    </p:spTree>
    <p:extLst>
      <p:ext uri="{BB962C8B-B14F-4D97-AF65-F5344CB8AC3E}">
        <p14:creationId xmlns:p14="http://schemas.microsoft.com/office/powerpoint/2010/main" val="64502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146</a:t>
            </a:fld>
            <a:endParaRPr lang="tr-TR">
              <a:solidFill>
                <a:prstClr val="black"/>
              </a:solidFill>
            </a:endParaRPr>
          </a:p>
        </p:txBody>
      </p:sp>
    </p:spTree>
    <p:extLst>
      <p:ext uri="{BB962C8B-B14F-4D97-AF65-F5344CB8AC3E}">
        <p14:creationId xmlns:p14="http://schemas.microsoft.com/office/powerpoint/2010/main" val="14330257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MUHASEBE-VEZNE-DÜZELTME</a:t>
            </a:r>
            <a:r>
              <a:rPr lang="tr-TR" baseline="0" dirty="0" smtClean="0"/>
              <a:t> İŞLMELERİNE ÇOK DİKKAT EDİLMESİ GEREKTİĞİ. </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147</a:t>
            </a:fld>
            <a:endParaRPr lang="tr-TR"/>
          </a:p>
        </p:txBody>
      </p:sp>
    </p:spTree>
    <p:extLst>
      <p:ext uri="{BB962C8B-B14F-4D97-AF65-F5344CB8AC3E}">
        <p14:creationId xmlns:p14="http://schemas.microsoft.com/office/powerpoint/2010/main" val="41056239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151</a:t>
            </a:fld>
            <a:endParaRPr lang="tr-TR"/>
          </a:p>
        </p:txBody>
      </p:sp>
    </p:spTree>
    <p:extLst>
      <p:ext uri="{BB962C8B-B14F-4D97-AF65-F5344CB8AC3E}">
        <p14:creationId xmlns:p14="http://schemas.microsoft.com/office/powerpoint/2010/main" val="15454669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167</a:t>
            </a:fld>
            <a:endParaRPr lang="tr-TR">
              <a:solidFill>
                <a:prstClr val="black"/>
              </a:solidFill>
            </a:endParaRPr>
          </a:p>
        </p:txBody>
      </p:sp>
    </p:spTree>
    <p:extLst>
      <p:ext uri="{BB962C8B-B14F-4D97-AF65-F5344CB8AC3E}">
        <p14:creationId xmlns:p14="http://schemas.microsoft.com/office/powerpoint/2010/main" val="267787274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İPTAL İŞLEMİNİN</a:t>
            </a:r>
            <a:r>
              <a:rPr lang="tr-TR" baseline="0" dirty="0" smtClean="0"/>
              <a:t> ÖNEMİ- 2 NÜSHA OLMADAN İPTAL YAPILMAMASI-  </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168</a:t>
            </a:fld>
            <a:endParaRPr lang="tr-TR"/>
          </a:p>
        </p:txBody>
      </p:sp>
    </p:spTree>
    <p:extLst>
      <p:ext uri="{BB962C8B-B14F-4D97-AF65-F5344CB8AC3E}">
        <p14:creationId xmlns:p14="http://schemas.microsoft.com/office/powerpoint/2010/main" val="139619439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Vezne faaliyet</a:t>
            </a:r>
            <a:r>
              <a:rPr lang="tr-TR" baseline="0" dirty="0" smtClean="0"/>
              <a:t> raporunda terminal-</a:t>
            </a:r>
            <a:r>
              <a:rPr lang="tr-TR" baseline="0" dirty="0" err="1" smtClean="0"/>
              <a:t>ıp</a:t>
            </a:r>
            <a:r>
              <a:rPr lang="tr-TR" baseline="0" dirty="0" smtClean="0"/>
              <a:t> kısmından bahsedilecek.</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169</a:t>
            </a:fld>
            <a:endParaRPr lang="tr-TR"/>
          </a:p>
        </p:txBody>
      </p:sp>
    </p:spTree>
    <p:extLst>
      <p:ext uri="{BB962C8B-B14F-4D97-AF65-F5344CB8AC3E}">
        <p14:creationId xmlns:p14="http://schemas.microsoft.com/office/powerpoint/2010/main" val="25965991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172</a:t>
            </a:fld>
            <a:endParaRPr lang="tr-TR">
              <a:solidFill>
                <a:prstClr val="black"/>
              </a:solidFill>
            </a:endParaRPr>
          </a:p>
        </p:txBody>
      </p:sp>
    </p:spTree>
    <p:extLst>
      <p:ext uri="{BB962C8B-B14F-4D97-AF65-F5344CB8AC3E}">
        <p14:creationId xmlns:p14="http://schemas.microsoft.com/office/powerpoint/2010/main" val="107028878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173</a:t>
            </a:fld>
            <a:endParaRPr lang="tr-TR"/>
          </a:p>
        </p:txBody>
      </p:sp>
    </p:spTree>
    <p:extLst>
      <p:ext uri="{BB962C8B-B14F-4D97-AF65-F5344CB8AC3E}">
        <p14:creationId xmlns:p14="http://schemas.microsoft.com/office/powerpoint/2010/main" val="30413063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174</a:t>
            </a:fld>
            <a:endParaRPr lang="tr-TR">
              <a:solidFill>
                <a:prstClr val="black"/>
              </a:solidFill>
            </a:endParaRPr>
          </a:p>
        </p:txBody>
      </p:sp>
    </p:spTree>
    <p:extLst>
      <p:ext uri="{BB962C8B-B14F-4D97-AF65-F5344CB8AC3E}">
        <p14:creationId xmlns:p14="http://schemas.microsoft.com/office/powerpoint/2010/main" val="325423554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175</a:t>
            </a:fld>
            <a:endParaRPr lang="tr-TR"/>
          </a:p>
        </p:txBody>
      </p:sp>
    </p:spTree>
    <p:extLst>
      <p:ext uri="{BB962C8B-B14F-4D97-AF65-F5344CB8AC3E}">
        <p14:creationId xmlns:p14="http://schemas.microsoft.com/office/powerpoint/2010/main" val="938070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176</a:t>
            </a:fld>
            <a:endParaRPr lang="tr-TR"/>
          </a:p>
        </p:txBody>
      </p:sp>
    </p:spTree>
    <p:extLst>
      <p:ext uri="{BB962C8B-B14F-4D97-AF65-F5344CB8AC3E}">
        <p14:creationId xmlns:p14="http://schemas.microsoft.com/office/powerpoint/2010/main" val="125547375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177</a:t>
            </a:fld>
            <a:endParaRPr lang="tr-TR"/>
          </a:p>
        </p:txBody>
      </p:sp>
    </p:spTree>
    <p:extLst>
      <p:ext uri="{BB962C8B-B14F-4D97-AF65-F5344CB8AC3E}">
        <p14:creationId xmlns:p14="http://schemas.microsoft.com/office/powerpoint/2010/main" val="179569983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178</a:t>
            </a:fld>
            <a:endParaRPr lang="tr-TR"/>
          </a:p>
        </p:txBody>
      </p:sp>
    </p:spTree>
    <p:extLst>
      <p:ext uri="{BB962C8B-B14F-4D97-AF65-F5344CB8AC3E}">
        <p14:creationId xmlns:p14="http://schemas.microsoft.com/office/powerpoint/2010/main" val="22192052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179</a:t>
            </a:fld>
            <a:endParaRPr lang="tr-TR"/>
          </a:p>
        </p:txBody>
      </p:sp>
    </p:spTree>
    <p:extLst>
      <p:ext uri="{BB962C8B-B14F-4D97-AF65-F5344CB8AC3E}">
        <p14:creationId xmlns:p14="http://schemas.microsoft.com/office/powerpoint/2010/main" val="8193751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180</a:t>
            </a:fld>
            <a:endParaRPr lang="tr-TR"/>
          </a:p>
        </p:txBody>
      </p:sp>
    </p:spTree>
    <p:extLst>
      <p:ext uri="{BB962C8B-B14F-4D97-AF65-F5344CB8AC3E}">
        <p14:creationId xmlns:p14="http://schemas.microsoft.com/office/powerpoint/2010/main" val="191133822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181</a:t>
            </a:fld>
            <a:endParaRPr lang="tr-TR"/>
          </a:p>
        </p:txBody>
      </p:sp>
    </p:spTree>
    <p:extLst>
      <p:ext uri="{BB962C8B-B14F-4D97-AF65-F5344CB8AC3E}">
        <p14:creationId xmlns:p14="http://schemas.microsoft.com/office/powerpoint/2010/main" val="9572989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182</a:t>
            </a:fld>
            <a:endParaRPr lang="tr-TR"/>
          </a:p>
        </p:txBody>
      </p:sp>
    </p:spTree>
    <p:extLst>
      <p:ext uri="{BB962C8B-B14F-4D97-AF65-F5344CB8AC3E}">
        <p14:creationId xmlns:p14="http://schemas.microsoft.com/office/powerpoint/2010/main" val="33211252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183</a:t>
            </a:fld>
            <a:endParaRPr lang="tr-TR"/>
          </a:p>
        </p:txBody>
      </p:sp>
    </p:spTree>
    <p:extLst>
      <p:ext uri="{BB962C8B-B14F-4D97-AF65-F5344CB8AC3E}">
        <p14:creationId xmlns:p14="http://schemas.microsoft.com/office/powerpoint/2010/main" val="407165560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184</a:t>
            </a:fld>
            <a:endParaRPr lang="tr-TR"/>
          </a:p>
        </p:txBody>
      </p:sp>
    </p:spTree>
    <p:extLst>
      <p:ext uri="{BB962C8B-B14F-4D97-AF65-F5344CB8AC3E}">
        <p14:creationId xmlns:p14="http://schemas.microsoft.com/office/powerpoint/2010/main" val="311739729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185</a:t>
            </a:fld>
            <a:endParaRPr lang="tr-TR"/>
          </a:p>
        </p:txBody>
      </p:sp>
    </p:spTree>
    <p:extLst>
      <p:ext uri="{BB962C8B-B14F-4D97-AF65-F5344CB8AC3E}">
        <p14:creationId xmlns:p14="http://schemas.microsoft.com/office/powerpoint/2010/main" val="425305957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186</a:t>
            </a:fld>
            <a:endParaRPr lang="tr-TR"/>
          </a:p>
        </p:txBody>
      </p:sp>
    </p:spTree>
    <p:extLst>
      <p:ext uri="{BB962C8B-B14F-4D97-AF65-F5344CB8AC3E}">
        <p14:creationId xmlns:p14="http://schemas.microsoft.com/office/powerpoint/2010/main" val="390238792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187</a:t>
            </a:fld>
            <a:endParaRPr lang="tr-TR"/>
          </a:p>
        </p:txBody>
      </p:sp>
    </p:spTree>
    <p:extLst>
      <p:ext uri="{BB962C8B-B14F-4D97-AF65-F5344CB8AC3E}">
        <p14:creationId xmlns:p14="http://schemas.microsoft.com/office/powerpoint/2010/main" val="203253493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188</a:t>
            </a:fld>
            <a:endParaRPr lang="tr-TR"/>
          </a:p>
        </p:txBody>
      </p:sp>
    </p:spTree>
    <p:extLst>
      <p:ext uri="{BB962C8B-B14F-4D97-AF65-F5344CB8AC3E}">
        <p14:creationId xmlns:p14="http://schemas.microsoft.com/office/powerpoint/2010/main" val="300253469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189</a:t>
            </a:fld>
            <a:endParaRPr lang="tr-TR"/>
          </a:p>
        </p:txBody>
      </p:sp>
    </p:spTree>
    <p:extLst>
      <p:ext uri="{BB962C8B-B14F-4D97-AF65-F5344CB8AC3E}">
        <p14:creationId xmlns:p14="http://schemas.microsoft.com/office/powerpoint/2010/main" val="36267876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190</a:t>
            </a:fld>
            <a:endParaRPr lang="tr-TR"/>
          </a:p>
        </p:txBody>
      </p:sp>
    </p:spTree>
    <p:extLst>
      <p:ext uri="{BB962C8B-B14F-4D97-AF65-F5344CB8AC3E}">
        <p14:creationId xmlns:p14="http://schemas.microsoft.com/office/powerpoint/2010/main" val="283542349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191</a:t>
            </a:fld>
            <a:endParaRPr lang="tr-TR"/>
          </a:p>
        </p:txBody>
      </p:sp>
    </p:spTree>
    <p:extLst>
      <p:ext uri="{BB962C8B-B14F-4D97-AF65-F5344CB8AC3E}">
        <p14:creationId xmlns:p14="http://schemas.microsoft.com/office/powerpoint/2010/main" val="223784502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192</a:t>
            </a:fld>
            <a:endParaRPr lang="tr-TR"/>
          </a:p>
        </p:txBody>
      </p:sp>
    </p:spTree>
    <p:extLst>
      <p:ext uri="{BB962C8B-B14F-4D97-AF65-F5344CB8AC3E}">
        <p14:creationId xmlns:p14="http://schemas.microsoft.com/office/powerpoint/2010/main" val="230661520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193</a:t>
            </a:fld>
            <a:endParaRPr lang="tr-TR"/>
          </a:p>
        </p:txBody>
      </p:sp>
    </p:spTree>
    <p:extLst>
      <p:ext uri="{BB962C8B-B14F-4D97-AF65-F5344CB8AC3E}">
        <p14:creationId xmlns:p14="http://schemas.microsoft.com/office/powerpoint/2010/main" val="31314236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194</a:t>
            </a:fld>
            <a:endParaRPr lang="tr-TR"/>
          </a:p>
        </p:txBody>
      </p:sp>
    </p:spTree>
    <p:extLst>
      <p:ext uri="{BB962C8B-B14F-4D97-AF65-F5344CB8AC3E}">
        <p14:creationId xmlns:p14="http://schemas.microsoft.com/office/powerpoint/2010/main" val="190638386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195</a:t>
            </a:fld>
            <a:endParaRPr lang="tr-TR"/>
          </a:p>
        </p:txBody>
      </p:sp>
    </p:spTree>
    <p:extLst>
      <p:ext uri="{BB962C8B-B14F-4D97-AF65-F5344CB8AC3E}">
        <p14:creationId xmlns:p14="http://schemas.microsoft.com/office/powerpoint/2010/main" val="290508764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196</a:t>
            </a:fld>
            <a:endParaRPr lang="tr-TR"/>
          </a:p>
        </p:txBody>
      </p:sp>
    </p:spTree>
    <p:extLst>
      <p:ext uri="{BB962C8B-B14F-4D97-AF65-F5344CB8AC3E}">
        <p14:creationId xmlns:p14="http://schemas.microsoft.com/office/powerpoint/2010/main" val="42850996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197</a:t>
            </a:fld>
            <a:endParaRPr lang="tr-TR"/>
          </a:p>
        </p:txBody>
      </p:sp>
    </p:spTree>
    <p:extLst>
      <p:ext uri="{BB962C8B-B14F-4D97-AF65-F5344CB8AC3E}">
        <p14:creationId xmlns:p14="http://schemas.microsoft.com/office/powerpoint/2010/main" val="19491246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198</a:t>
            </a:fld>
            <a:endParaRPr lang="tr-TR"/>
          </a:p>
        </p:txBody>
      </p:sp>
    </p:spTree>
    <p:extLst>
      <p:ext uri="{BB962C8B-B14F-4D97-AF65-F5344CB8AC3E}">
        <p14:creationId xmlns:p14="http://schemas.microsoft.com/office/powerpoint/2010/main" val="12547727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EĞER İMKAN VARSA</a:t>
            </a:r>
            <a:r>
              <a:rPr lang="tr-TR" baseline="0" dirty="0" smtClean="0"/>
              <a:t> GEÇMİŞSE YÖNELİK DEĞİL İÇ GENELGEYE GÖRE 3 AY İÇİNDE RESEN TERK İŞLEMLERİNİN BİTİRİLMESİ.</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199</a:t>
            </a:fld>
            <a:endParaRPr lang="tr-TR"/>
          </a:p>
        </p:txBody>
      </p:sp>
    </p:spTree>
    <p:extLst>
      <p:ext uri="{BB962C8B-B14F-4D97-AF65-F5344CB8AC3E}">
        <p14:creationId xmlns:p14="http://schemas.microsoft.com/office/powerpoint/2010/main" val="163768435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200</a:t>
            </a:fld>
            <a:endParaRPr lang="tr-TR"/>
          </a:p>
        </p:txBody>
      </p:sp>
    </p:spTree>
    <p:extLst>
      <p:ext uri="{BB962C8B-B14F-4D97-AF65-F5344CB8AC3E}">
        <p14:creationId xmlns:p14="http://schemas.microsoft.com/office/powerpoint/2010/main" val="3198317335"/>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201</a:t>
            </a:fld>
            <a:endParaRPr lang="tr-TR"/>
          </a:p>
        </p:txBody>
      </p:sp>
    </p:spTree>
    <p:extLst>
      <p:ext uri="{BB962C8B-B14F-4D97-AF65-F5344CB8AC3E}">
        <p14:creationId xmlns:p14="http://schemas.microsoft.com/office/powerpoint/2010/main" val="7452012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202</a:t>
            </a:fld>
            <a:endParaRPr lang="tr-TR"/>
          </a:p>
        </p:txBody>
      </p:sp>
    </p:spTree>
    <p:extLst>
      <p:ext uri="{BB962C8B-B14F-4D97-AF65-F5344CB8AC3E}">
        <p14:creationId xmlns:p14="http://schemas.microsoft.com/office/powerpoint/2010/main" val="191802844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203</a:t>
            </a:fld>
            <a:endParaRPr lang="tr-TR"/>
          </a:p>
        </p:txBody>
      </p:sp>
    </p:spTree>
    <p:extLst>
      <p:ext uri="{BB962C8B-B14F-4D97-AF65-F5344CB8AC3E}">
        <p14:creationId xmlns:p14="http://schemas.microsoft.com/office/powerpoint/2010/main" val="38159586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204</a:t>
            </a:fld>
            <a:endParaRPr lang="tr-TR"/>
          </a:p>
        </p:txBody>
      </p:sp>
    </p:spTree>
    <p:extLst>
      <p:ext uri="{BB962C8B-B14F-4D97-AF65-F5344CB8AC3E}">
        <p14:creationId xmlns:p14="http://schemas.microsoft.com/office/powerpoint/2010/main" val="33681824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205</a:t>
            </a:fld>
            <a:endParaRPr lang="tr-TR"/>
          </a:p>
        </p:txBody>
      </p:sp>
    </p:spTree>
    <p:extLst>
      <p:ext uri="{BB962C8B-B14F-4D97-AF65-F5344CB8AC3E}">
        <p14:creationId xmlns:p14="http://schemas.microsoft.com/office/powerpoint/2010/main" val="668620724"/>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206</a:t>
            </a:fld>
            <a:endParaRPr lang="tr-TR"/>
          </a:p>
        </p:txBody>
      </p:sp>
    </p:spTree>
    <p:extLst>
      <p:ext uri="{BB962C8B-B14F-4D97-AF65-F5344CB8AC3E}">
        <p14:creationId xmlns:p14="http://schemas.microsoft.com/office/powerpoint/2010/main" val="276726180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207</a:t>
            </a:fld>
            <a:endParaRPr lang="tr-TR"/>
          </a:p>
        </p:txBody>
      </p:sp>
    </p:spTree>
    <p:extLst>
      <p:ext uri="{BB962C8B-B14F-4D97-AF65-F5344CB8AC3E}">
        <p14:creationId xmlns:p14="http://schemas.microsoft.com/office/powerpoint/2010/main" val="428819315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208</a:t>
            </a:fld>
            <a:endParaRPr lang="tr-TR"/>
          </a:p>
        </p:txBody>
      </p:sp>
    </p:spTree>
    <p:extLst>
      <p:ext uri="{BB962C8B-B14F-4D97-AF65-F5344CB8AC3E}">
        <p14:creationId xmlns:p14="http://schemas.microsoft.com/office/powerpoint/2010/main" val="210446312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209</a:t>
            </a:fld>
            <a:endParaRPr lang="tr-TR"/>
          </a:p>
        </p:txBody>
      </p:sp>
    </p:spTree>
    <p:extLst>
      <p:ext uri="{BB962C8B-B14F-4D97-AF65-F5344CB8AC3E}">
        <p14:creationId xmlns:p14="http://schemas.microsoft.com/office/powerpoint/2010/main" val="88623642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210</a:t>
            </a:fld>
            <a:endParaRPr lang="tr-TR"/>
          </a:p>
        </p:txBody>
      </p:sp>
    </p:spTree>
    <p:extLst>
      <p:ext uri="{BB962C8B-B14F-4D97-AF65-F5344CB8AC3E}">
        <p14:creationId xmlns:p14="http://schemas.microsoft.com/office/powerpoint/2010/main" val="77532702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211</a:t>
            </a:fld>
            <a:endParaRPr lang="tr-TR"/>
          </a:p>
        </p:txBody>
      </p:sp>
    </p:spTree>
    <p:extLst>
      <p:ext uri="{BB962C8B-B14F-4D97-AF65-F5344CB8AC3E}">
        <p14:creationId xmlns:p14="http://schemas.microsoft.com/office/powerpoint/2010/main" val="215052054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212</a:t>
            </a:fld>
            <a:endParaRPr lang="tr-TR"/>
          </a:p>
        </p:txBody>
      </p:sp>
    </p:spTree>
    <p:extLst>
      <p:ext uri="{BB962C8B-B14F-4D97-AF65-F5344CB8AC3E}">
        <p14:creationId xmlns:p14="http://schemas.microsoft.com/office/powerpoint/2010/main" val="236039629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213</a:t>
            </a:fld>
            <a:endParaRPr lang="tr-TR"/>
          </a:p>
        </p:txBody>
      </p:sp>
    </p:spTree>
    <p:extLst>
      <p:ext uri="{BB962C8B-B14F-4D97-AF65-F5344CB8AC3E}">
        <p14:creationId xmlns:p14="http://schemas.microsoft.com/office/powerpoint/2010/main" val="23110037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214</a:t>
            </a:fld>
            <a:endParaRPr lang="tr-TR"/>
          </a:p>
        </p:txBody>
      </p:sp>
    </p:spTree>
    <p:extLst>
      <p:ext uri="{BB962C8B-B14F-4D97-AF65-F5344CB8AC3E}">
        <p14:creationId xmlns:p14="http://schemas.microsoft.com/office/powerpoint/2010/main" val="202312860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215</a:t>
            </a:fld>
            <a:endParaRPr lang="tr-TR"/>
          </a:p>
        </p:txBody>
      </p:sp>
    </p:spTree>
    <p:extLst>
      <p:ext uri="{BB962C8B-B14F-4D97-AF65-F5344CB8AC3E}">
        <p14:creationId xmlns:p14="http://schemas.microsoft.com/office/powerpoint/2010/main" val="3245228950"/>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216</a:t>
            </a:fld>
            <a:endParaRPr lang="tr-TR"/>
          </a:p>
        </p:txBody>
      </p:sp>
    </p:spTree>
    <p:extLst>
      <p:ext uri="{BB962C8B-B14F-4D97-AF65-F5344CB8AC3E}">
        <p14:creationId xmlns:p14="http://schemas.microsoft.com/office/powerpoint/2010/main" val="390774662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217</a:t>
            </a:fld>
            <a:endParaRPr lang="tr-TR"/>
          </a:p>
        </p:txBody>
      </p:sp>
    </p:spTree>
    <p:extLst>
      <p:ext uri="{BB962C8B-B14F-4D97-AF65-F5344CB8AC3E}">
        <p14:creationId xmlns:p14="http://schemas.microsoft.com/office/powerpoint/2010/main" val="283878687"/>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221</a:t>
            </a:fld>
            <a:endParaRPr lang="tr-TR"/>
          </a:p>
        </p:txBody>
      </p:sp>
    </p:spTree>
    <p:extLst>
      <p:ext uri="{BB962C8B-B14F-4D97-AF65-F5344CB8AC3E}">
        <p14:creationId xmlns:p14="http://schemas.microsoft.com/office/powerpoint/2010/main" val="400130670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222</a:t>
            </a:fld>
            <a:endParaRPr lang="tr-TR"/>
          </a:p>
        </p:txBody>
      </p:sp>
    </p:spTree>
    <p:extLst>
      <p:ext uri="{BB962C8B-B14F-4D97-AF65-F5344CB8AC3E}">
        <p14:creationId xmlns:p14="http://schemas.microsoft.com/office/powerpoint/2010/main" val="621252275"/>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223</a:t>
            </a:fld>
            <a:endParaRPr lang="tr-TR"/>
          </a:p>
        </p:txBody>
      </p:sp>
    </p:spTree>
    <p:extLst>
      <p:ext uri="{BB962C8B-B14F-4D97-AF65-F5344CB8AC3E}">
        <p14:creationId xmlns:p14="http://schemas.microsoft.com/office/powerpoint/2010/main" val="41767255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224</a:t>
            </a:fld>
            <a:endParaRPr lang="tr-TR">
              <a:solidFill>
                <a:prstClr val="black"/>
              </a:solidFill>
            </a:endParaRPr>
          </a:p>
        </p:txBody>
      </p:sp>
    </p:spTree>
    <p:extLst>
      <p:ext uri="{BB962C8B-B14F-4D97-AF65-F5344CB8AC3E}">
        <p14:creationId xmlns:p14="http://schemas.microsoft.com/office/powerpoint/2010/main" val="92466457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DÜZELTME</a:t>
            </a:r>
            <a:r>
              <a:rPr lang="tr-TR" baseline="0" dirty="0" smtClean="0"/>
              <a:t> YETKİSİ DEVREDİLDİĞİNDE BAŞKANLIK/DEFTERDARLIK YAZI YAZILACAK. İLGİLİ BİRİM BURDAN YETKİ GİRİŞİ YAPACAK.</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225</a:t>
            </a:fld>
            <a:endParaRPr lang="tr-TR"/>
          </a:p>
        </p:txBody>
      </p:sp>
    </p:spTree>
    <p:extLst>
      <p:ext uri="{BB962C8B-B14F-4D97-AF65-F5344CB8AC3E}">
        <p14:creationId xmlns:p14="http://schemas.microsoft.com/office/powerpoint/2010/main" val="59615636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226</a:t>
            </a:fld>
            <a:endParaRPr lang="tr-TR">
              <a:solidFill>
                <a:prstClr val="black"/>
              </a:solidFill>
            </a:endParaRPr>
          </a:p>
        </p:txBody>
      </p:sp>
    </p:spTree>
    <p:extLst>
      <p:ext uri="{BB962C8B-B14F-4D97-AF65-F5344CB8AC3E}">
        <p14:creationId xmlns:p14="http://schemas.microsoft.com/office/powerpoint/2010/main" val="345797169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227</a:t>
            </a:fld>
            <a:endParaRPr lang="tr-TR"/>
          </a:p>
        </p:txBody>
      </p:sp>
    </p:spTree>
    <p:extLst>
      <p:ext uri="{BB962C8B-B14F-4D97-AF65-F5344CB8AC3E}">
        <p14:creationId xmlns:p14="http://schemas.microsoft.com/office/powerpoint/2010/main" val="11629958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228</a:t>
            </a:fld>
            <a:endParaRPr lang="tr-TR"/>
          </a:p>
        </p:txBody>
      </p:sp>
    </p:spTree>
    <p:extLst>
      <p:ext uri="{BB962C8B-B14F-4D97-AF65-F5344CB8AC3E}">
        <p14:creationId xmlns:p14="http://schemas.microsoft.com/office/powerpoint/2010/main" val="113875145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229</a:t>
            </a:fld>
            <a:endParaRPr lang="tr-TR"/>
          </a:p>
        </p:txBody>
      </p:sp>
    </p:spTree>
    <p:extLst>
      <p:ext uri="{BB962C8B-B14F-4D97-AF65-F5344CB8AC3E}">
        <p14:creationId xmlns:p14="http://schemas.microsoft.com/office/powerpoint/2010/main" val="305787748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230</a:t>
            </a:fld>
            <a:endParaRPr lang="tr-TR"/>
          </a:p>
        </p:txBody>
      </p:sp>
    </p:spTree>
    <p:extLst>
      <p:ext uri="{BB962C8B-B14F-4D97-AF65-F5344CB8AC3E}">
        <p14:creationId xmlns:p14="http://schemas.microsoft.com/office/powerpoint/2010/main" val="3395374772"/>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231</a:t>
            </a:fld>
            <a:endParaRPr lang="tr-TR">
              <a:solidFill>
                <a:prstClr val="black"/>
              </a:solidFill>
            </a:endParaRPr>
          </a:p>
        </p:txBody>
      </p:sp>
    </p:spTree>
    <p:extLst>
      <p:ext uri="{BB962C8B-B14F-4D97-AF65-F5344CB8AC3E}">
        <p14:creationId xmlns:p14="http://schemas.microsoft.com/office/powerpoint/2010/main" val="15236422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232</a:t>
            </a:fld>
            <a:endParaRPr lang="tr-TR"/>
          </a:p>
        </p:txBody>
      </p:sp>
    </p:spTree>
    <p:extLst>
      <p:ext uri="{BB962C8B-B14F-4D97-AF65-F5344CB8AC3E}">
        <p14:creationId xmlns:p14="http://schemas.microsoft.com/office/powerpoint/2010/main" val="167378473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233</a:t>
            </a:fld>
            <a:endParaRPr lang="tr-TR">
              <a:solidFill>
                <a:prstClr val="black"/>
              </a:solidFill>
            </a:endParaRPr>
          </a:p>
        </p:txBody>
      </p:sp>
    </p:spTree>
    <p:extLst>
      <p:ext uri="{BB962C8B-B14F-4D97-AF65-F5344CB8AC3E}">
        <p14:creationId xmlns:p14="http://schemas.microsoft.com/office/powerpoint/2010/main" val="31031003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234</a:t>
            </a:fld>
            <a:endParaRPr lang="tr-TR">
              <a:solidFill>
                <a:prstClr val="black"/>
              </a:solidFill>
            </a:endParaRPr>
          </a:p>
        </p:txBody>
      </p:sp>
    </p:spTree>
    <p:extLst>
      <p:ext uri="{BB962C8B-B14F-4D97-AF65-F5344CB8AC3E}">
        <p14:creationId xmlns:p14="http://schemas.microsoft.com/office/powerpoint/2010/main" val="140794945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235</a:t>
            </a:fld>
            <a:endParaRPr lang="tr-TR">
              <a:solidFill>
                <a:prstClr val="black"/>
              </a:solidFill>
            </a:endParaRPr>
          </a:p>
        </p:txBody>
      </p:sp>
    </p:spTree>
    <p:extLst>
      <p:ext uri="{BB962C8B-B14F-4D97-AF65-F5344CB8AC3E}">
        <p14:creationId xmlns:p14="http://schemas.microsoft.com/office/powerpoint/2010/main" val="3731964413"/>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244</a:t>
            </a:fld>
            <a:endParaRPr lang="tr-TR">
              <a:solidFill>
                <a:prstClr val="black"/>
              </a:solidFill>
            </a:endParaRPr>
          </a:p>
        </p:txBody>
      </p:sp>
    </p:spTree>
    <p:extLst>
      <p:ext uri="{BB962C8B-B14F-4D97-AF65-F5344CB8AC3E}">
        <p14:creationId xmlns:p14="http://schemas.microsoft.com/office/powerpoint/2010/main" val="126347408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245</a:t>
            </a:fld>
            <a:endParaRPr lang="tr-TR">
              <a:solidFill>
                <a:prstClr val="black"/>
              </a:solidFill>
            </a:endParaRPr>
          </a:p>
        </p:txBody>
      </p:sp>
    </p:spTree>
    <p:extLst>
      <p:ext uri="{BB962C8B-B14F-4D97-AF65-F5344CB8AC3E}">
        <p14:creationId xmlns:p14="http://schemas.microsoft.com/office/powerpoint/2010/main" val="320121593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246</a:t>
            </a:fld>
            <a:endParaRPr lang="tr-TR">
              <a:solidFill>
                <a:prstClr val="black"/>
              </a:solidFill>
            </a:endParaRPr>
          </a:p>
        </p:txBody>
      </p:sp>
    </p:spTree>
    <p:extLst>
      <p:ext uri="{BB962C8B-B14F-4D97-AF65-F5344CB8AC3E}">
        <p14:creationId xmlns:p14="http://schemas.microsoft.com/office/powerpoint/2010/main" val="233090398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247</a:t>
            </a:fld>
            <a:endParaRPr lang="tr-TR">
              <a:solidFill>
                <a:prstClr val="black"/>
              </a:solidFill>
            </a:endParaRPr>
          </a:p>
        </p:txBody>
      </p:sp>
    </p:spTree>
    <p:extLst>
      <p:ext uri="{BB962C8B-B14F-4D97-AF65-F5344CB8AC3E}">
        <p14:creationId xmlns:p14="http://schemas.microsoft.com/office/powerpoint/2010/main" val="383362770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248</a:t>
            </a:fld>
            <a:endParaRPr lang="tr-TR">
              <a:solidFill>
                <a:prstClr val="black"/>
              </a:solidFill>
            </a:endParaRPr>
          </a:p>
        </p:txBody>
      </p:sp>
    </p:spTree>
    <p:extLst>
      <p:ext uri="{BB962C8B-B14F-4D97-AF65-F5344CB8AC3E}">
        <p14:creationId xmlns:p14="http://schemas.microsoft.com/office/powerpoint/2010/main" val="342702878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249</a:t>
            </a:fld>
            <a:endParaRPr lang="tr-TR">
              <a:solidFill>
                <a:prstClr val="black"/>
              </a:solidFill>
            </a:endParaRPr>
          </a:p>
        </p:txBody>
      </p:sp>
    </p:spTree>
    <p:extLst>
      <p:ext uri="{BB962C8B-B14F-4D97-AF65-F5344CB8AC3E}">
        <p14:creationId xmlns:p14="http://schemas.microsoft.com/office/powerpoint/2010/main" val="2449188806"/>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250</a:t>
            </a:fld>
            <a:endParaRPr lang="tr-TR">
              <a:solidFill>
                <a:prstClr val="black"/>
              </a:solidFill>
            </a:endParaRPr>
          </a:p>
        </p:txBody>
      </p:sp>
    </p:spTree>
    <p:extLst>
      <p:ext uri="{BB962C8B-B14F-4D97-AF65-F5344CB8AC3E}">
        <p14:creationId xmlns:p14="http://schemas.microsoft.com/office/powerpoint/2010/main" val="255070127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251</a:t>
            </a:fld>
            <a:endParaRPr lang="tr-TR">
              <a:solidFill>
                <a:prstClr val="black"/>
              </a:solidFill>
            </a:endParaRPr>
          </a:p>
        </p:txBody>
      </p:sp>
    </p:spTree>
    <p:extLst>
      <p:ext uri="{BB962C8B-B14F-4D97-AF65-F5344CB8AC3E}">
        <p14:creationId xmlns:p14="http://schemas.microsoft.com/office/powerpoint/2010/main" val="1048911559"/>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252</a:t>
            </a:fld>
            <a:endParaRPr lang="tr-TR">
              <a:solidFill>
                <a:prstClr val="black"/>
              </a:solidFill>
            </a:endParaRPr>
          </a:p>
        </p:txBody>
      </p:sp>
    </p:spTree>
    <p:extLst>
      <p:ext uri="{BB962C8B-B14F-4D97-AF65-F5344CB8AC3E}">
        <p14:creationId xmlns:p14="http://schemas.microsoft.com/office/powerpoint/2010/main" val="136565665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solidFill>
                  <a:prstClr val="black"/>
                </a:solidFill>
              </a:rPr>
              <a:pPr/>
              <a:t>253</a:t>
            </a:fld>
            <a:endParaRPr lang="tr-TR">
              <a:solidFill>
                <a:prstClr val="black"/>
              </a:solidFill>
            </a:endParaRPr>
          </a:p>
        </p:txBody>
      </p:sp>
    </p:spTree>
    <p:extLst>
      <p:ext uri="{BB962C8B-B14F-4D97-AF65-F5344CB8AC3E}">
        <p14:creationId xmlns:p14="http://schemas.microsoft.com/office/powerpoint/2010/main" val="394845584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254</a:t>
            </a:fld>
            <a:endParaRPr lang="tr-TR">
              <a:solidFill>
                <a:prstClr val="black"/>
              </a:solidFill>
            </a:endParaRPr>
          </a:p>
        </p:txBody>
      </p:sp>
    </p:spTree>
    <p:extLst>
      <p:ext uri="{BB962C8B-B14F-4D97-AF65-F5344CB8AC3E}">
        <p14:creationId xmlns:p14="http://schemas.microsoft.com/office/powerpoint/2010/main" val="1374115690"/>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255</a:t>
            </a:fld>
            <a:endParaRPr lang="tr-TR"/>
          </a:p>
        </p:txBody>
      </p:sp>
    </p:spTree>
    <p:extLst>
      <p:ext uri="{BB962C8B-B14F-4D97-AF65-F5344CB8AC3E}">
        <p14:creationId xmlns:p14="http://schemas.microsoft.com/office/powerpoint/2010/main" val="324970972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256</a:t>
            </a:fld>
            <a:endParaRPr lang="tr-TR"/>
          </a:p>
        </p:txBody>
      </p:sp>
    </p:spTree>
    <p:extLst>
      <p:ext uri="{BB962C8B-B14F-4D97-AF65-F5344CB8AC3E}">
        <p14:creationId xmlns:p14="http://schemas.microsoft.com/office/powerpoint/2010/main" val="220967229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257</a:t>
            </a:fld>
            <a:endParaRPr lang="tr-TR">
              <a:solidFill>
                <a:prstClr val="black"/>
              </a:solidFill>
            </a:endParaRPr>
          </a:p>
        </p:txBody>
      </p:sp>
    </p:spTree>
    <p:extLst>
      <p:ext uri="{BB962C8B-B14F-4D97-AF65-F5344CB8AC3E}">
        <p14:creationId xmlns:p14="http://schemas.microsoft.com/office/powerpoint/2010/main" val="151357770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smtClean="0"/>
              <a:t>EKRANLAR ÖNEMLİ, DETAYLI ANLATILMASI</a:t>
            </a:r>
            <a:r>
              <a:rPr lang="tr-TR" baseline="0" dirty="0" smtClean="0"/>
              <a:t>.</a:t>
            </a:r>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258</a:t>
            </a:fld>
            <a:endParaRPr lang="tr-TR"/>
          </a:p>
        </p:txBody>
      </p:sp>
    </p:spTree>
    <p:extLst>
      <p:ext uri="{BB962C8B-B14F-4D97-AF65-F5344CB8AC3E}">
        <p14:creationId xmlns:p14="http://schemas.microsoft.com/office/powerpoint/2010/main" val="910141062"/>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259</a:t>
            </a:fld>
            <a:endParaRPr lang="tr-TR"/>
          </a:p>
        </p:txBody>
      </p:sp>
    </p:spTree>
    <p:extLst>
      <p:ext uri="{BB962C8B-B14F-4D97-AF65-F5344CB8AC3E}">
        <p14:creationId xmlns:p14="http://schemas.microsoft.com/office/powerpoint/2010/main" val="3147510702"/>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260</a:t>
            </a:fld>
            <a:endParaRPr lang="tr-TR"/>
          </a:p>
        </p:txBody>
      </p:sp>
    </p:spTree>
    <p:extLst>
      <p:ext uri="{BB962C8B-B14F-4D97-AF65-F5344CB8AC3E}">
        <p14:creationId xmlns:p14="http://schemas.microsoft.com/office/powerpoint/2010/main" val="25494533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261</a:t>
            </a:fld>
            <a:endParaRPr lang="tr-TR"/>
          </a:p>
        </p:txBody>
      </p:sp>
    </p:spTree>
    <p:extLst>
      <p:ext uri="{BB962C8B-B14F-4D97-AF65-F5344CB8AC3E}">
        <p14:creationId xmlns:p14="http://schemas.microsoft.com/office/powerpoint/2010/main" val="2317857625"/>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262</a:t>
            </a:fld>
            <a:endParaRPr lang="tr-TR"/>
          </a:p>
        </p:txBody>
      </p:sp>
    </p:spTree>
    <p:extLst>
      <p:ext uri="{BB962C8B-B14F-4D97-AF65-F5344CB8AC3E}">
        <p14:creationId xmlns:p14="http://schemas.microsoft.com/office/powerpoint/2010/main" val="3367680648"/>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263</a:t>
            </a:fld>
            <a:endParaRPr lang="tr-TR"/>
          </a:p>
        </p:txBody>
      </p:sp>
    </p:spTree>
    <p:extLst>
      <p:ext uri="{BB962C8B-B14F-4D97-AF65-F5344CB8AC3E}">
        <p14:creationId xmlns:p14="http://schemas.microsoft.com/office/powerpoint/2010/main" val="1949268773"/>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264</a:t>
            </a:fld>
            <a:endParaRPr lang="tr-TR">
              <a:solidFill>
                <a:prstClr val="black"/>
              </a:solidFill>
            </a:endParaRPr>
          </a:p>
        </p:txBody>
      </p:sp>
    </p:spTree>
    <p:extLst>
      <p:ext uri="{BB962C8B-B14F-4D97-AF65-F5344CB8AC3E}">
        <p14:creationId xmlns:p14="http://schemas.microsoft.com/office/powerpoint/2010/main" val="1414348034"/>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265</a:t>
            </a:fld>
            <a:endParaRPr lang="tr-TR"/>
          </a:p>
        </p:txBody>
      </p:sp>
    </p:spTree>
    <p:extLst>
      <p:ext uri="{BB962C8B-B14F-4D97-AF65-F5344CB8AC3E}">
        <p14:creationId xmlns:p14="http://schemas.microsoft.com/office/powerpoint/2010/main" val="401570588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EAA67C25-995B-450D-9314-19F4EDA0805C}" type="slidenum">
              <a:rPr lang="tr-TR" smtClean="0">
                <a:solidFill>
                  <a:prstClr val="black"/>
                </a:solidFill>
              </a:rPr>
              <a:pPr/>
              <a:t>266</a:t>
            </a:fld>
            <a:endParaRPr lang="tr-TR">
              <a:solidFill>
                <a:prstClr val="black"/>
              </a:solidFill>
            </a:endParaRPr>
          </a:p>
        </p:txBody>
      </p:sp>
    </p:spTree>
    <p:extLst>
      <p:ext uri="{BB962C8B-B14F-4D97-AF65-F5344CB8AC3E}">
        <p14:creationId xmlns:p14="http://schemas.microsoft.com/office/powerpoint/2010/main" val="658198446"/>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smtClean="0"/>
              <a:t>MÜDÜR VEYA YRD TARAFINDAN GÖNDERİLEN (1-83-1-26)</a:t>
            </a:r>
            <a:r>
              <a:rPr lang="tr-TR" baseline="0" dirty="0" smtClean="0"/>
              <a:t> EVRAKLARIN ARŞİVE KALDIRILMASI- YANİ İŞLEM YAPILIP YAPLMADIĞININ SORULMASI</a:t>
            </a:r>
            <a:endParaRPr lang="tr-TR" dirty="0" smtClean="0"/>
          </a:p>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267</a:t>
            </a:fld>
            <a:endParaRPr lang="tr-TR"/>
          </a:p>
        </p:txBody>
      </p:sp>
    </p:spTree>
    <p:extLst>
      <p:ext uri="{BB962C8B-B14F-4D97-AF65-F5344CB8AC3E}">
        <p14:creationId xmlns:p14="http://schemas.microsoft.com/office/powerpoint/2010/main" val="3934218189"/>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268</a:t>
            </a:fld>
            <a:endParaRPr lang="tr-TR"/>
          </a:p>
        </p:txBody>
      </p:sp>
    </p:spTree>
    <p:extLst>
      <p:ext uri="{BB962C8B-B14F-4D97-AF65-F5344CB8AC3E}">
        <p14:creationId xmlns:p14="http://schemas.microsoft.com/office/powerpoint/2010/main" val="302500394"/>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269</a:t>
            </a:fld>
            <a:endParaRPr lang="tr-TR"/>
          </a:p>
        </p:txBody>
      </p:sp>
    </p:spTree>
    <p:extLst>
      <p:ext uri="{BB962C8B-B14F-4D97-AF65-F5344CB8AC3E}">
        <p14:creationId xmlns:p14="http://schemas.microsoft.com/office/powerpoint/2010/main" val="1660458074"/>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270</a:t>
            </a:fld>
            <a:endParaRPr lang="tr-TR"/>
          </a:p>
        </p:txBody>
      </p:sp>
    </p:spTree>
    <p:extLst>
      <p:ext uri="{BB962C8B-B14F-4D97-AF65-F5344CB8AC3E}">
        <p14:creationId xmlns:p14="http://schemas.microsoft.com/office/powerpoint/2010/main" val="1560739519"/>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271</a:t>
            </a:fld>
            <a:endParaRPr lang="tr-TR"/>
          </a:p>
        </p:txBody>
      </p:sp>
    </p:spTree>
    <p:extLst>
      <p:ext uri="{BB962C8B-B14F-4D97-AF65-F5344CB8AC3E}">
        <p14:creationId xmlns:p14="http://schemas.microsoft.com/office/powerpoint/2010/main" val="2944471130"/>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272</a:t>
            </a:fld>
            <a:endParaRPr lang="tr-TR"/>
          </a:p>
        </p:txBody>
      </p:sp>
    </p:spTree>
    <p:extLst>
      <p:ext uri="{BB962C8B-B14F-4D97-AF65-F5344CB8AC3E}">
        <p14:creationId xmlns:p14="http://schemas.microsoft.com/office/powerpoint/2010/main" val="2266023611"/>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273</a:t>
            </a:fld>
            <a:endParaRPr lang="tr-TR"/>
          </a:p>
        </p:txBody>
      </p:sp>
    </p:spTree>
    <p:extLst>
      <p:ext uri="{BB962C8B-B14F-4D97-AF65-F5344CB8AC3E}">
        <p14:creationId xmlns:p14="http://schemas.microsoft.com/office/powerpoint/2010/main" val="202113070"/>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274</a:t>
            </a:fld>
            <a:endParaRPr lang="tr-TR"/>
          </a:p>
        </p:txBody>
      </p:sp>
    </p:spTree>
    <p:extLst>
      <p:ext uri="{BB962C8B-B14F-4D97-AF65-F5344CB8AC3E}">
        <p14:creationId xmlns:p14="http://schemas.microsoft.com/office/powerpoint/2010/main" val="3376584785"/>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275</a:t>
            </a:fld>
            <a:endParaRPr lang="tr-TR"/>
          </a:p>
        </p:txBody>
      </p:sp>
    </p:spTree>
    <p:extLst>
      <p:ext uri="{BB962C8B-B14F-4D97-AF65-F5344CB8AC3E}">
        <p14:creationId xmlns:p14="http://schemas.microsoft.com/office/powerpoint/2010/main" val="2518415241"/>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276</a:t>
            </a:fld>
            <a:endParaRPr lang="tr-TR"/>
          </a:p>
        </p:txBody>
      </p:sp>
    </p:spTree>
    <p:extLst>
      <p:ext uri="{BB962C8B-B14F-4D97-AF65-F5344CB8AC3E}">
        <p14:creationId xmlns:p14="http://schemas.microsoft.com/office/powerpoint/2010/main" val="2728083376"/>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277</a:t>
            </a:fld>
            <a:endParaRPr lang="tr-TR"/>
          </a:p>
        </p:txBody>
      </p:sp>
    </p:spTree>
    <p:extLst>
      <p:ext uri="{BB962C8B-B14F-4D97-AF65-F5344CB8AC3E}">
        <p14:creationId xmlns:p14="http://schemas.microsoft.com/office/powerpoint/2010/main" val="849196027"/>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278</a:t>
            </a:fld>
            <a:endParaRPr lang="tr-TR"/>
          </a:p>
        </p:txBody>
      </p:sp>
    </p:spTree>
    <p:extLst>
      <p:ext uri="{BB962C8B-B14F-4D97-AF65-F5344CB8AC3E}">
        <p14:creationId xmlns:p14="http://schemas.microsoft.com/office/powerpoint/2010/main" val="2701716553"/>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279</a:t>
            </a:fld>
            <a:endParaRPr lang="tr-TR"/>
          </a:p>
        </p:txBody>
      </p:sp>
    </p:spTree>
    <p:extLst>
      <p:ext uri="{BB962C8B-B14F-4D97-AF65-F5344CB8AC3E}">
        <p14:creationId xmlns:p14="http://schemas.microsoft.com/office/powerpoint/2010/main" val="795696533"/>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280</a:t>
            </a:fld>
            <a:endParaRPr lang="tr-TR"/>
          </a:p>
        </p:txBody>
      </p:sp>
    </p:spTree>
    <p:extLst>
      <p:ext uri="{BB962C8B-B14F-4D97-AF65-F5344CB8AC3E}">
        <p14:creationId xmlns:p14="http://schemas.microsoft.com/office/powerpoint/2010/main" val="89926458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281</a:t>
            </a:fld>
            <a:endParaRPr lang="tr-TR"/>
          </a:p>
        </p:txBody>
      </p:sp>
    </p:spTree>
    <p:extLst>
      <p:ext uri="{BB962C8B-B14F-4D97-AF65-F5344CB8AC3E}">
        <p14:creationId xmlns:p14="http://schemas.microsoft.com/office/powerpoint/2010/main" val="1734522040"/>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282</a:t>
            </a:fld>
            <a:endParaRPr lang="tr-TR"/>
          </a:p>
        </p:txBody>
      </p:sp>
    </p:spTree>
    <p:extLst>
      <p:ext uri="{BB962C8B-B14F-4D97-AF65-F5344CB8AC3E}">
        <p14:creationId xmlns:p14="http://schemas.microsoft.com/office/powerpoint/2010/main" val="993268410"/>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283</a:t>
            </a:fld>
            <a:endParaRPr lang="tr-TR"/>
          </a:p>
        </p:txBody>
      </p:sp>
    </p:spTree>
    <p:extLst>
      <p:ext uri="{BB962C8B-B14F-4D97-AF65-F5344CB8AC3E}">
        <p14:creationId xmlns:p14="http://schemas.microsoft.com/office/powerpoint/2010/main" val="4217581453"/>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4C7E405C-9D55-4193-8063-4FFFBD2FB454}" type="slidenum">
              <a:rPr lang="tr-TR" smtClean="0"/>
              <a:t>284</a:t>
            </a:fld>
            <a:endParaRPr lang="tr-TR"/>
          </a:p>
        </p:txBody>
      </p:sp>
    </p:spTree>
    <p:extLst>
      <p:ext uri="{BB962C8B-B14F-4D97-AF65-F5344CB8AC3E}">
        <p14:creationId xmlns:p14="http://schemas.microsoft.com/office/powerpoint/2010/main" val="2299904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4DE056A4-4D98-42E3-8237-BE5CBB0F22A9}" type="datetime1">
              <a:rPr lang="tr-TR" smtClean="0"/>
              <a:t>13.11.2025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334161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D1ABF3-E39E-4C84-A917-D4499F54F35C}" type="datetime1">
              <a:rPr lang="tr-TR" smtClean="0"/>
              <a:t>13.11.2025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pic>
        <p:nvPicPr>
          <p:cNvPr id="7" name="Resim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7400" y="118533"/>
            <a:ext cx="1127758" cy="559163"/>
          </a:xfrm>
          <a:prstGeom prst="rect">
            <a:avLst/>
          </a:prstGeom>
        </p:spPr>
      </p:pic>
    </p:spTree>
    <p:extLst>
      <p:ext uri="{BB962C8B-B14F-4D97-AF65-F5344CB8AC3E}">
        <p14:creationId xmlns:p14="http://schemas.microsoft.com/office/powerpoint/2010/main" val="960822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411F6F8-B21E-4F2D-8FFD-FF5868DE2CC3}" type="datetime1">
              <a:rPr lang="tr-TR" smtClean="0"/>
              <a:t>13.11.2025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66512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922A3DD-4D61-4D41-9D5A-3E8229568A8F}" type="datetime1">
              <a:rPr lang="tr-TR" smtClean="0"/>
              <a:t>13.11.2025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3552728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8DF5914-6B7A-443B-B91A-78F5C1BD7CBA}" type="datetime1">
              <a:rPr lang="tr-TR" smtClean="0"/>
              <a:t>13.11.2025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2900258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62E262-AAC5-4D2D-9C13-9D9113AEA907}" type="datetime1">
              <a:rPr lang="tr-TR" smtClean="0"/>
              <a:t>13.11.2025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83368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CA1408E-F3DB-4872-93D5-F8AA6101C57F}" type="datetime1">
              <a:rPr lang="tr-TR" smtClean="0"/>
              <a:t>13.11.2025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785661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3BCFB08-BE5A-4E47-8803-A9F7BB52EAAB}" type="datetime1">
              <a:rPr lang="tr-TR" smtClean="0"/>
              <a:t>13.11.2025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2575245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41B3E1A-39BA-4B79-8F49-6C541500A578}" type="datetime1">
              <a:rPr lang="tr-TR" smtClean="0"/>
              <a:t>13.11.2025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31304723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1BF8F-4F1A-449C-BC8B-23848D7B6BF0}" type="datetime1">
              <a:rPr lang="tr-TR" smtClean="0"/>
              <a:t>13.11.2025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1671412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417685-703A-4A24-9B3F-57E626A25CE4}" type="datetime1">
              <a:rPr lang="tr-TR" smtClean="0"/>
              <a:t>13.11.2025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16449A80-6FDC-475E-9293-1C17F140D77C}" type="slidenum">
              <a:rPr lang="tr-TR" smtClean="0"/>
              <a:t>‹#›</a:t>
            </a:fld>
            <a:endParaRPr lang="tr-TR"/>
          </a:p>
        </p:txBody>
      </p:sp>
    </p:spTree>
    <p:extLst>
      <p:ext uri="{BB962C8B-B14F-4D97-AF65-F5344CB8AC3E}">
        <p14:creationId xmlns:p14="http://schemas.microsoft.com/office/powerpoint/2010/main" val="8514514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tr-TR"/>
          </a:p>
        </p:txBody>
      </p:sp>
      <p:sp>
        <p:nvSpPr>
          <p:cNvPr id="4" name="Veri Yer Tutucusu 3"/>
          <p:cNvSpPr>
            <a:spLocks noGrp="1"/>
          </p:cNvSpPr>
          <p:nvPr>
            <p:ph type="dt" sz="half" idx="10"/>
          </p:nvPr>
        </p:nvSpPr>
        <p:spPr/>
        <p:txBody>
          <a:bodyPr/>
          <a:lstStyle/>
          <a:p>
            <a:fld id="{B1058E60-B2F1-440C-93D1-A6AB19E77075}" type="datetime1">
              <a:rPr lang="tr-TR" smtClean="0">
                <a:solidFill>
                  <a:prstClr val="black">
                    <a:tint val="75000"/>
                  </a:prstClr>
                </a:solidFill>
              </a:r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40399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909C8D2-19C9-4873-BE4F-764B4561F6F9}" type="datetime1">
              <a:rPr lang="tr-TR" smtClean="0">
                <a:solidFill>
                  <a:prstClr val="black">
                    <a:tint val="75000"/>
                  </a:prstClr>
                </a:solidFill>
              </a:r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403745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15DE48AF-2BD4-4175-921D-71DEF4C9FE49}" type="datetime1">
              <a:rPr lang="tr-TR" smtClean="0">
                <a:solidFill>
                  <a:prstClr val="black">
                    <a:tint val="75000"/>
                  </a:prstClr>
                </a:solidFill>
              </a:r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294240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C71C6B51-A2B7-4127-807A-6789E871EF46}" type="datetime1">
              <a:rPr lang="tr-TR" smtClean="0">
                <a:solidFill>
                  <a:prstClr val="black">
                    <a:tint val="75000"/>
                  </a:prstClr>
                </a:solidFill>
              </a:r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361268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973CDF6A-3AF1-43DE-BA3C-538A38A5B3C8}" type="datetime1">
              <a:rPr lang="tr-TR" smtClean="0">
                <a:solidFill>
                  <a:prstClr val="black">
                    <a:tint val="75000"/>
                  </a:prstClr>
                </a:solidFill>
              </a:rPr>
              <a:t>13.11.2025</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4539529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6E3001AE-EFFF-4B4C-9D47-CC60A003D9C0}" type="datetime1">
              <a:rPr lang="tr-TR" smtClean="0">
                <a:solidFill>
                  <a:prstClr val="black">
                    <a:tint val="75000"/>
                  </a:prstClr>
                </a:solidFill>
              </a:rPr>
              <a:t>13.11.2025</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534189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C680F529-DF2A-4BA9-B49C-7DDC4352133D}" type="datetime1">
              <a:rPr lang="tr-TR" smtClean="0">
                <a:solidFill>
                  <a:prstClr val="black">
                    <a:tint val="75000"/>
                  </a:prstClr>
                </a:solidFill>
              </a:rPr>
              <a:t>13.11.2025</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74024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3C4AE21A-4ACA-4897-8562-AE3F151CC7E6}" type="datetime1">
              <a:rPr lang="tr-TR" smtClean="0">
                <a:solidFill>
                  <a:prstClr val="black">
                    <a:tint val="75000"/>
                  </a:prstClr>
                </a:solidFill>
              </a:r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034835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F3939A54-5EAE-4381-B3AA-3503BEA7A4E7}" type="datetime1">
              <a:rPr lang="tr-TR" smtClean="0">
                <a:solidFill>
                  <a:prstClr val="black">
                    <a:tint val="75000"/>
                  </a:prstClr>
                </a:solidFill>
              </a:r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682442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9B0BEE7A-63AF-4344-9E02-E7023FD2476E}" type="datetime1">
              <a:rPr lang="tr-TR" smtClean="0">
                <a:solidFill>
                  <a:prstClr val="black">
                    <a:tint val="75000"/>
                  </a:prstClr>
                </a:solidFill>
              </a:r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406159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146642FE-8389-45D6-9AA6-5785E885CCF5}" type="datetime1">
              <a:rPr lang="tr-TR" smtClean="0">
                <a:solidFill>
                  <a:prstClr val="black">
                    <a:tint val="75000"/>
                  </a:prstClr>
                </a:solidFill>
              </a:r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36050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4400" y="2130426"/>
            <a:ext cx="103632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tr-TR" smtClean="0"/>
              <a:t>Asıl alt başlık stilini düzenlemek için tıklatın</a:t>
            </a:r>
            <a:endParaRPr lang="tr-TR"/>
          </a:p>
        </p:txBody>
      </p:sp>
      <p:sp>
        <p:nvSpPr>
          <p:cNvPr id="4"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2D7CDD03-864F-4EBC-889B-B52CE233AEDD}"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317967286"/>
      </p:ext>
    </p:extLst>
  </p:cSld>
  <p:clrMapOvr>
    <a:masterClrMapping/>
  </p:clrMapOvr>
  <p:transition spd="med">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978D5946-767E-405F-BEFB-97B2ACF08E81}"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1209553516"/>
      </p:ext>
    </p:extLst>
  </p:cSld>
  <p:clrMapOvr>
    <a:masterClrMapping/>
  </p:clrMapOvr>
  <p:transition spd="med">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63084" y="4406901"/>
            <a:ext cx="103632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9458AFD4-1649-434A-A768-52F4C2C4FD0F}"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2353578937"/>
      </p:ext>
    </p:extLst>
  </p:cSld>
  <p:clrMapOvr>
    <a:masterClrMapping/>
  </p:clrMapOvr>
  <p:transition spd="med">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334434" y="1268414"/>
            <a:ext cx="5659967"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1" y="1268414"/>
            <a:ext cx="5659967" cy="5184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19"/>
          <p:cNvSpPr>
            <a:spLocks noGrp="1" noChangeArrowheads="1"/>
          </p:cNvSpPr>
          <p:nvPr>
            <p:ph type="sldNum" sz="quarter" idx="12"/>
          </p:nvPr>
        </p:nvSpPr>
        <p:spPr>
          <a:ln/>
        </p:spPr>
        <p:txBody>
          <a:bodyPr/>
          <a:lstStyle>
            <a:lvl1pPr>
              <a:defRPr/>
            </a:lvl1pPr>
          </a:lstStyle>
          <a:p>
            <a:pPr>
              <a:defRPr/>
            </a:pPr>
            <a:fld id="{458D8D7C-D8E9-4862-93BF-87FDFF5C44FD}"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1249797992"/>
      </p:ext>
    </p:extLst>
  </p:cSld>
  <p:clrMapOvr>
    <a:masterClrMapping/>
  </p:clrMapOvr>
  <p:transition spd="med">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4638"/>
            <a:ext cx="109728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19"/>
          <p:cNvSpPr>
            <a:spLocks noGrp="1" noChangeArrowheads="1"/>
          </p:cNvSpPr>
          <p:nvPr>
            <p:ph type="sldNum" sz="quarter" idx="12"/>
          </p:nvPr>
        </p:nvSpPr>
        <p:spPr>
          <a:ln/>
        </p:spPr>
        <p:txBody>
          <a:bodyPr/>
          <a:lstStyle>
            <a:lvl1pPr>
              <a:defRPr/>
            </a:lvl1pPr>
          </a:lstStyle>
          <a:p>
            <a:pPr>
              <a:defRPr/>
            </a:pPr>
            <a:fld id="{A683A9D7-1401-4AE3-ACC8-B8C1873CA630}"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2173780245"/>
      </p:ext>
    </p:extLst>
  </p:cSld>
  <p:clrMapOvr>
    <a:masterClrMapping/>
  </p:clrMapOvr>
  <p:transition spd="med">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19"/>
          <p:cNvSpPr>
            <a:spLocks noGrp="1" noChangeArrowheads="1"/>
          </p:cNvSpPr>
          <p:nvPr>
            <p:ph type="sldNum" sz="quarter" idx="12"/>
          </p:nvPr>
        </p:nvSpPr>
        <p:spPr>
          <a:ln/>
        </p:spPr>
        <p:txBody>
          <a:bodyPr/>
          <a:lstStyle>
            <a:lvl1pPr>
              <a:defRPr/>
            </a:lvl1pPr>
          </a:lstStyle>
          <a:p>
            <a:pPr>
              <a:defRPr/>
            </a:pPr>
            <a:fld id="{5BE3B8A6-F6CA-47E3-8118-CFE4B7EB0428}"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3386683195"/>
      </p:ext>
    </p:extLst>
  </p:cSld>
  <p:clrMapOvr>
    <a:masterClrMapping/>
  </p:clrMapOvr>
  <p:transition spd="med">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3"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4" name="Rectangle 19"/>
          <p:cNvSpPr>
            <a:spLocks noGrp="1" noChangeArrowheads="1"/>
          </p:cNvSpPr>
          <p:nvPr>
            <p:ph type="sldNum" sz="quarter" idx="12"/>
          </p:nvPr>
        </p:nvSpPr>
        <p:spPr>
          <a:ln/>
        </p:spPr>
        <p:txBody>
          <a:bodyPr/>
          <a:lstStyle>
            <a:lvl1pPr>
              <a:defRPr/>
            </a:lvl1pPr>
          </a:lstStyle>
          <a:p>
            <a:pPr>
              <a:defRPr/>
            </a:pPr>
            <a:fld id="{28B93E6C-13CD-422A-82F5-334DFE91B12B}"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439489419"/>
      </p:ext>
    </p:extLst>
  </p:cSld>
  <p:clrMapOvr>
    <a:masterClrMapping/>
  </p:clrMapOvr>
  <p:transition spd="med">
    <p:wip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1" y="273050"/>
            <a:ext cx="4011084"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19"/>
          <p:cNvSpPr>
            <a:spLocks noGrp="1" noChangeArrowheads="1"/>
          </p:cNvSpPr>
          <p:nvPr>
            <p:ph type="sldNum" sz="quarter" idx="12"/>
          </p:nvPr>
        </p:nvSpPr>
        <p:spPr>
          <a:ln/>
        </p:spPr>
        <p:txBody>
          <a:bodyPr/>
          <a:lstStyle>
            <a:lvl1pPr>
              <a:defRPr/>
            </a:lvl1pPr>
          </a:lstStyle>
          <a:p>
            <a:pPr>
              <a:defRPr/>
            </a:pPr>
            <a:fld id="{E9F8E706-79C8-46F2-ABAB-FA0E70C47CD9}"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3852603179"/>
      </p:ext>
    </p:extLst>
  </p:cSld>
  <p:clrMapOvr>
    <a:masterClrMapping/>
  </p:clrMapOvr>
  <p:transition spd="med">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9717" y="4800600"/>
            <a:ext cx="73152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3 Metin Yer Tutucusu"/>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19"/>
          <p:cNvSpPr>
            <a:spLocks noGrp="1" noChangeArrowheads="1"/>
          </p:cNvSpPr>
          <p:nvPr>
            <p:ph type="sldNum" sz="quarter" idx="12"/>
          </p:nvPr>
        </p:nvSpPr>
        <p:spPr>
          <a:ln/>
        </p:spPr>
        <p:txBody>
          <a:bodyPr/>
          <a:lstStyle>
            <a:lvl1pPr>
              <a:defRPr/>
            </a:lvl1pPr>
          </a:lstStyle>
          <a:p>
            <a:pPr>
              <a:defRPr/>
            </a:pPr>
            <a:fld id="{D8FFD552-17D3-4837-B8B3-B3708F727266}"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3148482667"/>
      </p:ext>
    </p:extLst>
  </p:cSld>
  <p:clrMapOvr>
    <a:masterClrMapping/>
  </p:clrMapOvr>
  <p:transition spd="med">
    <p:wip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F2697705-8302-477E-87CD-55207DAAD234}"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2652745110"/>
      </p:ext>
    </p:extLst>
  </p:cSld>
  <p:clrMapOvr>
    <a:masterClrMapping/>
  </p:clrMapOvr>
  <p:transition spd="med">
    <p:wip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9228667" y="0"/>
            <a:ext cx="2963333" cy="6453188"/>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334434" y="0"/>
            <a:ext cx="8691033" cy="645318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7D477F00-89C4-4609-84E7-12FE7D471DC1}"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1207690682"/>
      </p:ext>
    </p:extLst>
  </p:cSld>
  <p:clrMapOvr>
    <a:masterClrMapping/>
  </p:clrMapOvr>
  <p:transition spd="med">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Only" preserve="1">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334434" y="0"/>
            <a:ext cx="11857567" cy="6453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4"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5" name="Rectangle 19"/>
          <p:cNvSpPr>
            <a:spLocks noGrp="1" noChangeArrowheads="1"/>
          </p:cNvSpPr>
          <p:nvPr>
            <p:ph type="sldNum" sz="quarter" idx="12"/>
          </p:nvPr>
        </p:nvSpPr>
        <p:spPr>
          <a:ln/>
        </p:spPr>
        <p:txBody>
          <a:bodyPr/>
          <a:lstStyle>
            <a:lvl1pPr>
              <a:defRPr/>
            </a:lvl1pPr>
          </a:lstStyle>
          <a:p>
            <a:pPr>
              <a:defRPr/>
            </a:pPr>
            <a:fld id="{FA97C006-7EF9-4829-BE2C-95B813CBE1D0}"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1720120719"/>
      </p:ext>
    </p:extLst>
  </p:cSld>
  <p:clrMapOvr>
    <a:masterClrMapping/>
  </p:clrMapOvr>
  <p:transition spd="med">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Başlık, 4 İçerik">
    <p:spTree>
      <p:nvGrpSpPr>
        <p:cNvPr id="1" name=""/>
        <p:cNvGrpSpPr/>
        <p:nvPr/>
      </p:nvGrpSpPr>
      <p:grpSpPr>
        <a:xfrm>
          <a:off x="0" y="0"/>
          <a:ext cx="0" cy="0"/>
          <a:chOff x="0" y="0"/>
          <a:chExt cx="0" cy="0"/>
        </a:xfrm>
      </p:grpSpPr>
      <p:sp>
        <p:nvSpPr>
          <p:cNvPr id="2" name="1 Başlık"/>
          <p:cNvSpPr>
            <a:spLocks noGrp="1"/>
          </p:cNvSpPr>
          <p:nvPr>
            <p:ph type="title" sz="quarter"/>
          </p:nvPr>
        </p:nvSpPr>
        <p:spPr>
          <a:xfrm>
            <a:off x="3761317" y="1"/>
            <a:ext cx="8430683" cy="981075"/>
          </a:xfrm>
        </p:spPr>
        <p:txBody>
          <a:bodyPr/>
          <a:lstStyle/>
          <a:p>
            <a:r>
              <a:rPr lang="tr-TR" smtClean="0"/>
              <a:t>Asıl başlık stili için tıklatın</a:t>
            </a:r>
            <a:endParaRPr lang="tr-TR"/>
          </a:p>
        </p:txBody>
      </p:sp>
      <p:sp>
        <p:nvSpPr>
          <p:cNvPr id="3" name="2 İçerik Yer Tutucusu"/>
          <p:cNvSpPr>
            <a:spLocks noGrp="1"/>
          </p:cNvSpPr>
          <p:nvPr>
            <p:ph sz="quarter" idx="1"/>
          </p:nvPr>
        </p:nvSpPr>
        <p:spPr>
          <a:xfrm>
            <a:off x="334434" y="1268414"/>
            <a:ext cx="5659967" cy="2516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1" y="1268414"/>
            <a:ext cx="5659967" cy="2516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334434" y="3937000"/>
            <a:ext cx="5659967" cy="2516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İçerik Yer Tutucusu"/>
          <p:cNvSpPr>
            <a:spLocks noGrp="1"/>
          </p:cNvSpPr>
          <p:nvPr>
            <p:ph sz="quarter" idx="4"/>
          </p:nvPr>
        </p:nvSpPr>
        <p:spPr>
          <a:xfrm>
            <a:off x="6197601" y="3937000"/>
            <a:ext cx="5659967" cy="2516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8"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9" name="Rectangle 19"/>
          <p:cNvSpPr>
            <a:spLocks noGrp="1" noChangeArrowheads="1"/>
          </p:cNvSpPr>
          <p:nvPr>
            <p:ph type="sldNum" sz="quarter" idx="12"/>
          </p:nvPr>
        </p:nvSpPr>
        <p:spPr>
          <a:ln/>
        </p:spPr>
        <p:txBody>
          <a:bodyPr/>
          <a:lstStyle>
            <a:lvl1pPr>
              <a:defRPr/>
            </a:lvl1pPr>
          </a:lstStyle>
          <a:p>
            <a:pPr>
              <a:defRPr/>
            </a:pPr>
            <a:fld id="{4214128F-314D-486F-ACD7-6D41AD0B33D2}"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1791848678"/>
      </p:ext>
    </p:extLst>
  </p:cSld>
  <p:clrMapOvr>
    <a:masterClrMapping/>
  </p:clrMapOvr>
  <p:transition spd="med">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AndTwoObj" preserve="1">
  <p:cSld name="Başlık, İçerik ve 2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761317" y="1"/>
            <a:ext cx="8430683" cy="981075"/>
          </a:xfrm>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334434" y="1268414"/>
            <a:ext cx="5659967" cy="5184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quarter" idx="2"/>
          </p:nvPr>
        </p:nvSpPr>
        <p:spPr>
          <a:xfrm>
            <a:off x="6197601" y="1268414"/>
            <a:ext cx="5659967" cy="2516187"/>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İçerik Yer Tutucusu"/>
          <p:cNvSpPr>
            <a:spLocks noGrp="1"/>
          </p:cNvSpPr>
          <p:nvPr>
            <p:ph sz="quarter" idx="3"/>
          </p:nvPr>
        </p:nvSpPr>
        <p:spPr>
          <a:xfrm>
            <a:off x="6197601" y="3937000"/>
            <a:ext cx="5659967" cy="25161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7"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8" name="Rectangle 19"/>
          <p:cNvSpPr>
            <a:spLocks noGrp="1" noChangeArrowheads="1"/>
          </p:cNvSpPr>
          <p:nvPr>
            <p:ph type="sldNum" sz="quarter" idx="12"/>
          </p:nvPr>
        </p:nvSpPr>
        <p:spPr>
          <a:ln/>
        </p:spPr>
        <p:txBody>
          <a:bodyPr/>
          <a:lstStyle>
            <a:lvl1pPr>
              <a:defRPr/>
            </a:lvl1pPr>
          </a:lstStyle>
          <a:p>
            <a:pPr>
              <a:defRPr/>
            </a:pPr>
            <a:fld id="{A5CEA5B9-27F4-4734-A10D-6C4632ADED1F}"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3504316499"/>
      </p:ext>
    </p:extLst>
  </p:cSld>
  <p:clrMapOvr>
    <a:masterClrMapping/>
  </p:clrMapOvr>
  <p:transition spd="med">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3761317" y="1"/>
            <a:ext cx="8430683" cy="981075"/>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334434" y="1268414"/>
            <a:ext cx="5659967" cy="5184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97601" y="1268414"/>
            <a:ext cx="5659967" cy="518477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6"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7" name="Rectangle 19"/>
          <p:cNvSpPr>
            <a:spLocks noGrp="1" noChangeArrowheads="1"/>
          </p:cNvSpPr>
          <p:nvPr>
            <p:ph type="sldNum" sz="quarter" idx="12"/>
          </p:nvPr>
        </p:nvSpPr>
        <p:spPr>
          <a:ln/>
        </p:spPr>
        <p:txBody>
          <a:bodyPr/>
          <a:lstStyle>
            <a:lvl1pPr>
              <a:defRPr/>
            </a:lvl1pPr>
          </a:lstStyle>
          <a:p>
            <a:pPr>
              <a:defRPr/>
            </a:pPr>
            <a:fld id="{F54C10A6-3E59-4B0A-949A-CC82A0B0BC51}"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124336691"/>
      </p:ext>
    </p:extLst>
  </p:cSld>
  <p:clrMapOvr>
    <a:masterClrMapping/>
  </p:clrMapOvr>
  <p:transition spd="med">
    <p:wip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bl" preserve="1">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3761317" y="1"/>
            <a:ext cx="8430683" cy="981075"/>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334434" y="1268414"/>
            <a:ext cx="11523133" cy="5184775"/>
          </a:xfrm>
        </p:spPr>
        <p:txBody>
          <a:bodyPr/>
          <a:lstStyle/>
          <a:p>
            <a:pPr lvl="0"/>
            <a:endParaRPr lang="tr-TR" noProof="0"/>
          </a:p>
        </p:txBody>
      </p:sp>
      <p:sp>
        <p:nvSpPr>
          <p:cNvPr id="4" name="Rectangle 17"/>
          <p:cNvSpPr>
            <a:spLocks noGrp="1" noChangeArrowheads="1"/>
          </p:cNvSpPr>
          <p:nvPr>
            <p:ph type="dt" sz="half" idx="10"/>
          </p:nvPr>
        </p:nvSpPr>
        <p:spPr>
          <a:ln/>
        </p:spPr>
        <p:txBody>
          <a:bodyPr/>
          <a:lstStyle>
            <a:lvl1pPr>
              <a:defRPr/>
            </a:lvl1pPr>
          </a:lstStyle>
          <a:p>
            <a:pPr>
              <a:defRPr/>
            </a:pPr>
            <a:endParaRPr lang="en-GB">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GB">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1814DE32-4CFC-4700-9396-3B275C3FBC8A}" type="slidenum">
              <a:rPr lang="tr-TR">
                <a:solidFill>
                  <a:srgbClr val="FFFFFF"/>
                </a:solidFill>
              </a:rPr>
              <a:pPr>
                <a:defRPr/>
              </a:pPr>
              <a:t>‹#›</a:t>
            </a:fld>
            <a:endParaRPr lang="tr-TR">
              <a:solidFill>
                <a:srgbClr val="FFFFFF"/>
              </a:solidFill>
            </a:endParaRPr>
          </a:p>
        </p:txBody>
      </p:sp>
    </p:spTree>
    <p:extLst>
      <p:ext uri="{BB962C8B-B14F-4D97-AF65-F5344CB8AC3E}">
        <p14:creationId xmlns:p14="http://schemas.microsoft.com/office/powerpoint/2010/main" val="3146129257"/>
      </p:ext>
    </p:extLst>
  </p:cSld>
  <p:clrMapOvr>
    <a:masterClrMapping/>
  </p:clrMapOvr>
  <p:transition spd="med">
    <p:wip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4DE056A4-4D98-42E3-8237-BE5CBB0F22A9}"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680044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D1ABF3-E39E-4C84-A917-D4499F54F35C}"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4989637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411F6F8-B21E-4F2D-8FFD-FF5868DE2CC3}"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035441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922A3DD-4D61-4D41-9D5A-3E8229568A8F}"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32230974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8DF5914-6B7A-443B-B91A-78F5C1BD7CBA}" type="datetime1">
              <a:rPr lang="tr-TR" smtClean="0">
                <a:solidFill>
                  <a:prstClr val="black">
                    <a:tint val="75000"/>
                  </a:prstClr>
                </a:solidFill>
              </a:rPr>
              <a:pPr/>
              <a:t>13.11.2025</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5663409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62E262-AAC5-4D2D-9C13-9D9113AEA907}" type="datetime1">
              <a:rPr lang="tr-TR" smtClean="0">
                <a:solidFill>
                  <a:prstClr val="black">
                    <a:tint val="75000"/>
                  </a:prstClr>
                </a:solidFill>
              </a:rPr>
              <a:pPr/>
              <a:t>13.11.2025</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271837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CA1408E-F3DB-4872-93D5-F8AA6101C57F}" type="datetime1">
              <a:rPr lang="tr-TR" smtClean="0">
                <a:solidFill>
                  <a:prstClr val="black">
                    <a:tint val="75000"/>
                  </a:prstClr>
                </a:solidFill>
              </a:rPr>
              <a:pPr/>
              <a:t>13.11.2025</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92944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3BCFB08-BE5A-4E47-8803-A9F7BB52EAAB}"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44292875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41B3E1A-39BA-4B79-8F49-6C541500A578}"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7753315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1BF8F-4F1A-449C-BC8B-23848D7B6BF0}"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106908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417685-703A-4A24-9B3F-57E626A25CE4}"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288305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4DE056A4-4D98-42E3-8237-BE5CBB0F22A9}"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40127742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D1ABF3-E39E-4C84-A917-D4499F54F35C}"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5112145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411F6F8-B21E-4F2D-8FFD-FF5868DE2CC3}"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27544688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922A3DD-4D61-4D41-9D5A-3E8229568A8F}"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721204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8DF5914-6B7A-443B-B91A-78F5C1BD7CBA}" type="datetime1">
              <a:rPr lang="tr-TR" smtClean="0">
                <a:solidFill>
                  <a:prstClr val="black">
                    <a:tint val="75000"/>
                  </a:prstClr>
                </a:solidFill>
              </a:rPr>
              <a:pPr/>
              <a:t>13.11.2025</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305560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62E262-AAC5-4D2D-9C13-9D9113AEA907}" type="datetime1">
              <a:rPr lang="tr-TR" smtClean="0">
                <a:solidFill>
                  <a:prstClr val="black">
                    <a:tint val="75000"/>
                  </a:prstClr>
                </a:solidFill>
              </a:rPr>
              <a:pPr/>
              <a:t>13.11.2025</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0613533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CA1408E-F3DB-4872-93D5-F8AA6101C57F}" type="datetime1">
              <a:rPr lang="tr-TR" smtClean="0">
                <a:solidFill>
                  <a:prstClr val="black">
                    <a:tint val="75000"/>
                  </a:prstClr>
                </a:solidFill>
              </a:rPr>
              <a:pPr/>
              <a:t>13.11.2025</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23111996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3BCFB08-BE5A-4E47-8803-A9F7BB52EAAB}"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0489825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41B3E1A-39BA-4B79-8F49-6C541500A578}"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572217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1BF8F-4F1A-449C-BC8B-23848D7B6BF0}"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0708797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417685-703A-4A24-9B3F-57E626A25CE4}"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6776833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4DE056A4-4D98-42E3-8237-BE5CBB0F22A9}"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5461894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66D1ABF3-E39E-4C84-A917-D4499F54F35C}"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96893302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0411F6F8-B21E-4F2D-8FFD-FF5868DE2CC3}"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2200000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1922A3DD-4D61-4D41-9D5A-3E8229568A8F}"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76785926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C8DF5914-6B7A-443B-B91A-78F5C1BD7CBA}" type="datetime1">
              <a:rPr lang="tr-TR" smtClean="0">
                <a:solidFill>
                  <a:prstClr val="black">
                    <a:tint val="75000"/>
                  </a:prstClr>
                </a:solidFill>
              </a:rPr>
              <a:pPr/>
              <a:t>13.11.2025</a:t>
            </a:fld>
            <a:endParaRPr lang="tr-TR">
              <a:solidFill>
                <a:prstClr val="black">
                  <a:tint val="75000"/>
                </a:prstClr>
              </a:solidFill>
            </a:endParaRPr>
          </a:p>
        </p:txBody>
      </p:sp>
      <p:sp>
        <p:nvSpPr>
          <p:cNvPr id="8" name="Altbilgi Yer Tutucusu 7"/>
          <p:cNvSpPr>
            <a:spLocks noGrp="1"/>
          </p:cNvSpPr>
          <p:nvPr>
            <p:ph type="ftr" sz="quarter" idx="11"/>
          </p:nvPr>
        </p:nvSpPr>
        <p:spPr/>
        <p:txBody>
          <a:bodyPr/>
          <a:lstStyle/>
          <a:p>
            <a:endParaRPr lang="tr-TR">
              <a:solidFill>
                <a:prstClr val="black">
                  <a:tint val="75000"/>
                </a:prstClr>
              </a:solidFill>
            </a:endParaRPr>
          </a:p>
        </p:txBody>
      </p:sp>
      <p:sp>
        <p:nvSpPr>
          <p:cNvPr id="9" name="Slayt Numarası Yer Tutucusu 8"/>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6007622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8E62E262-AAC5-4D2D-9C13-9D9113AEA907}" type="datetime1">
              <a:rPr lang="tr-TR" smtClean="0">
                <a:solidFill>
                  <a:prstClr val="black">
                    <a:tint val="75000"/>
                  </a:prstClr>
                </a:solidFill>
              </a:rPr>
              <a:pPr/>
              <a:t>13.11.2025</a:t>
            </a:fld>
            <a:endParaRPr lang="tr-TR">
              <a:solidFill>
                <a:prstClr val="black">
                  <a:tint val="75000"/>
                </a:prstClr>
              </a:solidFill>
            </a:endParaRPr>
          </a:p>
        </p:txBody>
      </p:sp>
      <p:sp>
        <p:nvSpPr>
          <p:cNvPr id="4" name="Altbilgi Yer Tutucusu 3"/>
          <p:cNvSpPr>
            <a:spLocks noGrp="1"/>
          </p:cNvSpPr>
          <p:nvPr>
            <p:ph type="ftr" sz="quarter" idx="11"/>
          </p:nvPr>
        </p:nvSpPr>
        <p:spPr/>
        <p:txBody>
          <a:bodyPr/>
          <a:lstStyle/>
          <a:p>
            <a:endParaRPr lang="tr-TR">
              <a:solidFill>
                <a:prstClr val="black">
                  <a:tint val="75000"/>
                </a:prstClr>
              </a:solidFill>
            </a:endParaRPr>
          </a:p>
        </p:txBody>
      </p:sp>
      <p:sp>
        <p:nvSpPr>
          <p:cNvPr id="5" name="Slayt Numarası Yer Tutucusu 4"/>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810025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DCA1408E-F3DB-4872-93D5-F8AA6101C57F}" type="datetime1">
              <a:rPr lang="tr-TR" smtClean="0">
                <a:solidFill>
                  <a:prstClr val="black">
                    <a:tint val="75000"/>
                  </a:prstClr>
                </a:solidFill>
              </a:rPr>
              <a:pPr/>
              <a:t>13.11.2025</a:t>
            </a:fld>
            <a:endParaRPr lang="tr-TR">
              <a:solidFill>
                <a:prstClr val="black">
                  <a:tint val="75000"/>
                </a:prstClr>
              </a:solidFill>
            </a:endParaRPr>
          </a:p>
        </p:txBody>
      </p:sp>
      <p:sp>
        <p:nvSpPr>
          <p:cNvPr id="3" name="Altbilgi Yer Tutucusu 2"/>
          <p:cNvSpPr>
            <a:spLocks noGrp="1"/>
          </p:cNvSpPr>
          <p:nvPr>
            <p:ph type="ftr" sz="quarter" idx="11"/>
          </p:nvPr>
        </p:nvSpPr>
        <p:spPr/>
        <p:txBody>
          <a:bodyPr/>
          <a:lstStyle/>
          <a:p>
            <a:endParaRPr lang="tr-TR">
              <a:solidFill>
                <a:prstClr val="black">
                  <a:tint val="75000"/>
                </a:prstClr>
              </a:solidFill>
            </a:endParaRPr>
          </a:p>
        </p:txBody>
      </p:sp>
      <p:sp>
        <p:nvSpPr>
          <p:cNvPr id="4" name="Slayt Numarası Yer Tutucusu 3"/>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8337932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53BCFB08-BE5A-4E47-8803-A9F7BB52EAAB}"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31935455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41B3E1A-39BA-4B79-8F49-6C541500A578}" type="datetime1">
              <a:rPr lang="tr-TR" smtClean="0">
                <a:solidFill>
                  <a:prstClr val="black">
                    <a:tint val="75000"/>
                  </a:prstClr>
                </a:solidFill>
              </a:rPr>
              <a:pPr/>
              <a:t>13.11.2025</a:t>
            </a:fld>
            <a:endParaRPr lang="tr-TR">
              <a:solidFill>
                <a:prstClr val="black">
                  <a:tint val="75000"/>
                </a:prstClr>
              </a:solidFill>
            </a:endParaRPr>
          </a:p>
        </p:txBody>
      </p:sp>
      <p:sp>
        <p:nvSpPr>
          <p:cNvPr id="6" name="Altbilgi Yer Tutucusu 5"/>
          <p:cNvSpPr>
            <a:spLocks noGrp="1"/>
          </p:cNvSpPr>
          <p:nvPr>
            <p:ph type="ftr" sz="quarter" idx="11"/>
          </p:nvPr>
        </p:nvSpPr>
        <p:spPr/>
        <p:txBody>
          <a:bodyPr/>
          <a:lstStyle/>
          <a:p>
            <a:endParaRPr lang="tr-TR">
              <a:solidFill>
                <a:prstClr val="black">
                  <a:tint val="75000"/>
                </a:prstClr>
              </a:solidFill>
            </a:endParaRPr>
          </a:p>
        </p:txBody>
      </p:sp>
      <p:sp>
        <p:nvSpPr>
          <p:cNvPr id="7" name="Slayt Numarası Yer Tutucusu 6"/>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3019937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42E1BF8F-4F1A-449C-BC8B-23848D7B6BF0}"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8116759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A2417685-703A-4A24-9B3F-57E626A25CE4}"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11"/>
          </p:nvPr>
        </p:nvSpPr>
        <p:spPr/>
        <p:txBody>
          <a:bodyPr/>
          <a:lstStyle/>
          <a:p>
            <a:endParaRPr lang="tr-TR">
              <a:solidFill>
                <a:prstClr val="black">
                  <a:tint val="75000"/>
                </a:prstClr>
              </a:solidFill>
            </a:endParaRPr>
          </a:p>
        </p:txBody>
      </p:sp>
      <p:sp>
        <p:nvSpPr>
          <p:cNvPr id="6" name="Slayt Numarası Yer Tutucusu 5"/>
          <p:cNvSpPr>
            <a:spLocks noGrp="1"/>
          </p:cNvSpPr>
          <p:nvPr>
            <p:ph type="sldNum" sz="quarter" idx="12"/>
          </p:nvPr>
        </p:nvSpPr>
        <p:spPr/>
        <p:txBody>
          <a:body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164990887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572630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88"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89" name="PlaceHolder 2"/>
          <p:cNvSpPr>
            <a:spLocks noGrp="1"/>
          </p:cNvSpPr>
          <p:nvPr>
            <p:ph type="subTitle"/>
          </p:nvPr>
        </p:nvSpPr>
        <p:spPr>
          <a:xfrm>
            <a:off x="609480" y="1604520"/>
            <a:ext cx="10972440" cy="3977280"/>
          </a:xfrm>
          <a:prstGeom prst="rect">
            <a:avLst/>
          </a:prstGeom>
          <a:noFill/>
          <a:ln w="0">
            <a:noFill/>
          </a:ln>
        </p:spPr>
        <p:txBody>
          <a:bodyPr lIns="0" tIns="0" rIns="0" bIns="0" anchor="ctr">
            <a:noAutofit/>
          </a:bodyPr>
          <a:lstStyle/>
          <a:p>
            <a:pPr algn="ctr"/>
            <a:endParaRPr lang="tr-TR" sz="3200" b="0" strike="noStrike" spc="-1">
              <a:latin typeface="Arial"/>
            </a:endParaRPr>
          </a:p>
        </p:txBody>
      </p:sp>
    </p:spTree>
    <p:extLst>
      <p:ext uri="{BB962C8B-B14F-4D97-AF65-F5344CB8AC3E}">
        <p14:creationId xmlns:p14="http://schemas.microsoft.com/office/powerpoint/2010/main" val="32409625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0"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91" name="PlaceHolder 2"/>
          <p:cNvSpPr>
            <a:spLocks noGrp="1"/>
          </p:cNvSpPr>
          <p:nvPr>
            <p:ph/>
          </p:nvPr>
        </p:nvSpPr>
        <p:spPr>
          <a:xfrm>
            <a:off x="609480" y="1604520"/>
            <a:ext cx="10972440" cy="397728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138763946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93"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94"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34328285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5"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Tree>
    <p:extLst>
      <p:ext uri="{BB962C8B-B14F-4D97-AF65-F5344CB8AC3E}">
        <p14:creationId xmlns:p14="http://schemas.microsoft.com/office/powerpoint/2010/main" val="61736981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6" name="PlaceHolder 1"/>
          <p:cNvSpPr>
            <a:spLocks noGrp="1"/>
          </p:cNvSpPr>
          <p:nvPr>
            <p:ph type="subTitle"/>
          </p:nvPr>
        </p:nvSpPr>
        <p:spPr>
          <a:xfrm>
            <a:off x="1523880" y="1122480"/>
            <a:ext cx="9143640" cy="11066760"/>
          </a:xfrm>
          <a:prstGeom prst="rect">
            <a:avLst/>
          </a:prstGeom>
          <a:noFill/>
          <a:ln w="0">
            <a:noFill/>
          </a:ln>
        </p:spPr>
        <p:txBody>
          <a:bodyPr lIns="0" tIns="0" rIns="0" bIns="0" anchor="ctr">
            <a:noAutofit/>
          </a:bodyPr>
          <a:lstStyle/>
          <a:p>
            <a:pPr algn="ctr"/>
            <a:endParaRPr lang="tr-TR" sz="3200" b="0" strike="noStrike" spc="-1">
              <a:latin typeface="Arial"/>
            </a:endParaRPr>
          </a:p>
        </p:txBody>
      </p:sp>
    </p:spTree>
    <p:extLst>
      <p:ext uri="{BB962C8B-B14F-4D97-AF65-F5344CB8AC3E}">
        <p14:creationId xmlns:p14="http://schemas.microsoft.com/office/powerpoint/2010/main" val="332529178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98"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99" name="PlaceHolder 3"/>
          <p:cNvSpPr>
            <a:spLocks noGrp="1"/>
          </p:cNvSpPr>
          <p:nvPr>
            <p:ph/>
          </p:nvPr>
        </p:nvSpPr>
        <p:spPr>
          <a:xfrm>
            <a:off x="6231960" y="1604520"/>
            <a:ext cx="5354280" cy="397728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00"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150233730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102" name="PlaceHolder 2"/>
          <p:cNvSpPr>
            <a:spLocks noGrp="1"/>
          </p:cNvSpPr>
          <p:nvPr>
            <p:ph/>
          </p:nvPr>
        </p:nvSpPr>
        <p:spPr>
          <a:xfrm>
            <a:off x="609480" y="1604520"/>
            <a:ext cx="5354280" cy="397728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03"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04" name="PlaceHolder 4"/>
          <p:cNvSpPr>
            <a:spLocks noGrp="1"/>
          </p:cNvSpPr>
          <p:nvPr>
            <p:ph/>
          </p:nvPr>
        </p:nvSpPr>
        <p:spPr>
          <a:xfrm>
            <a:off x="6231960" y="368208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31389927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5"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106"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07"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08" name="PlaceHolder 4"/>
          <p:cNvSpPr>
            <a:spLocks noGrp="1"/>
          </p:cNvSpPr>
          <p:nvPr>
            <p:ph/>
          </p:nvPr>
        </p:nvSpPr>
        <p:spPr>
          <a:xfrm>
            <a:off x="609480" y="3682080"/>
            <a:ext cx="109724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142013071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110" name="PlaceHolder 2"/>
          <p:cNvSpPr>
            <a:spLocks noGrp="1"/>
          </p:cNvSpPr>
          <p:nvPr>
            <p:ph/>
          </p:nvPr>
        </p:nvSpPr>
        <p:spPr>
          <a:xfrm>
            <a:off x="609480" y="1604520"/>
            <a:ext cx="109724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11" name="PlaceHolder 3"/>
          <p:cNvSpPr>
            <a:spLocks noGrp="1"/>
          </p:cNvSpPr>
          <p:nvPr>
            <p:ph/>
          </p:nvPr>
        </p:nvSpPr>
        <p:spPr>
          <a:xfrm>
            <a:off x="609480" y="3682080"/>
            <a:ext cx="109724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68841110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113" name="PlaceHolder 2"/>
          <p:cNvSpPr>
            <a:spLocks noGrp="1"/>
          </p:cNvSpPr>
          <p:nvPr>
            <p:ph/>
          </p:nvPr>
        </p:nvSpPr>
        <p:spPr>
          <a:xfrm>
            <a:off x="609480" y="160452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14" name="PlaceHolder 3"/>
          <p:cNvSpPr>
            <a:spLocks noGrp="1"/>
          </p:cNvSpPr>
          <p:nvPr>
            <p:ph/>
          </p:nvPr>
        </p:nvSpPr>
        <p:spPr>
          <a:xfrm>
            <a:off x="6231960" y="160452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15" name="PlaceHolder 4"/>
          <p:cNvSpPr>
            <a:spLocks noGrp="1"/>
          </p:cNvSpPr>
          <p:nvPr>
            <p:ph/>
          </p:nvPr>
        </p:nvSpPr>
        <p:spPr>
          <a:xfrm>
            <a:off x="609480" y="368208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16" name="PlaceHolder 5"/>
          <p:cNvSpPr>
            <a:spLocks noGrp="1"/>
          </p:cNvSpPr>
          <p:nvPr>
            <p:ph/>
          </p:nvPr>
        </p:nvSpPr>
        <p:spPr>
          <a:xfrm>
            <a:off x="6231960" y="3682080"/>
            <a:ext cx="535428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340670117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1523880" y="1122480"/>
            <a:ext cx="9143640" cy="2387160"/>
          </a:xfrm>
          <a:prstGeom prst="rect">
            <a:avLst/>
          </a:prstGeom>
          <a:noFill/>
          <a:ln w="0">
            <a:noFill/>
          </a:ln>
        </p:spPr>
        <p:txBody>
          <a:bodyPr lIns="0" tIns="0" rIns="0" bIns="0" anchor="ctr">
            <a:noAutofit/>
          </a:bodyPr>
          <a:lstStyle/>
          <a:p>
            <a:endParaRPr lang="tr-TR" sz="1800" b="0" strike="noStrike" spc="-1">
              <a:solidFill>
                <a:srgbClr val="000000"/>
              </a:solidFill>
              <a:latin typeface="Calibri"/>
            </a:endParaRPr>
          </a:p>
        </p:txBody>
      </p:sp>
      <p:sp>
        <p:nvSpPr>
          <p:cNvPr id="118" name="PlaceHolder 2"/>
          <p:cNvSpPr>
            <a:spLocks noGrp="1"/>
          </p:cNvSpPr>
          <p:nvPr>
            <p:ph/>
          </p:nvPr>
        </p:nvSpPr>
        <p:spPr>
          <a:xfrm>
            <a:off x="609480" y="1604520"/>
            <a:ext cx="35330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19" name="PlaceHolder 3"/>
          <p:cNvSpPr>
            <a:spLocks noGrp="1"/>
          </p:cNvSpPr>
          <p:nvPr>
            <p:ph/>
          </p:nvPr>
        </p:nvSpPr>
        <p:spPr>
          <a:xfrm>
            <a:off x="4319640" y="1604520"/>
            <a:ext cx="35330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20" name="PlaceHolder 4"/>
          <p:cNvSpPr>
            <a:spLocks noGrp="1"/>
          </p:cNvSpPr>
          <p:nvPr>
            <p:ph/>
          </p:nvPr>
        </p:nvSpPr>
        <p:spPr>
          <a:xfrm>
            <a:off x="8029800" y="1604520"/>
            <a:ext cx="35330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21" name="PlaceHolder 5"/>
          <p:cNvSpPr>
            <a:spLocks noGrp="1"/>
          </p:cNvSpPr>
          <p:nvPr>
            <p:ph/>
          </p:nvPr>
        </p:nvSpPr>
        <p:spPr>
          <a:xfrm>
            <a:off x="609480" y="3682080"/>
            <a:ext cx="35330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22" name="PlaceHolder 6"/>
          <p:cNvSpPr>
            <a:spLocks noGrp="1"/>
          </p:cNvSpPr>
          <p:nvPr>
            <p:ph/>
          </p:nvPr>
        </p:nvSpPr>
        <p:spPr>
          <a:xfrm>
            <a:off x="4319640" y="3682080"/>
            <a:ext cx="35330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
        <p:nvSpPr>
          <p:cNvPr id="123" name="PlaceHolder 7"/>
          <p:cNvSpPr>
            <a:spLocks noGrp="1"/>
          </p:cNvSpPr>
          <p:nvPr>
            <p:ph/>
          </p:nvPr>
        </p:nvSpPr>
        <p:spPr>
          <a:xfrm>
            <a:off x="8029800" y="3682080"/>
            <a:ext cx="3533040" cy="1896840"/>
          </a:xfrm>
          <a:prstGeom prst="rect">
            <a:avLst/>
          </a:prstGeom>
          <a:noFill/>
          <a:ln w="0">
            <a:noFill/>
          </a:ln>
        </p:spPr>
        <p:txBody>
          <a:bodyPr lIns="0" tIns="0" rIns="0" bIns="0" anchor="t">
            <a:normAutofit/>
          </a:bodyPr>
          <a:lstStyle/>
          <a:p>
            <a:endParaRPr lang="tr-TR" sz="2800" b="0" strike="noStrike" spc="-1">
              <a:solidFill>
                <a:srgbClr val="000000"/>
              </a:solidFill>
              <a:latin typeface="Calibri"/>
            </a:endParaRPr>
          </a:p>
        </p:txBody>
      </p:sp>
    </p:spTree>
    <p:extLst>
      <p:ext uri="{BB962C8B-B14F-4D97-AF65-F5344CB8AC3E}">
        <p14:creationId xmlns:p14="http://schemas.microsoft.com/office/powerpoint/2010/main" val="2344224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3.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4.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4.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theme" Target="../theme/theme5.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6.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9.xml"/><Relationship Id="rId13" Type="http://schemas.openxmlformats.org/officeDocument/2006/relationships/theme" Target="../theme/theme7.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430AA-DE64-4CD8-BF3A-2FC8FD9A446C}" type="datetime1">
              <a:rPr lang="tr-TR" smtClean="0"/>
              <a:t>13.11.2025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49A80-6FDC-475E-9293-1C17F140D77C}" type="slidenum">
              <a:rPr lang="tr-TR" smtClean="0"/>
              <a:t>‹#›</a:t>
            </a:fld>
            <a:endParaRPr lang="tr-TR"/>
          </a:p>
        </p:txBody>
      </p:sp>
    </p:spTree>
    <p:extLst>
      <p:ext uri="{BB962C8B-B14F-4D97-AF65-F5344CB8AC3E}">
        <p14:creationId xmlns:p14="http://schemas.microsoft.com/office/powerpoint/2010/main" val="32644453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266339-92D8-4E90-B222-B53D73C31EE5}" type="datetime1">
              <a:rPr lang="tr-TR" smtClean="0">
                <a:solidFill>
                  <a:prstClr val="black">
                    <a:tint val="75000"/>
                  </a:prstClr>
                </a:solidFill>
              </a:rPr>
              <a:t>13.11.2025</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ABD1DA-A3BC-4662-8BF1-07B84EB907EC}" type="slidenum">
              <a:rPr lang="tr-TR" smtClean="0">
                <a:solidFill>
                  <a:prstClr val="black">
                    <a:tint val="75000"/>
                  </a:prstClr>
                </a:solidFill>
              </a:rPr>
              <a:pPr/>
              <a:t>‹#›</a:t>
            </a:fld>
            <a:endParaRPr lang="tr-TR">
              <a:solidFill>
                <a:prstClr val="black">
                  <a:tint val="75000"/>
                </a:prstClr>
              </a:solidFill>
            </a:endParaRPr>
          </a:p>
        </p:txBody>
      </p:sp>
      <p:pic>
        <p:nvPicPr>
          <p:cNvPr id="7" name="Resim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4241800" y="126471"/>
            <a:ext cx="3200400" cy="1460500"/>
          </a:xfrm>
          <a:prstGeom prst="rect">
            <a:avLst/>
          </a:prstGeom>
        </p:spPr>
      </p:pic>
    </p:spTree>
    <p:extLst>
      <p:ext uri="{BB962C8B-B14F-4D97-AF65-F5344CB8AC3E}">
        <p14:creationId xmlns:p14="http://schemas.microsoft.com/office/powerpoint/2010/main" val="8989937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1" y="0"/>
            <a:ext cx="12187767" cy="6858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endParaRPr lang="tr-TR" sz="1800" b="1">
              <a:solidFill>
                <a:srgbClr val="000000"/>
              </a:solidFill>
              <a:latin typeface="Garamond" pitchFamily="18" charset="0"/>
              <a:cs typeface="Arial" pitchFamily="34" charset="0"/>
            </a:endParaRPr>
          </a:p>
        </p:txBody>
      </p:sp>
      <p:grpSp>
        <p:nvGrpSpPr>
          <p:cNvPr id="2051" name="Group 3"/>
          <p:cNvGrpSpPr>
            <a:grpSpLocks/>
          </p:cNvGrpSpPr>
          <p:nvPr/>
        </p:nvGrpSpPr>
        <p:grpSpPr bwMode="auto">
          <a:xfrm>
            <a:off x="1" y="0"/>
            <a:ext cx="12187767" cy="6858000"/>
            <a:chOff x="2" y="0"/>
            <a:chExt cx="5758" cy="4320"/>
          </a:xfrm>
        </p:grpSpPr>
        <p:sp>
          <p:nvSpPr>
            <p:cNvPr id="2068" name="Rectangle 4"/>
            <p:cNvSpPr>
              <a:spLocks noChangeArrowheads="1"/>
            </p:cNvSpPr>
            <p:nvPr userDrawn="1"/>
          </p:nvSpPr>
          <p:spPr bwMode="auto">
            <a:xfrm>
              <a:off x="2" y="4085"/>
              <a:ext cx="5758" cy="235"/>
            </a:xfrm>
            <a:prstGeom prst="rect">
              <a:avLst/>
            </a:prstGeom>
            <a:solidFill>
              <a:srgbClr val="99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endParaRPr lang="tr-TR" sz="1800" b="1">
                <a:solidFill>
                  <a:srgbClr val="000000"/>
                </a:solidFill>
                <a:latin typeface="Garamond" pitchFamily="18" charset="0"/>
                <a:cs typeface="Arial" pitchFamily="34" charset="0"/>
              </a:endParaRPr>
            </a:p>
          </p:txBody>
        </p:sp>
        <p:sp>
          <p:nvSpPr>
            <p:cNvPr id="2069" name="Rectangle 5"/>
            <p:cNvSpPr>
              <a:spLocks noChangeArrowheads="1"/>
            </p:cNvSpPr>
            <p:nvPr userDrawn="1"/>
          </p:nvSpPr>
          <p:spPr bwMode="auto">
            <a:xfrm>
              <a:off x="2" y="0"/>
              <a:ext cx="5758" cy="641"/>
            </a:xfrm>
            <a:prstGeom prst="rect">
              <a:avLst/>
            </a:prstGeom>
            <a:gradFill rotWithShape="1">
              <a:gsLst>
                <a:gs pos="0">
                  <a:srgbClr val="0A1944"/>
                </a:gs>
                <a:gs pos="100000">
                  <a:srgbClr val="163794"/>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fontAlgn="base">
                <a:spcBef>
                  <a:spcPct val="0"/>
                </a:spcBef>
                <a:spcAft>
                  <a:spcPct val="0"/>
                </a:spcAft>
              </a:pPr>
              <a:endParaRPr lang="tr-TR" sz="1800" b="1">
                <a:solidFill>
                  <a:srgbClr val="000000"/>
                </a:solidFill>
                <a:latin typeface="Garamond" pitchFamily="18" charset="0"/>
                <a:cs typeface="Arial" pitchFamily="34" charset="0"/>
              </a:endParaRPr>
            </a:p>
          </p:txBody>
        </p:sp>
      </p:grpSp>
      <p:grpSp>
        <p:nvGrpSpPr>
          <p:cNvPr id="2052" name="Group 6"/>
          <p:cNvGrpSpPr>
            <a:grpSpLocks/>
          </p:cNvGrpSpPr>
          <p:nvPr/>
        </p:nvGrpSpPr>
        <p:grpSpPr bwMode="auto">
          <a:xfrm>
            <a:off x="484718" y="3175"/>
            <a:ext cx="11694583" cy="6854825"/>
            <a:chOff x="231" y="2"/>
            <a:chExt cx="5525" cy="4318"/>
          </a:xfrm>
        </p:grpSpPr>
        <p:sp>
          <p:nvSpPr>
            <p:cNvPr id="2066" name="Freeform 7"/>
            <p:cNvSpPr>
              <a:spLocks/>
            </p:cNvSpPr>
            <p:nvPr userDrawn="1"/>
          </p:nvSpPr>
          <p:spPr bwMode="auto">
            <a:xfrm>
              <a:off x="231" y="4085"/>
              <a:ext cx="4415" cy="235"/>
            </a:xfrm>
            <a:custGeom>
              <a:avLst/>
              <a:gdLst>
                <a:gd name="T0" fmla="*/ 2018 w 2088"/>
                <a:gd name="T1" fmla="*/ 31 h 111"/>
                <a:gd name="T2" fmla="*/ 2047 w 2088"/>
                <a:gd name="T3" fmla="*/ 77 h 111"/>
                <a:gd name="T4" fmla="*/ 2063 w 2088"/>
                <a:gd name="T5" fmla="*/ 98 h 111"/>
                <a:gd name="T6" fmla="*/ 2088 w 2088"/>
                <a:gd name="T7" fmla="*/ 111 h 111"/>
                <a:gd name="T8" fmla="*/ 0 w 2088"/>
                <a:gd name="T9" fmla="*/ 111 h 111"/>
                <a:gd name="T10" fmla="*/ 0 w 2088"/>
                <a:gd name="T11" fmla="*/ 0 h 111"/>
                <a:gd name="T12" fmla="*/ 1963 w 2088"/>
                <a:gd name="T13" fmla="*/ 0 h 111"/>
                <a:gd name="T14" fmla="*/ 1997 w 2088"/>
                <a:gd name="T15" fmla="*/ 9 h 111"/>
                <a:gd name="T16" fmla="*/ 2018 w 2088"/>
                <a:gd name="T17" fmla="*/ 31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8" h="111">
                  <a:moveTo>
                    <a:pt x="2018" y="31"/>
                  </a:moveTo>
                  <a:cubicBezTo>
                    <a:pt x="2047" y="77"/>
                    <a:pt x="2047" y="77"/>
                    <a:pt x="2047" y="77"/>
                  </a:cubicBezTo>
                  <a:cubicBezTo>
                    <a:pt x="2047" y="77"/>
                    <a:pt x="2055" y="91"/>
                    <a:pt x="2063" y="98"/>
                  </a:cubicBezTo>
                  <a:cubicBezTo>
                    <a:pt x="2073" y="106"/>
                    <a:pt x="2088" y="111"/>
                    <a:pt x="2088" y="111"/>
                  </a:cubicBezTo>
                  <a:cubicBezTo>
                    <a:pt x="0" y="111"/>
                    <a:pt x="0" y="111"/>
                    <a:pt x="0" y="111"/>
                  </a:cubicBezTo>
                  <a:cubicBezTo>
                    <a:pt x="0" y="0"/>
                    <a:pt x="0" y="0"/>
                    <a:pt x="0" y="0"/>
                  </a:cubicBezTo>
                  <a:cubicBezTo>
                    <a:pt x="1963" y="0"/>
                    <a:pt x="1963" y="0"/>
                    <a:pt x="1963" y="0"/>
                  </a:cubicBezTo>
                  <a:cubicBezTo>
                    <a:pt x="1963" y="0"/>
                    <a:pt x="1984" y="0"/>
                    <a:pt x="1997" y="9"/>
                  </a:cubicBezTo>
                  <a:cubicBezTo>
                    <a:pt x="2010" y="18"/>
                    <a:pt x="2018" y="31"/>
                    <a:pt x="2018" y="31"/>
                  </a:cubicBez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z="1800" b="1">
                <a:solidFill>
                  <a:srgbClr val="000000"/>
                </a:solidFill>
                <a:latin typeface="Garamond" pitchFamily="18" charset="0"/>
                <a:cs typeface="Arial" pitchFamily="34" charset="0"/>
              </a:endParaRPr>
            </a:p>
          </p:txBody>
        </p:sp>
        <p:sp>
          <p:nvSpPr>
            <p:cNvPr id="2067" name="Freeform 8"/>
            <p:cNvSpPr>
              <a:spLocks/>
            </p:cNvSpPr>
            <p:nvPr userDrawn="1"/>
          </p:nvSpPr>
          <p:spPr bwMode="auto">
            <a:xfrm>
              <a:off x="258" y="2"/>
              <a:ext cx="5498" cy="639"/>
            </a:xfrm>
            <a:custGeom>
              <a:avLst/>
              <a:gdLst>
                <a:gd name="T0" fmla="*/ 2600 w 2600"/>
                <a:gd name="T1" fmla="*/ 302 h 302"/>
                <a:gd name="T2" fmla="*/ 0 w 2600"/>
                <a:gd name="T3" fmla="*/ 302 h 302"/>
                <a:gd name="T4" fmla="*/ 0 w 2600"/>
                <a:gd name="T5" fmla="*/ 2 h 302"/>
                <a:gd name="T6" fmla="*/ 803 w 2600"/>
                <a:gd name="T7" fmla="*/ 2 h 302"/>
                <a:gd name="T8" fmla="*/ 870 w 2600"/>
                <a:gd name="T9" fmla="*/ 14 h 302"/>
                <a:gd name="T10" fmla="*/ 921 w 2600"/>
                <a:gd name="T11" fmla="*/ 50 h 302"/>
                <a:gd name="T12" fmla="*/ 1082 w 2600"/>
                <a:gd name="T13" fmla="*/ 235 h 302"/>
                <a:gd name="T14" fmla="*/ 1128 w 2600"/>
                <a:gd name="T15" fmla="*/ 267 h 302"/>
                <a:gd name="T16" fmla="*/ 1197 w 2600"/>
                <a:gd name="T17" fmla="*/ 278 h 302"/>
                <a:gd name="T18" fmla="*/ 2600 w 2600"/>
                <a:gd name="T19" fmla="*/ 278 h 302"/>
                <a:gd name="T20" fmla="*/ 2600 w 2600"/>
                <a:gd name="T21" fmla="*/ 302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00" h="302">
                  <a:moveTo>
                    <a:pt x="2600" y="302"/>
                  </a:moveTo>
                  <a:cubicBezTo>
                    <a:pt x="0" y="302"/>
                    <a:pt x="0" y="302"/>
                    <a:pt x="0" y="302"/>
                  </a:cubicBezTo>
                  <a:cubicBezTo>
                    <a:pt x="0" y="2"/>
                    <a:pt x="0" y="2"/>
                    <a:pt x="0" y="2"/>
                  </a:cubicBezTo>
                  <a:cubicBezTo>
                    <a:pt x="803" y="2"/>
                    <a:pt x="803" y="2"/>
                    <a:pt x="803" y="2"/>
                  </a:cubicBezTo>
                  <a:cubicBezTo>
                    <a:pt x="803" y="2"/>
                    <a:pt x="837" y="0"/>
                    <a:pt x="870" y="14"/>
                  </a:cubicBezTo>
                  <a:cubicBezTo>
                    <a:pt x="903" y="29"/>
                    <a:pt x="921" y="50"/>
                    <a:pt x="921" y="50"/>
                  </a:cubicBezTo>
                  <a:cubicBezTo>
                    <a:pt x="1082" y="235"/>
                    <a:pt x="1082" y="235"/>
                    <a:pt x="1082" y="235"/>
                  </a:cubicBezTo>
                  <a:cubicBezTo>
                    <a:pt x="1082" y="235"/>
                    <a:pt x="1103" y="259"/>
                    <a:pt x="1128" y="267"/>
                  </a:cubicBezTo>
                  <a:cubicBezTo>
                    <a:pt x="1164" y="279"/>
                    <a:pt x="1197" y="278"/>
                    <a:pt x="1197" y="278"/>
                  </a:cubicBezTo>
                  <a:cubicBezTo>
                    <a:pt x="2600" y="278"/>
                    <a:pt x="2600" y="278"/>
                    <a:pt x="2600" y="278"/>
                  </a:cubicBezTo>
                  <a:lnTo>
                    <a:pt x="2600" y="302"/>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z="1800" b="1">
                <a:solidFill>
                  <a:srgbClr val="000000"/>
                </a:solidFill>
                <a:latin typeface="Garamond" pitchFamily="18" charset="0"/>
                <a:cs typeface="Arial" pitchFamily="34" charset="0"/>
              </a:endParaRPr>
            </a:p>
          </p:txBody>
        </p:sp>
      </p:grpSp>
      <p:grpSp>
        <p:nvGrpSpPr>
          <p:cNvPr id="2053" name="Group 9"/>
          <p:cNvGrpSpPr>
            <a:grpSpLocks/>
          </p:cNvGrpSpPr>
          <p:nvPr/>
        </p:nvGrpSpPr>
        <p:grpSpPr bwMode="auto">
          <a:xfrm>
            <a:off x="321734" y="3175"/>
            <a:ext cx="11857567" cy="6854825"/>
            <a:chOff x="154" y="2"/>
            <a:chExt cx="5602" cy="4318"/>
          </a:xfrm>
        </p:grpSpPr>
        <p:sp>
          <p:nvSpPr>
            <p:cNvPr id="2064" name="Freeform 10"/>
            <p:cNvSpPr>
              <a:spLocks/>
            </p:cNvSpPr>
            <p:nvPr userDrawn="1"/>
          </p:nvSpPr>
          <p:spPr bwMode="auto">
            <a:xfrm>
              <a:off x="178" y="2"/>
              <a:ext cx="5578" cy="639"/>
            </a:xfrm>
            <a:custGeom>
              <a:avLst/>
              <a:gdLst>
                <a:gd name="T0" fmla="*/ 2638 w 2638"/>
                <a:gd name="T1" fmla="*/ 302 h 302"/>
                <a:gd name="T2" fmla="*/ 0 w 2638"/>
                <a:gd name="T3" fmla="*/ 302 h 302"/>
                <a:gd name="T4" fmla="*/ 0 w 2638"/>
                <a:gd name="T5" fmla="*/ 2 h 302"/>
                <a:gd name="T6" fmla="*/ 803 w 2638"/>
                <a:gd name="T7" fmla="*/ 2 h 302"/>
                <a:gd name="T8" fmla="*/ 870 w 2638"/>
                <a:gd name="T9" fmla="*/ 14 h 302"/>
                <a:gd name="T10" fmla="*/ 921 w 2638"/>
                <a:gd name="T11" fmla="*/ 50 h 302"/>
                <a:gd name="T12" fmla="*/ 1082 w 2638"/>
                <a:gd name="T13" fmla="*/ 235 h 302"/>
                <a:gd name="T14" fmla="*/ 1128 w 2638"/>
                <a:gd name="T15" fmla="*/ 267 h 302"/>
                <a:gd name="T16" fmla="*/ 1197 w 2638"/>
                <a:gd name="T17" fmla="*/ 278 h 302"/>
                <a:gd name="T18" fmla="*/ 2638 w 2638"/>
                <a:gd name="T19" fmla="*/ 278 h 302"/>
                <a:gd name="T20" fmla="*/ 2638 w 2638"/>
                <a:gd name="T21" fmla="*/ 302 h 30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638" h="302">
                  <a:moveTo>
                    <a:pt x="2638" y="302"/>
                  </a:moveTo>
                  <a:cubicBezTo>
                    <a:pt x="0" y="302"/>
                    <a:pt x="0" y="302"/>
                    <a:pt x="0" y="302"/>
                  </a:cubicBezTo>
                  <a:cubicBezTo>
                    <a:pt x="0" y="2"/>
                    <a:pt x="0" y="2"/>
                    <a:pt x="0" y="2"/>
                  </a:cubicBezTo>
                  <a:cubicBezTo>
                    <a:pt x="803" y="2"/>
                    <a:pt x="803" y="2"/>
                    <a:pt x="803" y="2"/>
                  </a:cubicBezTo>
                  <a:cubicBezTo>
                    <a:pt x="803" y="2"/>
                    <a:pt x="837" y="0"/>
                    <a:pt x="870" y="14"/>
                  </a:cubicBezTo>
                  <a:cubicBezTo>
                    <a:pt x="903" y="29"/>
                    <a:pt x="921" y="50"/>
                    <a:pt x="921" y="50"/>
                  </a:cubicBezTo>
                  <a:cubicBezTo>
                    <a:pt x="1082" y="235"/>
                    <a:pt x="1082" y="235"/>
                    <a:pt x="1082" y="235"/>
                  </a:cubicBezTo>
                  <a:cubicBezTo>
                    <a:pt x="1082" y="235"/>
                    <a:pt x="1103" y="259"/>
                    <a:pt x="1128" y="267"/>
                  </a:cubicBezTo>
                  <a:cubicBezTo>
                    <a:pt x="1164" y="279"/>
                    <a:pt x="1197" y="278"/>
                    <a:pt x="1197" y="278"/>
                  </a:cubicBezTo>
                  <a:cubicBezTo>
                    <a:pt x="2638" y="278"/>
                    <a:pt x="2638" y="278"/>
                    <a:pt x="2638" y="278"/>
                  </a:cubicBezTo>
                  <a:lnTo>
                    <a:pt x="2638" y="302"/>
                  </a:lnTo>
                  <a:close/>
                </a:path>
              </a:pathLst>
            </a:custGeom>
            <a:solidFill>
              <a:srgbClr val="99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z="1800" b="1">
                <a:solidFill>
                  <a:srgbClr val="000000"/>
                </a:solidFill>
                <a:latin typeface="Garamond" pitchFamily="18" charset="0"/>
                <a:cs typeface="Arial" pitchFamily="34" charset="0"/>
              </a:endParaRPr>
            </a:p>
          </p:txBody>
        </p:sp>
        <p:sp>
          <p:nvSpPr>
            <p:cNvPr id="2065" name="Freeform 11"/>
            <p:cNvSpPr>
              <a:spLocks/>
            </p:cNvSpPr>
            <p:nvPr userDrawn="1"/>
          </p:nvSpPr>
          <p:spPr bwMode="auto">
            <a:xfrm>
              <a:off x="154" y="4085"/>
              <a:ext cx="4415" cy="235"/>
            </a:xfrm>
            <a:custGeom>
              <a:avLst/>
              <a:gdLst>
                <a:gd name="T0" fmla="*/ 2018 w 2088"/>
                <a:gd name="T1" fmla="*/ 31 h 111"/>
                <a:gd name="T2" fmla="*/ 2047 w 2088"/>
                <a:gd name="T3" fmla="*/ 77 h 111"/>
                <a:gd name="T4" fmla="*/ 2063 w 2088"/>
                <a:gd name="T5" fmla="*/ 98 h 111"/>
                <a:gd name="T6" fmla="*/ 2088 w 2088"/>
                <a:gd name="T7" fmla="*/ 111 h 111"/>
                <a:gd name="T8" fmla="*/ 0 w 2088"/>
                <a:gd name="T9" fmla="*/ 111 h 111"/>
                <a:gd name="T10" fmla="*/ 0 w 2088"/>
                <a:gd name="T11" fmla="*/ 0 h 111"/>
                <a:gd name="T12" fmla="*/ 1963 w 2088"/>
                <a:gd name="T13" fmla="*/ 0 h 111"/>
                <a:gd name="T14" fmla="*/ 1997 w 2088"/>
                <a:gd name="T15" fmla="*/ 9 h 111"/>
                <a:gd name="T16" fmla="*/ 2018 w 2088"/>
                <a:gd name="T17" fmla="*/ 31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8" h="111">
                  <a:moveTo>
                    <a:pt x="2018" y="31"/>
                  </a:moveTo>
                  <a:cubicBezTo>
                    <a:pt x="2047" y="77"/>
                    <a:pt x="2047" y="77"/>
                    <a:pt x="2047" y="77"/>
                  </a:cubicBezTo>
                  <a:cubicBezTo>
                    <a:pt x="2047" y="77"/>
                    <a:pt x="2055" y="91"/>
                    <a:pt x="2063" y="98"/>
                  </a:cubicBezTo>
                  <a:cubicBezTo>
                    <a:pt x="2073" y="106"/>
                    <a:pt x="2088" y="111"/>
                    <a:pt x="2088" y="111"/>
                  </a:cubicBezTo>
                  <a:cubicBezTo>
                    <a:pt x="0" y="111"/>
                    <a:pt x="0" y="111"/>
                    <a:pt x="0" y="111"/>
                  </a:cubicBezTo>
                  <a:cubicBezTo>
                    <a:pt x="0" y="0"/>
                    <a:pt x="0" y="0"/>
                    <a:pt x="0" y="0"/>
                  </a:cubicBezTo>
                  <a:cubicBezTo>
                    <a:pt x="1963" y="0"/>
                    <a:pt x="1963" y="0"/>
                    <a:pt x="1963" y="0"/>
                  </a:cubicBezTo>
                  <a:cubicBezTo>
                    <a:pt x="1963" y="0"/>
                    <a:pt x="1984" y="0"/>
                    <a:pt x="1997" y="9"/>
                  </a:cubicBezTo>
                  <a:cubicBezTo>
                    <a:pt x="2010" y="18"/>
                    <a:pt x="2018" y="31"/>
                    <a:pt x="2018" y="31"/>
                  </a:cubicBezTo>
                  <a:close/>
                </a:path>
              </a:pathLst>
            </a:custGeom>
            <a:solidFill>
              <a:srgbClr val="16379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z="1800" b="1">
                <a:solidFill>
                  <a:srgbClr val="000000"/>
                </a:solidFill>
                <a:latin typeface="Garamond" pitchFamily="18" charset="0"/>
                <a:cs typeface="Arial" pitchFamily="34" charset="0"/>
              </a:endParaRPr>
            </a:p>
          </p:txBody>
        </p:sp>
      </p:grpSp>
      <p:grpSp>
        <p:nvGrpSpPr>
          <p:cNvPr id="2054" name="Group 12"/>
          <p:cNvGrpSpPr>
            <a:grpSpLocks/>
          </p:cNvGrpSpPr>
          <p:nvPr/>
        </p:nvGrpSpPr>
        <p:grpSpPr bwMode="auto">
          <a:xfrm>
            <a:off x="-4233" y="3175"/>
            <a:ext cx="12192000" cy="6854825"/>
            <a:chOff x="0" y="2"/>
            <a:chExt cx="5760" cy="4318"/>
          </a:xfrm>
        </p:grpSpPr>
        <p:sp>
          <p:nvSpPr>
            <p:cNvPr id="2062" name="Freeform 13"/>
            <p:cNvSpPr>
              <a:spLocks/>
            </p:cNvSpPr>
            <p:nvPr userDrawn="1"/>
          </p:nvSpPr>
          <p:spPr bwMode="auto">
            <a:xfrm>
              <a:off x="2" y="2"/>
              <a:ext cx="5758" cy="698"/>
            </a:xfrm>
            <a:custGeom>
              <a:avLst/>
              <a:gdLst>
                <a:gd name="T0" fmla="*/ 2721 w 2721"/>
                <a:gd name="T1" fmla="*/ 330 h 330"/>
                <a:gd name="T2" fmla="*/ 0 w 2721"/>
                <a:gd name="T3" fmla="*/ 330 h 330"/>
                <a:gd name="T4" fmla="*/ 0 w 2721"/>
                <a:gd name="T5" fmla="*/ 2 h 330"/>
                <a:gd name="T6" fmla="*/ 804 w 2721"/>
                <a:gd name="T7" fmla="*/ 2 h 330"/>
                <a:gd name="T8" fmla="*/ 870 w 2721"/>
                <a:gd name="T9" fmla="*/ 14 h 330"/>
                <a:gd name="T10" fmla="*/ 921 w 2721"/>
                <a:gd name="T11" fmla="*/ 50 h 330"/>
                <a:gd name="T12" fmla="*/ 1083 w 2721"/>
                <a:gd name="T13" fmla="*/ 257 h 330"/>
                <a:gd name="T14" fmla="*/ 1127 w 2721"/>
                <a:gd name="T15" fmla="*/ 289 h 330"/>
                <a:gd name="T16" fmla="*/ 1198 w 2721"/>
                <a:gd name="T17" fmla="*/ 299 h 330"/>
                <a:gd name="T18" fmla="*/ 2721 w 2721"/>
                <a:gd name="T19" fmla="*/ 299 h 330"/>
                <a:gd name="T20" fmla="*/ 2721 w 2721"/>
                <a:gd name="T21" fmla="*/ 330 h 33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721" h="330">
                  <a:moveTo>
                    <a:pt x="2721" y="330"/>
                  </a:moveTo>
                  <a:cubicBezTo>
                    <a:pt x="0" y="330"/>
                    <a:pt x="0" y="330"/>
                    <a:pt x="0" y="330"/>
                  </a:cubicBezTo>
                  <a:cubicBezTo>
                    <a:pt x="0" y="2"/>
                    <a:pt x="0" y="2"/>
                    <a:pt x="0" y="2"/>
                  </a:cubicBezTo>
                  <a:cubicBezTo>
                    <a:pt x="804" y="2"/>
                    <a:pt x="804" y="2"/>
                    <a:pt x="804" y="2"/>
                  </a:cubicBezTo>
                  <a:cubicBezTo>
                    <a:pt x="804" y="2"/>
                    <a:pt x="837" y="0"/>
                    <a:pt x="870" y="14"/>
                  </a:cubicBezTo>
                  <a:cubicBezTo>
                    <a:pt x="904" y="29"/>
                    <a:pt x="921" y="50"/>
                    <a:pt x="921" y="50"/>
                  </a:cubicBezTo>
                  <a:cubicBezTo>
                    <a:pt x="1083" y="257"/>
                    <a:pt x="1083" y="257"/>
                    <a:pt x="1083" y="257"/>
                  </a:cubicBezTo>
                  <a:cubicBezTo>
                    <a:pt x="1083" y="257"/>
                    <a:pt x="1104" y="280"/>
                    <a:pt x="1127" y="289"/>
                  </a:cubicBezTo>
                  <a:cubicBezTo>
                    <a:pt x="1160" y="301"/>
                    <a:pt x="1198" y="299"/>
                    <a:pt x="1198" y="299"/>
                  </a:cubicBezTo>
                  <a:cubicBezTo>
                    <a:pt x="2721" y="299"/>
                    <a:pt x="2721" y="299"/>
                    <a:pt x="2721" y="299"/>
                  </a:cubicBezTo>
                  <a:lnTo>
                    <a:pt x="2721" y="33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z="1800" b="1">
                <a:solidFill>
                  <a:srgbClr val="000000"/>
                </a:solidFill>
                <a:latin typeface="Garamond" pitchFamily="18" charset="0"/>
                <a:cs typeface="Arial" pitchFamily="34" charset="0"/>
              </a:endParaRPr>
            </a:p>
          </p:txBody>
        </p:sp>
        <p:sp>
          <p:nvSpPr>
            <p:cNvPr id="2063" name="Freeform 14"/>
            <p:cNvSpPr>
              <a:spLocks/>
            </p:cNvSpPr>
            <p:nvPr userDrawn="1"/>
          </p:nvSpPr>
          <p:spPr bwMode="auto">
            <a:xfrm>
              <a:off x="0" y="4085"/>
              <a:ext cx="4417" cy="235"/>
            </a:xfrm>
            <a:custGeom>
              <a:avLst/>
              <a:gdLst>
                <a:gd name="T0" fmla="*/ 2018 w 2088"/>
                <a:gd name="T1" fmla="*/ 31 h 111"/>
                <a:gd name="T2" fmla="*/ 2047 w 2088"/>
                <a:gd name="T3" fmla="*/ 77 h 111"/>
                <a:gd name="T4" fmla="*/ 2063 w 2088"/>
                <a:gd name="T5" fmla="*/ 98 h 111"/>
                <a:gd name="T6" fmla="*/ 2088 w 2088"/>
                <a:gd name="T7" fmla="*/ 111 h 111"/>
                <a:gd name="T8" fmla="*/ 0 w 2088"/>
                <a:gd name="T9" fmla="*/ 111 h 111"/>
                <a:gd name="T10" fmla="*/ 0 w 2088"/>
                <a:gd name="T11" fmla="*/ 0 h 111"/>
                <a:gd name="T12" fmla="*/ 1963 w 2088"/>
                <a:gd name="T13" fmla="*/ 0 h 111"/>
                <a:gd name="T14" fmla="*/ 1997 w 2088"/>
                <a:gd name="T15" fmla="*/ 9 h 111"/>
                <a:gd name="T16" fmla="*/ 2018 w 2088"/>
                <a:gd name="T17" fmla="*/ 31 h 1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88" h="111">
                  <a:moveTo>
                    <a:pt x="2018" y="31"/>
                  </a:moveTo>
                  <a:cubicBezTo>
                    <a:pt x="2047" y="77"/>
                    <a:pt x="2047" y="77"/>
                    <a:pt x="2047" y="77"/>
                  </a:cubicBezTo>
                  <a:cubicBezTo>
                    <a:pt x="2047" y="77"/>
                    <a:pt x="2055" y="91"/>
                    <a:pt x="2063" y="98"/>
                  </a:cubicBezTo>
                  <a:cubicBezTo>
                    <a:pt x="2073" y="106"/>
                    <a:pt x="2088" y="111"/>
                    <a:pt x="2088" y="111"/>
                  </a:cubicBezTo>
                  <a:cubicBezTo>
                    <a:pt x="0" y="111"/>
                    <a:pt x="0" y="111"/>
                    <a:pt x="0" y="111"/>
                  </a:cubicBezTo>
                  <a:cubicBezTo>
                    <a:pt x="0" y="0"/>
                    <a:pt x="0" y="0"/>
                    <a:pt x="0" y="0"/>
                  </a:cubicBezTo>
                  <a:cubicBezTo>
                    <a:pt x="1963" y="0"/>
                    <a:pt x="1963" y="0"/>
                    <a:pt x="1963" y="0"/>
                  </a:cubicBezTo>
                  <a:cubicBezTo>
                    <a:pt x="1963" y="0"/>
                    <a:pt x="1984" y="0"/>
                    <a:pt x="1997" y="9"/>
                  </a:cubicBezTo>
                  <a:cubicBezTo>
                    <a:pt x="2010" y="18"/>
                    <a:pt x="2018" y="31"/>
                    <a:pt x="2018" y="31"/>
                  </a:cubicBezTo>
                  <a:close/>
                </a:path>
              </a:pathLst>
            </a:custGeom>
            <a:gradFill rotWithShape="1">
              <a:gsLst>
                <a:gs pos="0">
                  <a:srgbClr val="000066"/>
                </a:gs>
                <a:gs pos="100000">
                  <a:srgbClr val="163794"/>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tr-TR" sz="1800" b="1">
                <a:solidFill>
                  <a:srgbClr val="000000"/>
                </a:solidFill>
                <a:latin typeface="Garamond" pitchFamily="18" charset="0"/>
                <a:cs typeface="Arial" pitchFamily="34" charset="0"/>
              </a:endParaRPr>
            </a:p>
          </p:txBody>
        </p:sp>
      </p:grpSp>
      <p:sp>
        <p:nvSpPr>
          <p:cNvPr id="2055" name="Rectangle 15"/>
          <p:cNvSpPr>
            <a:spLocks noGrp="1" noChangeArrowheads="1"/>
          </p:cNvSpPr>
          <p:nvPr>
            <p:ph type="title"/>
          </p:nvPr>
        </p:nvSpPr>
        <p:spPr bwMode="auto">
          <a:xfrm>
            <a:off x="3761317" y="1"/>
            <a:ext cx="8430683" cy="98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smtClean="0"/>
              <a:t>Asıl başlık stili için tıklatın</a:t>
            </a:r>
          </a:p>
        </p:txBody>
      </p:sp>
      <p:sp>
        <p:nvSpPr>
          <p:cNvPr id="2056" name="Rectangle 16"/>
          <p:cNvSpPr>
            <a:spLocks noGrp="1" noChangeArrowheads="1"/>
          </p:cNvSpPr>
          <p:nvPr>
            <p:ph type="body" idx="1"/>
          </p:nvPr>
        </p:nvSpPr>
        <p:spPr bwMode="auto">
          <a:xfrm>
            <a:off x="334434" y="1268414"/>
            <a:ext cx="11523133"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p>
        </p:txBody>
      </p:sp>
      <p:sp>
        <p:nvSpPr>
          <p:cNvPr id="57361" name="Rectangle 17"/>
          <p:cNvSpPr>
            <a:spLocks noGrp="1" noChangeArrowheads="1"/>
          </p:cNvSpPr>
          <p:nvPr>
            <p:ph type="dt" sz="half" idx="2"/>
          </p:nvPr>
        </p:nvSpPr>
        <p:spPr bwMode="auto">
          <a:xfrm>
            <a:off x="848784" y="6381750"/>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b="0">
                <a:latin typeface="Arial" pitchFamily="34" charset="0"/>
                <a:cs typeface="+mn-cs"/>
              </a:defRPr>
            </a:lvl1pPr>
          </a:lstStyle>
          <a:p>
            <a:pPr fontAlgn="base">
              <a:spcBef>
                <a:spcPct val="0"/>
              </a:spcBef>
              <a:spcAft>
                <a:spcPct val="0"/>
              </a:spcAft>
              <a:defRPr/>
            </a:pPr>
            <a:endParaRPr lang="en-GB">
              <a:solidFill>
                <a:srgbClr val="000000"/>
              </a:solidFill>
            </a:endParaRPr>
          </a:p>
        </p:txBody>
      </p:sp>
      <p:sp>
        <p:nvSpPr>
          <p:cNvPr id="57362" name="Rectangle 18"/>
          <p:cNvSpPr>
            <a:spLocks noGrp="1" noChangeArrowheads="1"/>
          </p:cNvSpPr>
          <p:nvPr>
            <p:ph type="ftr" sz="quarter" idx="3"/>
          </p:nvPr>
        </p:nvSpPr>
        <p:spPr bwMode="auto">
          <a:xfrm>
            <a:off x="4404784" y="6381750"/>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Arial" pitchFamily="34" charset="0"/>
                <a:cs typeface="+mn-cs"/>
              </a:defRPr>
            </a:lvl1pPr>
          </a:lstStyle>
          <a:p>
            <a:pPr fontAlgn="base">
              <a:spcBef>
                <a:spcPct val="0"/>
              </a:spcBef>
              <a:spcAft>
                <a:spcPct val="0"/>
              </a:spcAft>
              <a:defRPr/>
            </a:pPr>
            <a:endParaRPr lang="en-GB">
              <a:solidFill>
                <a:srgbClr val="000000"/>
              </a:solidFill>
            </a:endParaRPr>
          </a:p>
        </p:txBody>
      </p:sp>
      <p:sp>
        <p:nvSpPr>
          <p:cNvPr id="57363" name="Rectangle 19"/>
          <p:cNvSpPr>
            <a:spLocks noGrp="1" noChangeArrowheads="1"/>
          </p:cNvSpPr>
          <p:nvPr>
            <p:ph type="sldNum" sz="quarter" idx="4"/>
          </p:nvPr>
        </p:nvSpPr>
        <p:spPr bwMode="auto">
          <a:xfrm>
            <a:off x="9012767" y="6588126"/>
            <a:ext cx="2844800" cy="2968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chemeClr val="bg1"/>
                </a:solidFill>
                <a:cs typeface="+mn-cs"/>
              </a:defRPr>
            </a:lvl1pPr>
          </a:lstStyle>
          <a:p>
            <a:pPr fontAlgn="base">
              <a:spcBef>
                <a:spcPct val="0"/>
              </a:spcBef>
              <a:spcAft>
                <a:spcPct val="0"/>
              </a:spcAft>
              <a:defRPr/>
            </a:pPr>
            <a:fld id="{D228F10E-778B-481E-86C1-0936995ED51E}" type="slidenum">
              <a:rPr lang="tr-TR" b="1">
                <a:solidFill>
                  <a:srgbClr val="FFFFFF"/>
                </a:solidFill>
                <a:latin typeface="Garamond" pitchFamily="18" charset="0"/>
              </a:rPr>
              <a:pPr fontAlgn="base">
                <a:spcBef>
                  <a:spcPct val="0"/>
                </a:spcBef>
                <a:spcAft>
                  <a:spcPct val="0"/>
                </a:spcAft>
                <a:defRPr/>
              </a:pPr>
              <a:t>‹#›</a:t>
            </a:fld>
            <a:endParaRPr lang="tr-TR" b="1">
              <a:solidFill>
                <a:srgbClr val="FFFFFF"/>
              </a:solidFill>
              <a:latin typeface="Garamond" pitchFamily="18" charset="0"/>
            </a:endParaRPr>
          </a:p>
        </p:txBody>
      </p:sp>
      <p:pic>
        <p:nvPicPr>
          <p:cNvPr id="2060" name="Picture 20" descr="gib"/>
          <p:cNvPicPr>
            <a:picLocks noChangeAspect="1" noChangeArrowheads="1"/>
          </p:cNvPicPr>
          <p:nvPr/>
        </p:nvPicPr>
        <p:blipFill>
          <a:blip r:embed="rId18" cstate="print">
            <a:extLst>
              <a:ext uri="{28A0092B-C50C-407E-A947-70E740481C1C}">
                <a14:useLocalDpi xmlns:a14="http://schemas.microsoft.com/office/drawing/2010/main" val="0"/>
              </a:ext>
            </a:extLst>
          </a:blip>
          <a:srcRect r="13669"/>
          <a:stretch>
            <a:fillRect/>
          </a:stretch>
        </p:blipFill>
        <p:spPr bwMode="auto">
          <a:xfrm>
            <a:off x="192617" y="115889"/>
            <a:ext cx="2927349"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1" name="Picture 20" descr="GİB.pn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90501" y="109539"/>
            <a:ext cx="29591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321735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ransition spd="med">
    <p:wipe/>
  </p:transition>
  <p:timing>
    <p:tnLst>
      <p:par>
        <p:cTn id="1" dur="indefinite" restart="never" nodeType="tmRoot"/>
      </p:par>
    </p:tnLst>
  </p:timing>
  <p:hf hdr="0" ftr="0" dt="0"/>
  <p:txStyles>
    <p:titleStyle>
      <a:lvl1pPr algn="r" rtl="0" eaLnBrk="0" fontAlgn="base" hangingPunct="0">
        <a:spcBef>
          <a:spcPct val="0"/>
        </a:spcBef>
        <a:spcAft>
          <a:spcPct val="0"/>
        </a:spcAft>
        <a:defRPr sz="2800" b="1">
          <a:solidFill>
            <a:schemeClr val="bg1"/>
          </a:solidFill>
          <a:latin typeface="+mj-lt"/>
          <a:ea typeface="+mj-ea"/>
          <a:cs typeface="+mj-cs"/>
        </a:defRPr>
      </a:lvl1pPr>
      <a:lvl2pPr algn="r" rtl="0" eaLnBrk="0" fontAlgn="base" hangingPunct="0">
        <a:spcBef>
          <a:spcPct val="0"/>
        </a:spcBef>
        <a:spcAft>
          <a:spcPct val="0"/>
        </a:spcAft>
        <a:defRPr sz="2800" b="1">
          <a:solidFill>
            <a:schemeClr val="bg1"/>
          </a:solidFill>
          <a:latin typeface="Tahoma" pitchFamily="34" charset="0"/>
        </a:defRPr>
      </a:lvl2pPr>
      <a:lvl3pPr algn="r" rtl="0" eaLnBrk="0" fontAlgn="base" hangingPunct="0">
        <a:spcBef>
          <a:spcPct val="0"/>
        </a:spcBef>
        <a:spcAft>
          <a:spcPct val="0"/>
        </a:spcAft>
        <a:defRPr sz="2800" b="1">
          <a:solidFill>
            <a:schemeClr val="bg1"/>
          </a:solidFill>
          <a:latin typeface="Tahoma" pitchFamily="34" charset="0"/>
        </a:defRPr>
      </a:lvl3pPr>
      <a:lvl4pPr algn="r" rtl="0" eaLnBrk="0" fontAlgn="base" hangingPunct="0">
        <a:spcBef>
          <a:spcPct val="0"/>
        </a:spcBef>
        <a:spcAft>
          <a:spcPct val="0"/>
        </a:spcAft>
        <a:defRPr sz="2800" b="1">
          <a:solidFill>
            <a:schemeClr val="bg1"/>
          </a:solidFill>
          <a:latin typeface="Tahoma" pitchFamily="34" charset="0"/>
        </a:defRPr>
      </a:lvl4pPr>
      <a:lvl5pPr algn="r" rtl="0" eaLnBrk="0" fontAlgn="base" hangingPunct="0">
        <a:spcBef>
          <a:spcPct val="0"/>
        </a:spcBef>
        <a:spcAft>
          <a:spcPct val="0"/>
        </a:spcAft>
        <a:defRPr sz="2800" b="1">
          <a:solidFill>
            <a:schemeClr val="bg1"/>
          </a:solidFill>
          <a:latin typeface="Tahoma" pitchFamily="34" charset="0"/>
        </a:defRPr>
      </a:lvl5pPr>
      <a:lvl6pPr marL="457200" algn="r" rtl="0" eaLnBrk="0" fontAlgn="base" hangingPunct="0">
        <a:spcBef>
          <a:spcPct val="0"/>
        </a:spcBef>
        <a:spcAft>
          <a:spcPct val="0"/>
        </a:spcAft>
        <a:defRPr sz="2800" b="1">
          <a:solidFill>
            <a:schemeClr val="bg1"/>
          </a:solidFill>
          <a:latin typeface="Tahoma" pitchFamily="34" charset="0"/>
        </a:defRPr>
      </a:lvl6pPr>
      <a:lvl7pPr marL="914400" algn="r" rtl="0" eaLnBrk="0" fontAlgn="base" hangingPunct="0">
        <a:spcBef>
          <a:spcPct val="0"/>
        </a:spcBef>
        <a:spcAft>
          <a:spcPct val="0"/>
        </a:spcAft>
        <a:defRPr sz="2800" b="1">
          <a:solidFill>
            <a:schemeClr val="bg1"/>
          </a:solidFill>
          <a:latin typeface="Tahoma" pitchFamily="34" charset="0"/>
        </a:defRPr>
      </a:lvl7pPr>
      <a:lvl8pPr marL="1371600" algn="r" rtl="0" eaLnBrk="0" fontAlgn="base" hangingPunct="0">
        <a:spcBef>
          <a:spcPct val="0"/>
        </a:spcBef>
        <a:spcAft>
          <a:spcPct val="0"/>
        </a:spcAft>
        <a:defRPr sz="2800" b="1">
          <a:solidFill>
            <a:schemeClr val="bg1"/>
          </a:solidFill>
          <a:latin typeface="Tahoma" pitchFamily="34" charset="0"/>
        </a:defRPr>
      </a:lvl8pPr>
      <a:lvl9pPr marL="1828800" algn="r" rtl="0" eaLnBrk="0" fontAlgn="base" hangingPunct="0">
        <a:spcBef>
          <a:spcPct val="0"/>
        </a:spcBef>
        <a:spcAft>
          <a:spcPct val="0"/>
        </a:spcAft>
        <a:defRPr sz="2800" b="1">
          <a:solidFill>
            <a:schemeClr val="bg1"/>
          </a:solidFill>
          <a:latin typeface="Tahoma" pitchFamily="34" charset="0"/>
        </a:defRPr>
      </a:lvl9pPr>
    </p:titleStyle>
    <p:bodyStyle>
      <a:lvl1pPr marL="342900" indent="-342900" algn="l" rtl="0" eaLnBrk="0" fontAlgn="base" hangingPunct="0">
        <a:spcBef>
          <a:spcPct val="20000"/>
        </a:spcBef>
        <a:spcAft>
          <a:spcPct val="0"/>
        </a:spcAft>
        <a:buSzPct val="75000"/>
        <a:buBlip>
          <a:blip r:embed="rId20"/>
        </a:buBlip>
        <a:defRPr sz="2400">
          <a:solidFill>
            <a:srgbClr val="000066"/>
          </a:solidFill>
          <a:latin typeface="+mn-lt"/>
          <a:ea typeface="+mn-ea"/>
          <a:cs typeface="+mn-cs"/>
        </a:defRPr>
      </a:lvl1pPr>
      <a:lvl2pPr marL="742950" indent="-285750" algn="l" rtl="0" eaLnBrk="0" fontAlgn="base" hangingPunct="0">
        <a:spcBef>
          <a:spcPct val="20000"/>
        </a:spcBef>
        <a:spcAft>
          <a:spcPct val="0"/>
        </a:spcAft>
        <a:buSzPct val="75000"/>
        <a:buChar char="o"/>
        <a:defRPr sz="2400">
          <a:solidFill>
            <a:srgbClr val="000066"/>
          </a:solidFill>
          <a:latin typeface="+mn-lt"/>
        </a:defRPr>
      </a:lvl2pPr>
      <a:lvl3pPr marL="1143000" indent="-228600" algn="l" rtl="0" eaLnBrk="0" fontAlgn="base" hangingPunct="0">
        <a:spcBef>
          <a:spcPct val="20000"/>
        </a:spcBef>
        <a:spcAft>
          <a:spcPct val="0"/>
        </a:spcAft>
        <a:buSzPct val="75000"/>
        <a:buChar char="•"/>
        <a:defRPr sz="2000">
          <a:solidFill>
            <a:srgbClr val="000066"/>
          </a:solidFill>
          <a:latin typeface="+mn-lt"/>
        </a:defRPr>
      </a:lvl3pPr>
      <a:lvl4pPr marL="1600200" indent="-228600" algn="l" rtl="0" eaLnBrk="0" fontAlgn="base" hangingPunct="0">
        <a:spcBef>
          <a:spcPct val="20000"/>
        </a:spcBef>
        <a:spcAft>
          <a:spcPct val="0"/>
        </a:spcAft>
        <a:buSzPct val="75000"/>
        <a:buChar char="–"/>
        <a:defRPr sz="2000">
          <a:solidFill>
            <a:srgbClr val="000066"/>
          </a:solidFill>
          <a:latin typeface="+mn-lt"/>
        </a:defRPr>
      </a:lvl4pPr>
      <a:lvl5pPr marL="2057400" indent="-228600" algn="l" rtl="0" eaLnBrk="0" fontAlgn="base" hangingPunct="0">
        <a:spcBef>
          <a:spcPct val="20000"/>
        </a:spcBef>
        <a:spcAft>
          <a:spcPct val="0"/>
        </a:spcAft>
        <a:buSzPct val="75000"/>
        <a:buChar char="»"/>
        <a:defRPr sz="2000">
          <a:solidFill>
            <a:srgbClr val="000066"/>
          </a:solidFill>
          <a:latin typeface="+mn-lt"/>
        </a:defRPr>
      </a:lvl5pPr>
      <a:lvl6pPr marL="2514600" indent="-228600" algn="l" rtl="0" eaLnBrk="0" fontAlgn="base" hangingPunct="0">
        <a:spcBef>
          <a:spcPct val="20000"/>
        </a:spcBef>
        <a:spcAft>
          <a:spcPct val="0"/>
        </a:spcAft>
        <a:buSzPct val="75000"/>
        <a:buChar char="»"/>
        <a:defRPr sz="2000">
          <a:solidFill>
            <a:srgbClr val="000066"/>
          </a:solidFill>
          <a:latin typeface="+mn-lt"/>
        </a:defRPr>
      </a:lvl6pPr>
      <a:lvl7pPr marL="2971800" indent="-228600" algn="l" rtl="0" eaLnBrk="0" fontAlgn="base" hangingPunct="0">
        <a:spcBef>
          <a:spcPct val="20000"/>
        </a:spcBef>
        <a:spcAft>
          <a:spcPct val="0"/>
        </a:spcAft>
        <a:buSzPct val="75000"/>
        <a:buChar char="»"/>
        <a:defRPr sz="2000">
          <a:solidFill>
            <a:srgbClr val="000066"/>
          </a:solidFill>
          <a:latin typeface="+mn-lt"/>
        </a:defRPr>
      </a:lvl7pPr>
      <a:lvl8pPr marL="3429000" indent="-228600" algn="l" rtl="0" eaLnBrk="0" fontAlgn="base" hangingPunct="0">
        <a:spcBef>
          <a:spcPct val="20000"/>
        </a:spcBef>
        <a:spcAft>
          <a:spcPct val="0"/>
        </a:spcAft>
        <a:buSzPct val="75000"/>
        <a:buChar char="»"/>
        <a:defRPr sz="2000">
          <a:solidFill>
            <a:srgbClr val="000066"/>
          </a:solidFill>
          <a:latin typeface="+mn-lt"/>
        </a:defRPr>
      </a:lvl8pPr>
      <a:lvl9pPr marL="3886200" indent="-228600" algn="l" rtl="0" eaLnBrk="0" fontAlgn="base" hangingPunct="0">
        <a:spcBef>
          <a:spcPct val="20000"/>
        </a:spcBef>
        <a:spcAft>
          <a:spcPct val="0"/>
        </a:spcAft>
        <a:buSzPct val="75000"/>
        <a:buChar char="»"/>
        <a:defRPr sz="2000">
          <a:solidFill>
            <a:srgbClr val="000066"/>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430AA-DE64-4CD8-BF3A-2FC8FD9A446C}"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951838156"/>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430AA-DE64-4CD8-BF3A-2FC8FD9A446C}"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2104629767"/>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430AA-DE64-4CD8-BF3A-2FC8FD9A446C}" type="datetime1">
              <a:rPr lang="tr-TR" smtClean="0">
                <a:solidFill>
                  <a:prstClr val="black">
                    <a:tint val="75000"/>
                  </a:prstClr>
                </a:solidFill>
              </a:rPr>
              <a:pPr/>
              <a:t>13.11.2025</a:t>
            </a:fld>
            <a:endParaRPr lang="tr-TR">
              <a:solidFill>
                <a:prstClr val="black">
                  <a:tint val="75000"/>
                </a:prstClr>
              </a:solidFill>
            </a:endParaRP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solidFill>
                <a:prstClr val="black">
                  <a:tint val="75000"/>
                </a:prstClr>
              </a:solidFill>
            </a:endParaRP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6449A80-6FDC-475E-9293-1C17F140D77C}" type="slidenum">
              <a:rPr lang="tr-TR" smtClean="0">
                <a:solidFill>
                  <a:prstClr val="black">
                    <a:tint val="75000"/>
                  </a:prstClr>
                </a:solidFill>
              </a:rPr>
              <a:pPr/>
              <a:t>‹#›</a:t>
            </a:fld>
            <a:endParaRPr lang="tr-TR">
              <a:solidFill>
                <a:prstClr val="black">
                  <a:tint val="75000"/>
                </a:prstClr>
              </a:solidFill>
            </a:endParaRPr>
          </a:p>
        </p:txBody>
      </p:sp>
    </p:spTree>
    <p:extLst>
      <p:ext uri="{BB962C8B-B14F-4D97-AF65-F5344CB8AC3E}">
        <p14:creationId xmlns:p14="http://schemas.microsoft.com/office/powerpoint/2010/main" val="70823321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2" name="PlaceHolder 1"/>
          <p:cNvSpPr>
            <a:spLocks noGrp="1"/>
          </p:cNvSpPr>
          <p:nvPr>
            <p:ph type="title"/>
          </p:nvPr>
        </p:nvSpPr>
        <p:spPr>
          <a:xfrm>
            <a:off x="838080" y="365040"/>
            <a:ext cx="10515240" cy="1325160"/>
          </a:xfrm>
          <a:prstGeom prst="rect">
            <a:avLst/>
          </a:prstGeom>
          <a:noFill/>
          <a:ln w="0">
            <a:noFill/>
          </a:ln>
        </p:spPr>
        <p:txBody>
          <a:bodyPr anchor="ctr">
            <a:noAutofit/>
          </a:bodyPr>
          <a:lstStyle/>
          <a:p>
            <a:pPr>
              <a:lnSpc>
                <a:spcPct val="90000"/>
              </a:lnSpc>
            </a:pPr>
            <a:r>
              <a:rPr lang="tr-TR" sz="4400" b="0" strike="noStrike" spc="-1">
                <a:solidFill>
                  <a:srgbClr val="000000"/>
                </a:solidFill>
                <a:latin typeface="Calibri Light"/>
              </a:rPr>
              <a:t>Asıl başlık stili için tıklatın</a:t>
            </a:r>
            <a:endParaRPr lang="tr-TR" sz="4400" b="0" strike="noStrike" spc="-1">
              <a:solidFill>
                <a:srgbClr val="000000"/>
              </a:solidFill>
              <a:latin typeface="Calibri"/>
            </a:endParaRPr>
          </a:p>
        </p:txBody>
      </p:sp>
      <p:sp>
        <p:nvSpPr>
          <p:cNvPr id="83" name="PlaceHolder 2"/>
          <p:cNvSpPr>
            <a:spLocks noGrp="1"/>
          </p:cNvSpPr>
          <p:nvPr>
            <p:ph type="body"/>
          </p:nvPr>
        </p:nvSpPr>
        <p:spPr>
          <a:xfrm>
            <a:off x="838080" y="1825560"/>
            <a:ext cx="10515240" cy="4350960"/>
          </a:xfrm>
          <a:prstGeom prst="rect">
            <a:avLst/>
          </a:prstGeom>
          <a:noFill/>
          <a:ln w="0">
            <a:noFill/>
          </a:ln>
        </p:spPr>
        <p:txBody>
          <a:bodyPr anchor="t">
            <a:noAutofit/>
          </a:bodyPr>
          <a:lstStyle/>
          <a:p>
            <a:pPr marL="228600" indent="-228600">
              <a:lnSpc>
                <a:spcPct val="90000"/>
              </a:lnSpc>
              <a:spcBef>
                <a:spcPts val="1001"/>
              </a:spcBef>
              <a:buClr>
                <a:srgbClr val="000000"/>
              </a:buClr>
              <a:buFont typeface="Arial"/>
              <a:buChar char="•"/>
            </a:pPr>
            <a:r>
              <a:rPr lang="tr-TR" sz="2800" b="0" strike="noStrike" spc="-1">
                <a:solidFill>
                  <a:srgbClr val="000000"/>
                </a:solidFill>
                <a:latin typeface="Calibri"/>
              </a:rPr>
              <a:t>Asıl metin stillerini düzenle</a:t>
            </a:r>
          </a:p>
          <a:p>
            <a:pPr marL="685800" lvl="1" indent="-228600">
              <a:lnSpc>
                <a:spcPct val="90000"/>
              </a:lnSpc>
              <a:spcBef>
                <a:spcPts val="499"/>
              </a:spcBef>
              <a:buClr>
                <a:srgbClr val="000000"/>
              </a:buClr>
              <a:buFont typeface="Arial"/>
              <a:buChar char="•"/>
            </a:pPr>
            <a:r>
              <a:rPr lang="tr-TR" sz="2400" b="0" strike="noStrike" spc="-1">
                <a:solidFill>
                  <a:srgbClr val="000000"/>
                </a:solidFill>
                <a:latin typeface="Calibri"/>
              </a:rPr>
              <a:t>İkinci düzey</a:t>
            </a:r>
          </a:p>
          <a:p>
            <a:pPr marL="1143000" lvl="2" indent="-228600">
              <a:lnSpc>
                <a:spcPct val="90000"/>
              </a:lnSpc>
              <a:spcBef>
                <a:spcPts val="499"/>
              </a:spcBef>
              <a:buClr>
                <a:srgbClr val="000000"/>
              </a:buClr>
              <a:buFont typeface="Arial"/>
              <a:buChar char="•"/>
            </a:pPr>
            <a:r>
              <a:rPr lang="tr-TR" sz="2000" b="0" strike="noStrike" spc="-1">
                <a:solidFill>
                  <a:srgbClr val="000000"/>
                </a:solidFill>
                <a:latin typeface="Calibri"/>
              </a:rPr>
              <a:t>Üçüncü düzey</a:t>
            </a:r>
          </a:p>
          <a:p>
            <a:pPr marL="1600200" lvl="3" indent="-228600">
              <a:lnSpc>
                <a:spcPct val="90000"/>
              </a:lnSpc>
              <a:spcBef>
                <a:spcPts val="499"/>
              </a:spcBef>
              <a:buClr>
                <a:srgbClr val="000000"/>
              </a:buClr>
              <a:buFont typeface="Arial"/>
              <a:buChar char="•"/>
            </a:pPr>
            <a:r>
              <a:rPr lang="tr-TR" sz="1800" b="0" strike="noStrike" spc="-1">
                <a:solidFill>
                  <a:srgbClr val="000000"/>
                </a:solidFill>
                <a:latin typeface="Calibri"/>
              </a:rPr>
              <a:t>Dördüncü düzey</a:t>
            </a:r>
          </a:p>
          <a:p>
            <a:pPr marL="2057400" lvl="4" indent="-228600">
              <a:lnSpc>
                <a:spcPct val="90000"/>
              </a:lnSpc>
              <a:spcBef>
                <a:spcPts val="499"/>
              </a:spcBef>
              <a:buClr>
                <a:srgbClr val="000000"/>
              </a:buClr>
              <a:buFont typeface="Arial"/>
              <a:buChar char="•"/>
            </a:pPr>
            <a:r>
              <a:rPr lang="tr-TR" sz="1800" b="0" strike="noStrike" spc="-1">
                <a:solidFill>
                  <a:srgbClr val="000000"/>
                </a:solidFill>
                <a:latin typeface="Calibri"/>
              </a:rPr>
              <a:t>Beşinci düzey</a:t>
            </a:r>
          </a:p>
        </p:txBody>
      </p:sp>
      <p:sp>
        <p:nvSpPr>
          <p:cNvPr id="84" name="PlaceHolder 3"/>
          <p:cNvSpPr>
            <a:spLocks noGrp="1"/>
          </p:cNvSpPr>
          <p:nvPr>
            <p:ph type="dt"/>
          </p:nvPr>
        </p:nvSpPr>
        <p:spPr>
          <a:xfrm>
            <a:off x="838080" y="6356520"/>
            <a:ext cx="2742840" cy="364680"/>
          </a:xfrm>
          <a:prstGeom prst="rect">
            <a:avLst/>
          </a:prstGeom>
          <a:noFill/>
          <a:ln w="0">
            <a:noFill/>
          </a:ln>
        </p:spPr>
        <p:txBody>
          <a:bodyPr anchor="ctr">
            <a:noAutofit/>
          </a:bodyPr>
          <a:lstStyle/>
          <a:p>
            <a:fld id="{FDECEAC7-BE13-4D37-8B5A-FC6D63D317EB}" type="datetime1">
              <a:rPr lang="tr-TR" sz="1200" spc="-1">
                <a:solidFill>
                  <a:srgbClr val="8B8B8B"/>
                </a:solidFill>
                <a:latin typeface="Calibri"/>
              </a:rPr>
              <a:pPr/>
              <a:t>13.11.2025</a:t>
            </a:fld>
            <a:endParaRPr lang="tr-TR" sz="1200" spc="-1">
              <a:solidFill>
                <a:prstClr val="black"/>
              </a:solidFill>
              <a:latin typeface="Times New Roman"/>
            </a:endParaRPr>
          </a:p>
        </p:txBody>
      </p:sp>
      <p:sp>
        <p:nvSpPr>
          <p:cNvPr id="85" name="PlaceHolder 4"/>
          <p:cNvSpPr>
            <a:spLocks noGrp="1"/>
          </p:cNvSpPr>
          <p:nvPr>
            <p:ph type="ftr"/>
          </p:nvPr>
        </p:nvSpPr>
        <p:spPr>
          <a:xfrm>
            <a:off x="4038480" y="6356520"/>
            <a:ext cx="4114440" cy="364680"/>
          </a:xfrm>
          <a:prstGeom prst="rect">
            <a:avLst/>
          </a:prstGeom>
          <a:noFill/>
          <a:ln w="0">
            <a:noFill/>
          </a:ln>
        </p:spPr>
        <p:txBody>
          <a:bodyPr anchor="ctr">
            <a:noAutofit/>
          </a:bodyPr>
          <a:lstStyle/>
          <a:p>
            <a:endParaRPr lang="tr-TR" sz="2400" spc="-1">
              <a:solidFill>
                <a:prstClr val="black"/>
              </a:solidFill>
              <a:latin typeface="Times New Roman"/>
            </a:endParaRPr>
          </a:p>
        </p:txBody>
      </p:sp>
      <p:sp>
        <p:nvSpPr>
          <p:cNvPr id="86" name="PlaceHolder 5"/>
          <p:cNvSpPr>
            <a:spLocks noGrp="1"/>
          </p:cNvSpPr>
          <p:nvPr>
            <p:ph type="sldNum"/>
          </p:nvPr>
        </p:nvSpPr>
        <p:spPr>
          <a:xfrm>
            <a:off x="8610480" y="6356520"/>
            <a:ext cx="2742840" cy="364680"/>
          </a:xfrm>
          <a:prstGeom prst="rect">
            <a:avLst/>
          </a:prstGeom>
          <a:noFill/>
          <a:ln w="0">
            <a:noFill/>
          </a:ln>
        </p:spPr>
        <p:txBody>
          <a:bodyPr anchor="ctr">
            <a:noAutofit/>
          </a:bodyPr>
          <a:lstStyle/>
          <a:p>
            <a:pPr algn="r"/>
            <a:fld id="{285F7140-265C-41B5-8A7F-410BADFC68C7}" type="slidenum">
              <a:rPr lang="tr-TR" sz="1200" spc="-1">
                <a:solidFill>
                  <a:srgbClr val="8B8B8B"/>
                </a:solidFill>
                <a:latin typeface="Calibri"/>
              </a:rPr>
              <a:pPr algn="r"/>
              <a:t>‹#›</a:t>
            </a:fld>
            <a:endParaRPr lang="tr-TR" sz="1200" spc="-1">
              <a:solidFill>
                <a:prstClr val="black"/>
              </a:solidFill>
              <a:latin typeface="Times New Roman"/>
            </a:endParaRPr>
          </a:p>
        </p:txBody>
      </p:sp>
      <p:pic>
        <p:nvPicPr>
          <p:cNvPr id="87" name="Resim 86"/>
          <p:cNvPicPr/>
          <p:nvPr/>
        </p:nvPicPr>
        <p:blipFill>
          <a:blip r:embed="rId14"/>
          <a:stretch/>
        </p:blipFill>
        <p:spPr>
          <a:xfrm>
            <a:off x="10927440" y="180360"/>
            <a:ext cx="1131840" cy="560520"/>
          </a:xfrm>
          <a:prstGeom prst="rect">
            <a:avLst/>
          </a:prstGeom>
          <a:ln w="0">
            <a:noFill/>
          </a:ln>
        </p:spPr>
      </p:pic>
    </p:spTree>
    <p:extLst>
      <p:ext uri="{BB962C8B-B14F-4D97-AF65-F5344CB8AC3E}">
        <p14:creationId xmlns:p14="http://schemas.microsoft.com/office/powerpoint/2010/main" val="1790557414"/>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w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4.png"/><Relationship Id="rId7" Type="http://schemas.openxmlformats.org/officeDocument/2006/relationships/image" Target="../media/image19.jpe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6.png"/><Relationship Id="rId10" Type="http://schemas.openxmlformats.org/officeDocument/2006/relationships/image" Target="../media/image22.jpeg"/><Relationship Id="rId4" Type="http://schemas.openxmlformats.org/officeDocument/2006/relationships/image" Target="../media/image15.png"/><Relationship Id="rId9"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16.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3" Type="http://schemas.openxmlformats.org/officeDocument/2006/relationships/image" Target="../media/image14.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16.png"/><Relationship Id="rId10" Type="http://schemas.openxmlformats.org/officeDocument/2006/relationships/image" Target="../media/image29.png"/><Relationship Id="rId4" Type="http://schemas.openxmlformats.org/officeDocument/2006/relationships/image" Target="../media/image15.png"/><Relationship Id="rId9" Type="http://schemas.openxmlformats.org/officeDocument/2006/relationships/image" Target="../media/image28.png"/><Relationship Id="rId14" Type="http://schemas.openxmlformats.org/officeDocument/2006/relationships/image" Target="../media/image33.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4.png"/><Relationship Id="rId7" Type="http://schemas.openxmlformats.org/officeDocument/2006/relationships/image" Target="../media/image3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6.png"/><Relationship Id="rId10" Type="http://schemas.openxmlformats.org/officeDocument/2006/relationships/image" Target="../media/image37.png"/><Relationship Id="rId4" Type="http://schemas.openxmlformats.org/officeDocument/2006/relationships/image" Target="../media/image15.png"/><Relationship Id="rId9"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40.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16.png"/><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16.png"/><Relationship Id="rId4" Type="http://schemas.openxmlformats.org/officeDocument/2006/relationships/image" Target="../media/image15.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4.png"/><Relationship Id="rId7" Type="http://schemas.openxmlformats.org/officeDocument/2006/relationships/image" Target="../media/image4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16.png"/><Relationship Id="rId10" Type="http://schemas.openxmlformats.org/officeDocument/2006/relationships/image" Target="../media/image46.png"/><Relationship Id="rId4" Type="http://schemas.openxmlformats.org/officeDocument/2006/relationships/image" Target="../media/image15.png"/><Relationship Id="rId9"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notesSlide" Target="../notesSlides/notesSlide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notesSlide" Target="../notesSlides/notesSlide9.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1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notesSlide" Target="../notesSlides/notesSlide1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2.png"/><Relationship Id="rId2" Type="http://schemas.openxmlformats.org/officeDocument/2006/relationships/slideLayout" Target="../slideLayouts/slideLayout2.xml"/><Relationship Id="rId1" Type="http://schemas.openxmlformats.org/officeDocument/2006/relationships/themeOverride" Target="../theme/themeOverride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16.pn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16.png"/><Relationship Id="rId4" Type="http://schemas.openxmlformats.org/officeDocument/2006/relationships/image" Target="../media/image15.png"/></Relationships>
</file>

<file path=ppt/slides/_rels/slide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16.png"/></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16.png"/><Relationship Id="rId4" Type="http://schemas.openxmlformats.org/officeDocument/2006/relationships/image" Target="../media/image15.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8.xml"/><Relationship Id="rId4" Type="http://schemas.openxmlformats.org/officeDocument/2006/relationships/image" Target="../media/image13.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9.xml"/><Relationship Id="rId4" Type="http://schemas.openxmlformats.org/officeDocument/2006/relationships/image" Target="../media/image13.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10.xml"/><Relationship Id="rId4" Type="http://schemas.openxmlformats.org/officeDocument/2006/relationships/image" Target="../media/image13.png"/></Relationships>
</file>

<file path=ppt/slides/_rels/slide4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2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11.xml"/><Relationship Id="rId6" Type="http://schemas.openxmlformats.org/officeDocument/2006/relationships/image" Target="../media/image15.png"/><Relationship Id="rId5" Type="http://schemas.openxmlformats.org/officeDocument/2006/relationships/image" Target="../media/image59.png"/><Relationship Id="rId4" Type="http://schemas.openxmlformats.org/officeDocument/2006/relationships/image" Target="../media/image13.png"/></Relationships>
</file>

<file path=ppt/slides/_rels/slide4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3.png"/><Relationship Id="rId7"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themeOverride" Target="../theme/themeOverride1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9" Type="http://schemas.openxmlformats.org/officeDocument/2006/relationships/image" Target="../media/image65.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hemeOverride" Target="../theme/themeOverride13.xml"/><Relationship Id="rId4" Type="http://schemas.openxmlformats.org/officeDocument/2006/relationships/image" Target="../media/image13.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hemeOverride" Target="../theme/themeOverride16.xml"/><Relationship Id="rId4" Type="http://schemas.openxmlformats.org/officeDocument/2006/relationships/image" Target="../media/image13.png"/></Relationships>
</file>

<file path=ppt/slides/_rels/slide5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66.png"/><Relationship Id="rId2" Type="http://schemas.openxmlformats.org/officeDocument/2006/relationships/slideLayout" Target="../slideLayouts/slideLayout2.xml"/><Relationship Id="rId1" Type="http://schemas.openxmlformats.org/officeDocument/2006/relationships/themeOverride" Target="../theme/themeOverride1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3.png"/><Relationship Id="rId7" Type="http://schemas.openxmlformats.org/officeDocument/2006/relationships/image" Target="../media/image67.png"/><Relationship Id="rId2" Type="http://schemas.openxmlformats.org/officeDocument/2006/relationships/slideLayout" Target="../slideLayouts/slideLayout2.xml"/><Relationship Id="rId1" Type="http://schemas.openxmlformats.org/officeDocument/2006/relationships/themeOverride" Target="../theme/themeOverride1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16.png"/><Relationship Id="rId4" Type="http://schemas.openxmlformats.org/officeDocument/2006/relationships/image" Target="../media/image15.png"/></Relationships>
</file>

<file path=ppt/slides/_rels/slide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16.png"/><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16.png"/><Relationship Id="rId4" Type="http://schemas.openxmlformats.org/officeDocument/2006/relationships/image" Target="../media/image15.png"/></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3.png"/><Relationship Id="rId5" Type="http://schemas.openxmlformats.org/officeDocument/2006/relationships/image" Target="../media/image16.png"/><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7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3.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notesSlide" Target="../notesSlides/notesSlide25.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1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57.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16.png"/><Relationship Id="rId4" Type="http://schemas.openxmlformats.org/officeDocument/2006/relationships/image" Target="../media/image15.png"/></Relationships>
</file>

<file path=ppt/slides/_rels/slide6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16.png"/><Relationship Id="rId4" Type="http://schemas.openxmlformats.org/officeDocument/2006/relationships/image" Target="../media/image15.png"/></Relationships>
</file>

<file path=ppt/slides/_rels/slide6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8.png"/><Relationship Id="rId5" Type="http://schemas.openxmlformats.org/officeDocument/2006/relationships/image" Target="../media/image16.png"/><Relationship Id="rId4" Type="http://schemas.openxmlformats.org/officeDocument/2006/relationships/image" Target="../media/image15.png"/></Relationships>
</file>

<file path=ppt/slides/_rels/slide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16.png"/><Relationship Id="rId4" Type="http://schemas.openxmlformats.org/officeDocument/2006/relationships/image" Target="../media/image15.png"/></Relationships>
</file>

<file path=ppt/slides/_rels/slide7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16.png"/><Relationship Id="rId4" Type="http://schemas.openxmlformats.org/officeDocument/2006/relationships/image" Target="../media/image15.png"/></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16.png"/><Relationship Id="rId4" Type="http://schemas.openxmlformats.org/officeDocument/2006/relationships/image" Target="../media/image15.png"/></Relationships>
</file>

<file path=ppt/slides/_rels/slide7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16.png"/><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3.png"/><Relationship Id="rId5" Type="http://schemas.openxmlformats.org/officeDocument/2006/relationships/image" Target="../media/image16.png"/><Relationship Id="rId4" Type="http://schemas.openxmlformats.org/officeDocument/2006/relationships/image" Target="../media/image15.png"/></Relationships>
</file>

<file path=ppt/slides/_rels/slide7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86.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84.jpeg"/><Relationship Id="rId4" Type="http://schemas.openxmlformats.org/officeDocument/2006/relationships/image" Target="../media/image16.png"/></Relationships>
</file>

<file path=ppt/slides/_rels/slide7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7.png"/><Relationship Id="rId5" Type="http://schemas.openxmlformats.org/officeDocument/2006/relationships/image" Target="../media/image16.png"/><Relationship Id="rId4" Type="http://schemas.openxmlformats.org/officeDocument/2006/relationships/image" Target="../media/image15.png"/></Relationships>
</file>

<file path=ppt/slides/_rels/slide7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89.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88.png"/><Relationship Id="rId5" Type="http://schemas.openxmlformats.org/officeDocument/2006/relationships/image" Target="../media/image16.png"/><Relationship Id="rId4" Type="http://schemas.openxmlformats.org/officeDocument/2006/relationships/image" Target="../media/image15.png"/></Relationships>
</file>

<file path=ppt/slides/_rels/slide7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14.png"/><Relationship Id="rId7" Type="http://schemas.openxmlformats.org/officeDocument/2006/relationships/image" Target="../media/image91.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16.png"/><Relationship Id="rId4" Type="http://schemas.openxmlformats.org/officeDocument/2006/relationships/image" Target="../media/image15.png"/></Relationships>
</file>

<file path=ppt/slides/_rels/slide79.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14.png"/><Relationship Id="rId7" Type="http://schemas.openxmlformats.org/officeDocument/2006/relationships/image" Target="../media/image9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3.png"/><Relationship Id="rId5" Type="http://schemas.openxmlformats.org/officeDocument/2006/relationships/image" Target="../media/image16.png"/><Relationship Id="rId4" Type="http://schemas.openxmlformats.org/officeDocument/2006/relationships/image" Target="../media/image15.png"/></Relationships>
</file>

<file path=ppt/slides/_rels/slide8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6.png"/><Relationship Id="rId5" Type="http://schemas.openxmlformats.org/officeDocument/2006/relationships/image" Target="../media/image16.png"/><Relationship Id="rId4" Type="http://schemas.openxmlformats.org/officeDocument/2006/relationships/image" Target="../media/image15.png"/></Relationships>
</file>

<file path=ppt/slides/_rels/slide8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7.png"/><Relationship Id="rId5" Type="http://schemas.openxmlformats.org/officeDocument/2006/relationships/image" Target="../media/image16.png"/><Relationship Id="rId4" Type="http://schemas.openxmlformats.org/officeDocument/2006/relationships/image" Target="../media/image15.png"/></Relationships>
</file>

<file path=ppt/slides/_rels/slide8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8.png"/><Relationship Id="rId5" Type="http://schemas.openxmlformats.org/officeDocument/2006/relationships/image" Target="../media/image16.png"/><Relationship Id="rId4" Type="http://schemas.openxmlformats.org/officeDocument/2006/relationships/image" Target="../media/image15.png"/></Relationships>
</file>

<file path=ppt/slides/_rels/slide8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16.png"/><Relationship Id="rId4" Type="http://schemas.openxmlformats.org/officeDocument/2006/relationships/image" Target="../media/image15.png"/></Relationships>
</file>

<file path=ppt/slides/_rels/slide8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0.png"/><Relationship Id="rId5" Type="http://schemas.openxmlformats.org/officeDocument/2006/relationships/image" Target="../media/image16.png"/><Relationship Id="rId4" Type="http://schemas.openxmlformats.org/officeDocument/2006/relationships/image" Target="../media/image15.png"/></Relationships>
</file>

<file path=ppt/slides/_rels/slide8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1.png"/><Relationship Id="rId2" Type="http://schemas.openxmlformats.org/officeDocument/2006/relationships/image" Target="../media/image13.png"/><Relationship Id="rId1" Type="http://schemas.openxmlformats.org/officeDocument/2006/relationships/slideLayout" Target="../slideLayouts/slideLayout40.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8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2.png"/><Relationship Id="rId2" Type="http://schemas.openxmlformats.org/officeDocument/2006/relationships/image" Target="../media/image13.png"/><Relationship Id="rId1" Type="http://schemas.openxmlformats.org/officeDocument/2006/relationships/slideLayout" Target="../slideLayouts/slideLayout40.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8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3.png"/><Relationship Id="rId2" Type="http://schemas.openxmlformats.org/officeDocument/2006/relationships/image" Target="../media/image13.png"/><Relationship Id="rId1" Type="http://schemas.openxmlformats.org/officeDocument/2006/relationships/slideLayout" Target="../slideLayouts/slideLayout40.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8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4.png"/><Relationship Id="rId2" Type="http://schemas.openxmlformats.org/officeDocument/2006/relationships/image" Target="../media/image13.png"/><Relationship Id="rId1" Type="http://schemas.openxmlformats.org/officeDocument/2006/relationships/slideLayout" Target="../slideLayouts/slideLayout40.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89.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4.png"/><Relationship Id="rId7" Type="http://schemas.openxmlformats.org/officeDocument/2006/relationships/image" Target="../media/image105.png"/><Relationship Id="rId2" Type="http://schemas.openxmlformats.org/officeDocument/2006/relationships/image" Target="../media/image13.png"/><Relationship Id="rId1" Type="http://schemas.openxmlformats.org/officeDocument/2006/relationships/slideLayout" Target="../slideLayouts/slideLayout40.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9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7.png"/><Relationship Id="rId2" Type="http://schemas.openxmlformats.org/officeDocument/2006/relationships/image" Target="../media/image13.png"/><Relationship Id="rId1" Type="http://schemas.openxmlformats.org/officeDocument/2006/relationships/slideLayout" Target="../slideLayouts/slideLayout40.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9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9.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9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8.png"/><Relationship Id="rId5" Type="http://schemas.openxmlformats.org/officeDocument/2006/relationships/image" Target="../media/image16.png"/><Relationship Id="rId4" Type="http://schemas.openxmlformats.org/officeDocument/2006/relationships/image" Target="../media/image15.png"/></Relationships>
</file>

<file path=ppt/slides/_rels/slide9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9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6.png"/><Relationship Id="rId4" Type="http://schemas.openxmlformats.org/officeDocument/2006/relationships/image" Target="../media/image15.png"/></Relationships>
</file>

<file path=ppt/slides/_rels/slide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0.png"/><Relationship Id="rId5" Type="http://schemas.openxmlformats.org/officeDocument/2006/relationships/image" Target="../media/image16.png"/><Relationship Id="rId4" Type="http://schemas.openxmlformats.org/officeDocument/2006/relationships/image" Target="../media/image15.png"/></Relationships>
</file>

<file path=ppt/slides/_rels/slide9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6.png"/><Relationship Id="rId4" Type="http://schemas.openxmlformats.org/officeDocument/2006/relationships/image" Target="../media/image15.png"/></Relationships>
</file>

<file path=ppt/slides/_rels/slide9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1.png"/><Relationship Id="rId5" Type="http://schemas.openxmlformats.org/officeDocument/2006/relationships/image" Target="../media/image16.png"/><Relationship Id="rId4" Type="http://schemas.openxmlformats.org/officeDocument/2006/relationships/image" Target="../media/image15.png"/></Relationships>
</file>

<file path=ppt/slides/_rels/slide10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2.png"/><Relationship Id="rId5" Type="http://schemas.openxmlformats.org/officeDocument/2006/relationships/image" Target="../media/image16.png"/><Relationship Id="rId4" Type="http://schemas.openxmlformats.org/officeDocument/2006/relationships/image" Target="../media/image15.png"/></Relationships>
</file>

<file path=ppt/slides/_rels/slide10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13.png"/><Relationship Id="rId5" Type="http://schemas.openxmlformats.org/officeDocument/2006/relationships/image" Target="../media/image16.png"/><Relationship Id="rId4" Type="http://schemas.openxmlformats.org/officeDocument/2006/relationships/image" Target="../media/image15.png"/></Relationships>
</file>

<file path=ppt/slides/_rels/slide10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12.png"/><Relationship Id="rId2" Type="http://schemas.openxmlformats.org/officeDocument/2006/relationships/image" Target="../media/image13.png"/><Relationship Id="rId1" Type="http://schemas.openxmlformats.org/officeDocument/2006/relationships/slideLayout" Target="../slideLayouts/slideLayout51.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103.xml.rels><?xml version="1.0" encoding="UTF-8" standalone="yes"?>
<Relationships xmlns="http://schemas.openxmlformats.org/package/2006/relationships"><Relationship Id="rId8" Type="http://schemas.openxmlformats.org/officeDocument/2006/relationships/image" Target="../media/image115.png"/><Relationship Id="rId3" Type="http://schemas.openxmlformats.org/officeDocument/2006/relationships/image" Target="../media/image14.png"/><Relationship Id="rId7" Type="http://schemas.openxmlformats.org/officeDocument/2006/relationships/image" Target="../media/image114.png"/><Relationship Id="rId2" Type="http://schemas.openxmlformats.org/officeDocument/2006/relationships/image" Target="../media/image13.png"/><Relationship Id="rId1" Type="http://schemas.openxmlformats.org/officeDocument/2006/relationships/slideLayout" Target="../slideLayouts/slideLayout51.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104.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4.png"/><Relationship Id="rId7" Type="http://schemas.openxmlformats.org/officeDocument/2006/relationships/image" Target="../media/image116.png"/><Relationship Id="rId2" Type="http://schemas.openxmlformats.org/officeDocument/2006/relationships/image" Target="../media/image13.png"/><Relationship Id="rId1" Type="http://schemas.openxmlformats.org/officeDocument/2006/relationships/slideLayout" Target="../slideLayouts/slideLayout51.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105.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image" Target="../media/image14.png"/><Relationship Id="rId7" Type="http://schemas.openxmlformats.org/officeDocument/2006/relationships/image" Target="../media/image118.png"/><Relationship Id="rId2" Type="http://schemas.openxmlformats.org/officeDocument/2006/relationships/image" Target="../media/image13.png"/><Relationship Id="rId1" Type="http://schemas.openxmlformats.org/officeDocument/2006/relationships/slideLayout" Target="../slideLayouts/slideLayout51.xml"/><Relationship Id="rId6" Type="http://schemas.openxmlformats.org/officeDocument/2006/relationships/image" Target="../media/image84.jpeg"/><Relationship Id="rId5" Type="http://schemas.openxmlformats.org/officeDocument/2006/relationships/image" Target="../media/image16.png"/><Relationship Id="rId4" Type="http://schemas.openxmlformats.org/officeDocument/2006/relationships/image" Target="../media/image15.png"/></Relationships>
</file>

<file path=ppt/slides/_rels/slide10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0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20.png"/><Relationship Id="rId5" Type="http://schemas.openxmlformats.org/officeDocument/2006/relationships/image" Target="../media/image16.png"/><Relationship Id="rId4" Type="http://schemas.openxmlformats.org/officeDocument/2006/relationships/image" Target="../media/image15.png"/></Relationships>
</file>

<file path=ppt/slides/_rels/slide10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22.png"/><Relationship Id="rId5" Type="http://schemas.openxmlformats.org/officeDocument/2006/relationships/image" Target="../media/image16.png"/><Relationship Id="rId4" Type="http://schemas.openxmlformats.org/officeDocument/2006/relationships/image" Target="../media/image15.png"/></Relationships>
</file>

<file path=ppt/slides/_rels/slide111.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image" Target="../media/image14.png"/><Relationship Id="rId7" Type="http://schemas.openxmlformats.org/officeDocument/2006/relationships/image" Target="../media/image12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6.png"/><Relationship Id="rId4" Type="http://schemas.openxmlformats.org/officeDocument/2006/relationships/image" Target="../media/image15.png"/></Relationships>
</file>

<file path=ppt/slides/_rels/slide1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26.png"/><Relationship Id="rId5" Type="http://schemas.openxmlformats.org/officeDocument/2006/relationships/image" Target="../media/image16.png"/><Relationship Id="rId4" Type="http://schemas.openxmlformats.org/officeDocument/2006/relationships/image" Target="../media/image15.png"/></Relationships>
</file>

<file path=ppt/slides/_rels/slide1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7.png"/><Relationship Id="rId2" Type="http://schemas.openxmlformats.org/officeDocument/2006/relationships/slideLayout" Target="../slideLayouts/slideLayout2.xml"/><Relationship Id="rId1" Type="http://schemas.openxmlformats.org/officeDocument/2006/relationships/themeOverride" Target="../theme/themeOverride2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8.png"/><Relationship Id="rId2" Type="http://schemas.openxmlformats.org/officeDocument/2006/relationships/slideLayout" Target="../slideLayouts/slideLayout2.xml"/><Relationship Id="rId1" Type="http://schemas.openxmlformats.org/officeDocument/2006/relationships/themeOverride" Target="../theme/themeOverride2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29.png"/><Relationship Id="rId2" Type="http://schemas.openxmlformats.org/officeDocument/2006/relationships/slideLayout" Target="../slideLayouts/slideLayout2.xml"/><Relationship Id="rId1" Type="http://schemas.openxmlformats.org/officeDocument/2006/relationships/themeOverride" Target="../theme/themeOverride2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0.png"/><Relationship Id="rId5" Type="http://schemas.openxmlformats.org/officeDocument/2006/relationships/image" Target="../media/image16.png"/><Relationship Id="rId4" Type="http://schemas.openxmlformats.org/officeDocument/2006/relationships/image" Target="../media/image15.png"/></Relationships>
</file>

<file path=ppt/slides/_rels/slide120.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image" Target="../media/image16.png"/><Relationship Id="rId4" Type="http://schemas.openxmlformats.org/officeDocument/2006/relationships/image" Target="../media/image15.png"/></Relationships>
</file>

<file path=ppt/slides/_rels/slide1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3.png"/><Relationship Id="rId5" Type="http://schemas.openxmlformats.org/officeDocument/2006/relationships/image" Target="../media/image16.png"/><Relationship Id="rId4" Type="http://schemas.openxmlformats.org/officeDocument/2006/relationships/image" Target="../media/image15.png"/></Relationships>
</file>

<file path=ppt/slides/_rels/slide1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6.png"/><Relationship Id="rId4" Type="http://schemas.openxmlformats.org/officeDocument/2006/relationships/image" Target="../media/image15.png"/></Relationships>
</file>

<file path=ppt/slides/_rels/slide12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6.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6.png"/><Relationship Id="rId4" Type="http://schemas.openxmlformats.org/officeDocument/2006/relationships/image" Target="../media/image15.png"/></Relationships>
</file>

<file path=ppt/slides/_rels/slide12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38.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7.png"/><Relationship Id="rId5" Type="http://schemas.openxmlformats.org/officeDocument/2006/relationships/image" Target="../media/image16.png"/><Relationship Id="rId4" Type="http://schemas.openxmlformats.org/officeDocument/2006/relationships/image" Target="../media/image15.png"/></Relationships>
</file>

<file path=ppt/slides/_rels/slide1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6.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39.png"/><Relationship Id="rId5" Type="http://schemas.openxmlformats.org/officeDocument/2006/relationships/image" Target="../media/image16.png"/><Relationship Id="rId4" Type="http://schemas.openxmlformats.org/officeDocument/2006/relationships/image" Target="../media/image15.png"/></Relationships>
</file>

<file path=ppt/slides/_rels/slide1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0.png"/><Relationship Id="rId5" Type="http://schemas.openxmlformats.org/officeDocument/2006/relationships/image" Target="../media/image16.png"/><Relationship Id="rId4" Type="http://schemas.openxmlformats.org/officeDocument/2006/relationships/image" Target="../media/image15.png"/></Relationships>
</file>

<file path=ppt/slides/_rels/slide13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4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1.png"/><Relationship Id="rId5" Type="http://schemas.openxmlformats.org/officeDocument/2006/relationships/image" Target="../media/image16.png"/><Relationship Id="rId4" Type="http://schemas.openxmlformats.org/officeDocument/2006/relationships/image" Target="../media/image15.png"/></Relationships>
</file>

<file path=ppt/slides/_rels/slide1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3.png"/><Relationship Id="rId5" Type="http://schemas.openxmlformats.org/officeDocument/2006/relationships/image" Target="../media/image16.png"/><Relationship Id="rId4" Type="http://schemas.openxmlformats.org/officeDocument/2006/relationships/image" Target="../media/image15.png"/></Relationships>
</file>

<file path=ppt/slides/_rels/slide1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44.png"/><Relationship Id="rId5" Type="http://schemas.openxmlformats.org/officeDocument/2006/relationships/image" Target="../media/image16.png"/><Relationship Id="rId4" Type="http://schemas.openxmlformats.org/officeDocument/2006/relationships/image" Target="../media/image15.png"/></Relationships>
</file>

<file path=ppt/slides/_rels/slide13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5.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6.png"/><Relationship Id="rId2" Type="http://schemas.openxmlformats.org/officeDocument/2006/relationships/slideLayout" Target="../slideLayouts/slideLayout2.xml"/><Relationship Id="rId1" Type="http://schemas.openxmlformats.org/officeDocument/2006/relationships/themeOverride" Target="../theme/themeOverride2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7.png"/><Relationship Id="rId2" Type="http://schemas.openxmlformats.org/officeDocument/2006/relationships/slideLayout" Target="../slideLayouts/slideLayout2.xml"/><Relationship Id="rId1" Type="http://schemas.openxmlformats.org/officeDocument/2006/relationships/themeOverride" Target="../theme/themeOverride2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7.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3.png"/><Relationship Id="rId7" Type="http://schemas.openxmlformats.org/officeDocument/2006/relationships/image" Target="../media/image148.png"/><Relationship Id="rId2" Type="http://schemas.openxmlformats.org/officeDocument/2006/relationships/slideLayout" Target="../slideLayouts/slideLayout2.xml"/><Relationship Id="rId1" Type="http://schemas.openxmlformats.org/officeDocument/2006/relationships/themeOverride" Target="../theme/themeOverride2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0.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1.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6.png"/><Relationship Id="rId4" Type="http://schemas.openxmlformats.org/officeDocument/2006/relationships/image" Target="../media/image15.png"/></Relationships>
</file>

<file path=ppt/slides/_rels/slide1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3.png"/><Relationship Id="rId5" Type="http://schemas.openxmlformats.org/officeDocument/2006/relationships/image" Target="../media/image16.png"/><Relationship Id="rId4" Type="http://schemas.openxmlformats.org/officeDocument/2006/relationships/image" Target="../media/image15.png"/></Relationships>
</file>

<file path=ppt/slides/_rels/slide1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4.png"/><Relationship Id="rId5" Type="http://schemas.openxmlformats.org/officeDocument/2006/relationships/image" Target="../media/image16.png"/><Relationship Id="rId4" Type="http://schemas.openxmlformats.org/officeDocument/2006/relationships/image" Target="../media/image15.png"/></Relationships>
</file>

<file path=ppt/slides/_rels/slide14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55.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6.png"/><Relationship Id="rId5" Type="http://schemas.openxmlformats.org/officeDocument/2006/relationships/image" Target="../media/image16.png"/><Relationship Id="rId4" Type="http://schemas.openxmlformats.org/officeDocument/2006/relationships/image" Target="../media/image15.png"/></Relationships>
</file>

<file path=ppt/slides/_rels/slide145.xml.rels><?xml version="1.0" encoding="UTF-8" standalone="yes"?>
<Relationships xmlns="http://schemas.openxmlformats.org/package/2006/relationships"><Relationship Id="rId8" Type="http://schemas.openxmlformats.org/officeDocument/2006/relationships/image" Target="../media/image158.png"/><Relationship Id="rId3" Type="http://schemas.openxmlformats.org/officeDocument/2006/relationships/image" Target="../media/image13.png"/><Relationship Id="rId7" Type="http://schemas.openxmlformats.org/officeDocument/2006/relationships/image" Target="../media/image157.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2.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image" Target="../media/image16.png"/><Relationship Id="rId4" Type="http://schemas.openxmlformats.org/officeDocument/2006/relationships/image" Target="../media/image15.png"/></Relationships>
</file>

<file path=ppt/slides/_rels/slide1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6.png"/><Relationship Id="rId4" Type="http://schemas.openxmlformats.org/officeDocument/2006/relationships/image" Target="../media/image15.png"/></Relationships>
</file>

<file path=ppt/slides/_rels/slide1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1.png"/><Relationship Id="rId5" Type="http://schemas.openxmlformats.org/officeDocument/2006/relationships/image" Target="../media/image16.png"/><Relationship Id="rId4" Type="http://schemas.openxmlformats.org/officeDocument/2006/relationships/image" Target="../media/image15.png"/></Relationships>
</file>

<file path=ppt/slides/_rels/slide15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6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2.xml"/><Relationship Id="rId5" Type="http://schemas.openxmlformats.org/officeDocument/2006/relationships/image" Target="../media/image164.png"/><Relationship Id="rId4" Type="http://schemas.openxmlformats.org/officeDocument/2006/relationships/image" Target="../media/image163.png"/></Relationships>
</file>

<file path=ppt/slides/_rels/slide15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2.xml"/><Relationship Id="rId5" Type="http://schemas.openxmlformats.org/officeDocument/2006/relationships/image" Target="../media/image164.png"/><Relationship Id="rId4" Type="http://schemas.openxmlformats.org/officeDocument/2006/relationships/image" Target="../media/image163.png"/></Relationships>
</file>

<file path=ppt/slides/_rels/slide1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5.png"/><Relationship Id="rId5" Type="http://schemas.openxmlformats.org/officeDocument/2006/relationships/image" Target="../media/image16.png"/><Relationship Id="rId4" Type="http://schemas.openxmlformats.org/officeDocument/2006/relationships/image" Target="../media/image15.png"/></Relationships>
</file>

<file path=ppt/slides/_rels/slide1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6.png"/><Relationship Id="rId5" Type="http://schemas.openxmlformats.org/officeDocument/2006/relationships/image" Target="../media/image16.png"/><Relationship Id="rId4" Type="http://schemas.openxmlformats.org/officeDocument/2006/relationships/image" Target="../media/image15.png"/></Relationships>
</file>

<file path=ppt/slides/_rels/slide1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7.png"/><Relationship Id="rId5" Type="http://schemas.openxmlformats.org/officeDocument/2006/relationships/image" Target="../media/image16.png"/><Relationship Id="rId4" Type="http://schemas.openxmlformats.org/officeDocument/2006/relationships/image" Target="../media/image15.png"/></Relationships>
</file>

<file path=ppt/slides/_rels/slide1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8.png"/><Relationship Id="rId5" Type="http://schemas.openxmlformats.org/officeDocument/2006/relationships/image" Target="../media/image16.png"/><Relationship Id="rId4" Type="http://schemas.openxmlformats.org/officeDocument/2006/relationships/image" Target="../media/image15.png"/></Relationships>
</file>

<file path=ppt/slides/_rels/slide15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9.png"/><Relationship Id="rId5" Type="http://schemas.openxmlformats.org/officeDocument/2006/relationships/image" Target="../media/image16.png"/><Relationship Id="rId4" Type="http://schemas.openxmlformats.org/officeDocument/2006/relationships/image" Target="../media/image15.png"/></Relationships>
</file>

<file path=ppt/slides/_rels/slide1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0.png"/><Relationship Id="rId5" Type="http://schemas.openxmlformats.org/officeDocument/2006/relationships/image" Target="../media/image16.png"/><Relationship Id="rId4" Type="http://schemas.openxmlformats.org/officeDocument/2006/relationships/image" Target="../media/image15.png"/></Relationships>
</file>

<file path=ppt/slides/_rels/slide1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1.png"/><Relationship Id="rId5" Type="http://schemas.openxmlformats.org/officeDocument/2006/relationships/image" Target="../media/image16.png"/><Relationship Id="rId4" Type="http://schemas.openxmlformats.org/officeDocument/2006/relationships/image" Target="../media/image15.png"/></Relationships>
</file>

<file path=ppt/slides/_rels/slide161.xml.rels><?xml version="1.0" encoding="UTF-8" standalone="yes"?>
<Relationships xmlns="http://schemas.openxmlformats.org/package/2006/relationships"><Relationship Id="rId8" Type="http://schemas.openxmlformats.org/officeDocument/2006/relationships/image" Target="../media/image174.png"/><Relationship Id="rId3" Type="http://schemas.openxmlformats.org/officeDocument/2006/relationships/image" Target="../media/image14.png"/><Relationship Id="rId7" Type="http://schemas.openxmlformats.org/officeDocument/2006/relationships/image" Target="../media/image17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175.png"/></Relationships>
</file>

<file path=ppt/slides/_rels/slide1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6.png"/><Relationship Id="rId5" Type="http://schemas.openxmlformats.org/officeDocument/2006/relationships/image" Target="../media/image16.png"/><Relationship Id="rId4" Type="http://schemas.openxmlformats.org/officeDocument/2006/relationships/image" Target="../media/image15.png"/></Relationships>
</file>

<file path=ppt/slides/_rels/slide1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7.png"/><Relationship Id="rId5" Type="http://schemas.openxmlformats.org/officeDocument/2006/relationships/image" Target="../media/image16.png"/><Relationship Id="rId4" Type="http://schemas.openxmlformats.org/officeDocument/2006/relationships/image" Target="../media/image15.png"/></Relationships>
</file>

<file path=ppt/slides/_rels/slide1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8.png"/><Relationship Id="rId5" Type="http://schemas.openxmlformats.org/officeDocument/2006/relationships/image" Target="../media/image16.png"/><Relationship Id="rId4" Type="http://schemas.openxmlformats.org/officeDocument/2006/relationships/image" Target="../media/image15.png"/></Relationships>
</file>

<file path=ppt/slides/_rels/slide1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79.png"/><Relationship Id="rId5" Type="http://schemas.openxmlformats.org/officeDocument/2006/relationships/image" Target="../media/image16.png"/><Relationship Id="rId4" Type="http://schemas.openxmlformats.org/officeDocument/2006/relationships/image" Target="../media/image15.png"/></Relationships>
</file>

<file path=ppt/slides/_rels/slide166.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14.png"/><Relationship Id="rId7" Type="http://schemas.openxmlformats.org/officeDocument/2006/relationships/image" Target="../media/image181.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0.png"/><Relationship Id="rId5" Type="http://schemas.openxmlformats.org/officeDocument/2006/relationships/image" Target="../media/image16.png"/><Relationship Id="rId4" Type="http://schemas.openxmlformats.org/officeDocument/2006/relationships/image" Target="../media/image15.png"/></Relationships>
</file>

<file path=ppt/slides/_rels/slide16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6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6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3.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4.png"/><Relationship Id="rId5" Type="http://schemas.openxmlformats.org/officeDocument/2006/relationships/image" Target="../media/image16.png"/><Relationship Id="rId4" Type="http://schemas.openxmlformats.org/officeDocument/2006/relationships/image" Target="../media/image15.png"/></Relationships>
</file>

<file path=ppt/slides/_rels/slide17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86.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85.png"/><Relationship Id="rId5" Type="http://schemas.openxmlformats.org/officeDocument/2006/relationships/image" Target="../media/image16.png"/><Relationship Id="rId4" Type="http://schemas.openxmlformats.org/officeDocument/2006/relationships/image" Target="../media/image15.png"/></Relationships>
</file>

<file path=ppt/slides/_rels/slide1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8.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7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7.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0.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175.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notesSlide" Target="../notesSlides/notesSlide5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2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6.xml.rels><?xml version="1.0" encoding="UTF-8" standalone="yes"?>
<Relationships xmlns="http://schemas.openxmlformats.org/package/2006/relationships"><Relationship Id="rId8" Type="http://schemas.openxmlformats.org/officeDocument/2006/relationships/image" Target="../media/image189.png"/><Relationship Id="rId3" Type="http://schemas.openxmlformats.org/officeDocument/2006/relationships/notesSlide" Target="../notesSlides/notesSlide52.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2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7.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notesSlide" Target="../notesSlides/notesSlide5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2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8.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notesSlide" Target="../notesSlides/notesSlide54.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2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79.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notesSlide" Target="../notesSlides/notesSlide55.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0.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notesSlide" Target="../notesSlides/notesSlide56.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1.xml.rels><?xml version="1.0" encoding="UTF-8" standalone="yes"?>
<Relationships xmlns="http://schemas.openxmlformats.org/package/2006/relationships"><Relationship Id="rId3" Type="http://schemas.openxmlformats.org/officeDocument/2006/relationships/notesSlide" Target="../notesSlides/notesSlide57.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2.xml.rels><?xml version="1.0" encoding="UTF-8" standalone="yes"?>
<Relationships xmlns="http://schemas.openxmlformats.org/package/2006/relationships"><Relationship Id="rId3" Type="http://schemas.openxmlformats.org/officeDocument/2006/relationships/notesSlide" Target="../notesSlides/notesSlide5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3.xml.rels><?xml version="1.0" encoding="UTF-8" standalone="yes"?>
<Relationships xmlns="http://schemas.openxmlformats.org/package/2006/relationships"><Relationship Id="rId8" Type="http://schemas.openxmlformats.org/officeDocument/2006/relationships/image" Target="../media/image194.png"/><Relationship Id="rId3" Type="http://schemas.openxmlformats.org/officeDocument/2006/relationships/notesSlide" Target="../notesSlides/notesSlide59.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4.xml.rels><?xml version="1.0" encoding="UTF-8" standalone="yes"?>
<Relationships xmlns="http://schemas.openxmlformats.org/package/2006/relationships"><Relationship Id="rId8" Type="http://schemas.openxmlformats.org/officeDocument/2006/relationships/image" Target="../media/image195.png"/><Relationship Id="rId3" Type="http://schemas.openxmlformats.org/officeDocument/2006/relationships/notesSlide" Target="../notesSlides/notesSlide6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5.xml.rels><?xml version="1.0" encoding="UTF-8" standalone="yes"?>
<Relationships xmlns="http://schemas.openxmlformats.org/package/2006/relationships"><Relationship Id="rId8" Type="http://schemas.openxmlformats.org/officeDocument/2006/relationships/image" Target="../media/image196.png"/><Relationship Id="rId3" Type="http://schemas.openxmlformats.org/officeDocument/2006/relationships/notesSlide" Target="../notesSlides/notesSlide6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6.xml.rels><?xml version="1.0" encoding="UTF-8" standalone="yes"?>
<Relationships xmlns="http://schemas.openxmlformats.org/package/2006/relationships"><Relationship Id="rId8" Type="http://schemas.openxmlformats.org/officeDocument/2006/relationships/image" Target="../media/image197.png"/><Relationship Id="rId3" Type="http://schemas.openxmlformats.org/officeDocument/2006/relationships/notesSlide" Target="../notesSlides/notesSlide62.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7.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notesSlide" Target="../notesSlides/notesSlide6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8.xml.rels><?xml version="1.0" encoding="UTF-8" standalone="yes"?>
<Relationships xmlns="http://schemas.openxmlformats.org/package/2006/relationships"><Relationship Id="rId3" Type="http://schemas.openxmlformats.org/officeDocument/2006/relationships/notesSlide" Target="../notesSlides/notesSlide64.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3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89.xml.rels><?xml version="1.0" encoding="UTF-8" standalone="yes"?>
<Relationships xmlns="http://schemas.openxmlformats.org/package/2006/relationships"><Relationship Id="rId8" Type="http://schemas.openxmlformats.org/officeDocument/2006/relationships/image" Target="../media/image199.png"/><Relationship Id="rId3" Type="http://schemas.openxmlformats.org/officeDocument/2006/relationships/notesSlide" Target="../notesSlides/notesSlide65.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00.png"/></Relationships>
</file>

<file path=ppt/slides/_rels/slide190.xml.rels><?xml version="1.0" encoding="UTF-8" standalone="yes"?>
<Relationships xmlns="http://schemas.openxmlformats.org/package/2006/relationships"><Relationship Id="rId8" Type="http://schemas.openxmlformats.org/officeDocument/2006/relationships/image" Target="../media/image201.png"/><Relationship Id="rId3" Type="http://schemas.openxmlformats.org/officeDocument/2006/relationships/notesSlide" Target="../notesSlides/notesSlide66.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1.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notesSlide" Target="../notesSlides/notesSlide67.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2.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notesSlide" Target="../notesSlides/notesSlide6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04.png"/></Relationships>
</file>

<file path=ppt/slides/_rels/slide193.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notesSlide" Target="../notesSlides/notesSlide69.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4.xml.rels><?xml version="1.0" encoding="UTF-8" standalone="yes"?>
<Relationships xmlns="http://schemas.openxmlformats.org/package/2006/relationships"><Relationship Id="rId3" Type="http://schemas.openxmlformats.org/officeDocument/2006/relationships/notesSlide" Target="../notesSlides/notesSlide7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5.xml.rels><?xml version="1.0" encoding="UTF-8" standalone="yes"?>
<Relationships xmlns="http://schemas.openxmlformats.org/package/2006/relationships"><Relationship Id="rId3" Type="http://schemas.openxmlformats.org/officeDocument/2006/relationships/notesSlide" Target="../notesSlides/notesSlide7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6.xml.rels><?xml version="1.0" encoding="UTF-8" standalone="yes"?>
<Relationships xmlns="http://schemas.openxmlformats.org/package/2006/relationships"><Relationship Id="rId8" Type="http://schemas.openxmlformats.org/officeDocument/2006/relationships/image" Target="../media/image206.png"/><Relationship Id="rId3" Type="http://schemas.openxmlformats.org/officeDocument/2006/relationships/notesSlide" Target="../notesSlides/notesSlide72.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7.xml.rels><?xml version="1.0" encoding="UTF-8" standalone="yes"?>
<Relationships xmlns="http://schemas.openxmlformats.org/package/2006/relationships"><Relationship Id="rId3" Type="http://schemas.openxmlformats.org/officeDocument/2006/relationships/notesSlide" Target="../notesSlides/notesSlide7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8.xml.rels><?xml version="1.0" encoding="UTF-8" standalone="yes"?>
<Relationships xmlns="http://schemas.openxmlformats.org/package/2006/relationships"><Relationship Id="rId8" Type="http://schemas.openxmlformats.org/officeDocument/2006/relationships/image" Target="../media/image207.png"/><Relationship Id="rId3" Type="http://schemas.openxmlformats.org/officeDocument/2006/relationships/notesSlide" Target="../notesSlides/notesSlide74.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4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9.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notesSlide" Target="../notesSlides/notesSlide75.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0.xml.rels><?xml version="1.0" encoding="UTF-8" standalone="yes"?>
<Relationships xmlns="http://schemas.openxmlformats.org/package/2006/relationships"><Relationship Id="rId8" Type="http://schemas.openxmlformats.org/officeDocument/2006/relationships/image" Target="../media/image209.png"/><Relationship Id="rId3" Type="http://schemas.openxmlformats.org/officeDocument/2006/relationships/notesSlide" Target="../notesSlides/notesSlide76.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1.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notesSlide" Target="../notesSlides/notesSlide77.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2.xml.rels><?xml version="1.0" encoding="UTF-8" standalone="yes"?>
<Relationships xmlns="http://schemas.openxmlformats.org/package/2006/relationships"><Relationship Id="rId8" Type="http://schemas.openxmlformats.org/officeDocument/2006/relationships/image" Target="../media/image211.png"/><Relationship Id="rId3" Type="http://schemas.openxmlformats.org/officeDocument/2006/relationships/notesSlide" Target="../notesSlides/notesSlide7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12.png"/></Relationships>
</file>

<file path=ppt/slides/_rels/slide203.xml.rels><?xml version="1.0" encoding="UTF-8" standalone="yes"?>
<Relationships xmlns="http://schemas.openxmlformats.org/package/2006/relationships"><Relationship Id="rId3" Type="http://schemas.openxmlformats.org/officeDocument/2006/relationships/notesSlide" Target="../notesSlides/notesSlide79.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4.xml.rels><?xml version="1.0" encoding="UTF-8" standalone="yes"?>
<Relationships xmlns="http://schemas.openxmlformats.org/package/2006/relationships"><Relationship Id="rId8" Type="http://schemas.openxmlformats.org/officeDocument/2006/relationships/image" Target="../media/image213.png"/><Relationship Id="rId3" Type="http://schemas.openxmlformats.org/officeDocument/2006/relationships/notesSlide" Target="../notesSlides/notesSlide8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5.xml.rels><?xml version="1.0" encoding="UTF-8" standalone="yes"?>
<Relationships xmlns="http://schemas.openxmlformats.org/package/2006/relationships"><Relationship Id="rId8" Type="http://schemas.openxmlformats.org/officeDocument/2006/relationships/image" Target="../media/image214.png"/><Relationship Id="rId3" Type="http://schemas.openxmlformats.org/officeDocument/2006/relationships/notesSlide" Target="../notesSlides/notesSlide8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6.xml.rels><?xml version="1.0" encoding="UTF-8" standalone="yes"?>
<Relationships xmlns="http://schemas.openxmlformats.org/package/2006/relationships"><Relationship Id="rId8" Type="http://schemas.openxmlformats.org/officeDocument/2006/relationships/image" Target="../media/image215.png"/><Relationship Id="rId3" Type="http://schemas.openxmlformats.org/officeDocument/2006/relationships/notesSlide" Target="../notesSlides/notesSlide82.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7.xml.rels><?xml version="1.0" encoding="UTF-8" standalone="yes"?>
<Relationships xmlns="http://schemas.openxmlformats.org/package/2006/relationships"><Relationship Id="rId8" Type="http://schemas.openxmlformats.org/officeDocument/2006/relationships/image" Target="../media/image216.png"/><Relationship Id="rId3" Type="http://schemas.openxmlformats.org/officeDocument/2006/relationships/notesSlide" Target="../notesSlides/notesSlide8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8.xml.rels><?xml version="1.0" encoding="UTF-8" standalone="yes"?>
<Relationships xmlns="http://schemas.openxmlformats.org/package/2006/relationships"><Relationship Id="rId8" Type="http://schemas.openxmlformats.org/officeDocument/2006/relationships/image" Target="../media/image217.png"/><Relationship Id="rId3" Type="http://schemas.openxmlformats.org/officeDocument/2006/relationships/notesSlide" Target="../notesSlides/notesSlide84.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5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09.xml.rels><?xml version="1.0" encoding="UTF-8" standalone="yes"?>
<Relationships xmlns="http://schemas.openxmlformats.org/package/2006/relationships"><Relationship Id="rId8" Type="http://schemas.openxmlformats.org/officeDocument/2006/relationships/image" Target="../media/image218.png"/><Relationship Id="rId3" Type="http://schemas.openxmlformats.org/officeDocument/2006/relationships/notesSlide" Target="../notesSlides/notesSlide85.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0.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notesSlide" Target="../notesSlides/notesSlide86.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1.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notesSlide" Target="../notesSlides/notesSlide87.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2.xml.rels><?xml version="1.0" encoding="UTF-8" standalone="yes"?>
<Relationships xmlns="http://schemas.openxmlformats.org/package/2006/relationships"><Relationship Id="rId8" Type="http://schemas.openxmlformats.org/officeDocument/2006/relationships/image" Target="../media/image221.png"/><Relationship Id="rId3" Type="http://schemas.openxmlformats.org/officeDocument/2006/relationships/notesSlide" Target="../notesSlides/notesSlide8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222.png"/><Relationship Id="rId5" Type="http://schemas.openxmlformats.org/officeDocument/2006/relationships/image" Target="../media/image16.png"/><Relationship Id="rId4" Type="http://schemas.openxmlformats.org/officeDocument/2006/relationships/image" Target="../media/image15.png"/></Relationships>
</file>

<file path=ppt/slides/_rels/slide2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0.xml"/><Relationship Id="rId1" Type="http://schemas.openxmlformats.org/officeDocument/2006/relationships/slideLayout" Target="../slideLayouts/slideLayout2.xml"/><Relationship Id="rId6" Type="http://schemas.openxmlformats.org/officeDocument/2006/relationships/image" Target="../media/image223.png"/><Relationship Id="rId5" Type="http://schemas.openxmlformats.org/officeDocument/2006/relationships/image" Target="../media/image16.png"/><Relationship Id="rId4" Type="http://schemas.openxmlformats.org/officeDocument/2006/relationships/image" Target="../media/image15.png"/></Relationships>
</file>

<file path=ppt/slides/_rels/slide2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25.png"/><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image" Target="../media/image224.png"/><Relationship Id="rId5" Type="http://schemas.openxmlformats.org/officeDocument/2006/relationships/image" Target="../media/image16.png"/><Relationship Id="rId4" Type="http://schemas.openxmlformats.org/officeDocument/2006/relationships/image" Target="../media/image15.png"/></Relationships>
</file>

<file path=ppt/slides/_rels/slide216.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227.png"/><Relationship Id="rId2" Type="http://schemas.openxmlformats.org/officeDocument/2006/relationships/notesSlide" Target="../notesSlides/notesSlide92.xml"/><Relationship Id="rId1" Type="http://schemas.openxmlformats.org/officeDocument/2006/relationships/slideLayout" Target="../slideLayouts/slideLayout2.xml"/><Relationship Id="rId6" Type="http://schemas.openxmlformats.org/officeDocument/2006/relationships/image" Target="../media/image226.png"/><Relationship Id="rId5" Type="http://schemas.openxmlformats.org/officeDocument/2006/relationships/image" Target="../media/image16.png"/><Relationship Id="rId4" Type="http://schemas.openxmlformats.org/officeDocument/2006/relationships/image" Target="../media/image15.png"/></Relationships>
</file>

<file path=ppt/slides/_rels/slide2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3.xml"/><Relationship Id="rId1" Type="http://schemas.openxmlformats.org/officeDocument/2006/relationships/slideLayout" Target="../slideLayouts/slideLayout2.xml"/><Relationship Id="rId6" Type="http://schemas.openxmlformats.org/officeDocument/2006/relationships/image" Target="../media/image228.png"/><Relationship Id="rId5" Type="http://schemas.openxmlformats.org/officeDocument/2006/relationships/image" Target="../media/image16.png"/><Relationship Id="rId4" Type="http://schemas.openxmlformats.org/officeDocument/2006/relationships/image" Target="../media/image15.png"/></Relationships>
</file>

<file path=ppt/slides/_rels/slide2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29.png"/><Relationship Id="rId4" Type="http://schemas.openxmlformats.org/officeDocument/2006/relationships/image" Target="../media/image16.png"/></Relationships>
</file>

<file path=ppt/slides/_rels/slide2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30.png"/><Relationship Id="rId4" Type="http://schemas.openxmlformats.org/officeDocument/2006/relationships/image" Target="../media/image16.png"/></Relationships>
</file>

<file path=ppt/slides/_rels/slide2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32.png"/><Relationship Id="rId5" Type="http://schemas.openxmlformats.org/officeDocument/2006/relationships/image" Target="../media/image231.png"/><Relationship Id="rId4" Type="http://schemas.openxmlformats.org/officeDocument/2006/relationships/image" Target="../media/image16.png"/></Relationships>
</file>

<file path=ppt/slides/_rels/slide2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4.xml"/><Relationship Id="rId1" Type="http://schemas.openxmlformats.org/officeDocument/2006/relationships/slideLayout" Target="../slideLayouts/slideLayout2.xml"/><Relationship Id="rId6" Type="http://schemas.openxmlformats.org/officeDocument/2006/relationships/image" Target="../media/image233.png"/><Relationship Id="rId5" Type="http://schemas.openxmlformats.org/officeDocument/2006/relationships/image" Target="../media/image16.png"/><Relationship Id="rId4" Type="http://schemas.openxmlformats.org/officeDocument/2006/relationships/image" Target="../media/image15.png"/></Relationships>
</file>

<file path=ppt/slides/_rels/slide2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5.xml"/><Relationship Id="rId1" Type="http://schemas.openxmlformats.org/officeDocument/2006/relationships/slideLayout" Target="../slideLayouts/slideLayout2.xml"/><Relationship Id="rId6" Type="http://schemas.openxmlformats.org/officeDocument/2006/relationships/image" Target="../media/image234.png"/><Relationship Id="rId5" Type="http://schemas.openxmlformats.org/officeDocument/2006/relationships/image" Target="../media/image16.png"/><Relationship Id="rId4" Type="http://schemas.openxmlformats.org/officeDocument/2006/relationships/image" Target="../media/image15.png"/></Relationships>
</file>

<file path=ppt/slides/_rels/slide2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6.xml"/><Relationship Id="rId1" Type="http://schemas.openxmlformats.org/officeDocument/2006/relationships/slideLayout" Target="../slideLayouts/slideLayout2.xml"/><Relationship Id="rId6" Type="http://schemas.openxmlformats.org/officeDocument/2006/relationships/image" Target="../media/image235.png"/><Relationship Id="rId5" Type="http://schemas.openxmlformats.org/officeDocument/2006/relationships/image" Target="../media/image16.png"/><Relationship Id="rId4" Type="http://schemas.openxmlformats.org/officeDocument/2006/relationships/image" Target="../media/image15.png"/></Relationships>
</file>

<file path=ppt/slides/_rels/slide2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7.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25.xml.rels><?xml version="1.0" encoding="UTF-8" standalone="yes"?>
<Relationships xmlns="http://schemas.openxmlformats.org/package/2006/relationships"><Relationship Id="rId8" Type="http://schemas.openxmlformats.org/officeDocument/2006/relationships/image" Target="../media/image236.png"/><Relationship Id="rId3" Type="http://schemas.openxmlformats.org/officeDocument/2006/relationships/notesSlide" Target="../notesSlides/notesSlide98.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9.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27.xml.rels><?xml version="1.0" encoding="UTF-8" standalone="yes"?>
<Relationships xmlns="http://schemas.openxmlformats.org/package/2006/relationships"><Relationship Id="rId8" Type="http://schemas.openxmlformats.org/officeDocument/2006/relationships/image" Target="../media/image237.png"/><Relationship Id="rId3" Type="http://schemas.openxmlformats.org/officeDocument/2006/relationships/notesSlide" Target="../notesSlides/notesSlide10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8.xml.rels><?xml version="1.0" encoding="UTF-8" standalone="yes"?>
<Relationships xmlns="http://schemas.openxmlformats.org/package/2006/relationships"><Relationship Id="rId3" Type="http://schemas.openxmlformats.org/officeDocument/2006/relationships/notesSlide" Target="../notesSlides/notesSlide101.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29.xml.rels><?xml version="1.0" encoding="UTF-8" standalone="yes"?>
<Relationships xmlns="http://schemas.openxmlformats.org/package/2006/relationships"><Relationship Id="rId8" Type="http://schemas.openxmlformats.org/officeDocument/2006/relationships/image" Target="../media/image238.png"/><Relationship Id="rId3" Type="http://schemas.openxmlformats.org/officeDocument/2006/relationships/notesSlide" Target="../notesSlides/notesSlide102.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0.xml.rels><?xml version="1.0" encoding="UTF-8" standalone="yes"?>
<Relationships xmlns="http://schemas.openxmlformats.org/package/2006/relationships"><Relationship Id="rId3" Type="http://schemas.openxmlformats.org/officeDocument/2006/relationships/notesSlide" Target="../notesSlides/notesSlide103.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8.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4.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32.xml.rels><?xml version="1.0" encoding="UTF-8" standalone="yes"?>
<Relationships xmlns="http://schemas.openxmlformats.org/package/2006/relationships"><Relationship Id="rId8" Type="http://schemas.openxmlformats.org/officeDocument/2006/relationships/image" Target="../media/image239.png"/><Relationship Id="rId3" Type="http://schemas.openxmlformats.org/officeDocument/2006/relationships/notesSlide" Target="../notesSlides/notesSlide105.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69.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240.png"/></Relationships>
</file>

<file path=ppt/slides/_rels/slide2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6.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34.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13.png"/><Relationship Id="rId7" Type="http://schemas.openxmlformats.org/officeDocument/2006/relationships/image" Target="../media/image84.jpeg"/><Relationship Id="rId2" Type="http://schemas.openxmlformats.org/officeDocument/2006/relationships/notesSlide" Target="../notesSlides/notesSlide107.xml"/><Relationship Id="rId1" Type="http://schemas.openxmlformats.org/officeDocument/2006/relationships/slideLayout" Target="../slideLayouts/slideLayout62.xml"/><Relationship Id="rId6" Type="http://schemas.openxmlformats.org/officeDocument/2006/relationships/image" Target="../media/image16.png"/><Relationship Id="rId11" Type="http://schemas.openxmlformats.org/officeDocument/2006/relationships/image" Target="../media/image244.png"/><Relationship Id="rId5" Type="http://schemas.openxmlformats.org/officeDocument/2006/relationships/image" Target="../media/image15.png"/><Relationship Id="rId10" Type="http://schemas.openxmlformats.org/officeDocument/2006/relationships/image" Target="../media/image243.png"/><Relationship Id="rId4" Type="http://schemas.openxmlformats.org/officeDocument/2006/relationships/image" Target="../media/image14.png"/><Relationship Id="rId9" Type="http://schemas.openxmlformats.org/officeDocument/2006/relationships/image" Target="../media/image242.png"/></Relationships>
</file>

<file path=ppt/slides/_rels/slide2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8.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3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5.png"/><Relationship Id="rId4" Type="http://schemas.openxmlformats.org/officeDocument/2006/relationships/image" Target="../media/image16.png"/></Relationships>
</file>

<file path=ppt/slides/_rels/slide2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6.png"/><Relationship Id="rId4" Type="http://schemas.openxmlformats.org/officeDocument/2006/relationships/image" Target="../media/image16.png"/></Relationships>
</file>

<file path=ppt/slides/_rels/slide2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7.png"/><Relationship Id="rId4" Type="http://schemas.openxmlformats.org/officeDocument/2006/relationships/image" Target="../media/image16.png"/></Relationships>
</file>

<file path=ppt/slides/_rels/slide2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8.png"/><Relationship Id="rId4" Type="http://schemas.openxmlformats.org/officeDocument/2006/relationships/image" Target="../media/image16.png"/></Relationships>
</file>

<file path=ppt/slides/_rels/slide2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49.png"/><Relationship Id="rId4" Type="http://schemas.openxmlformats.org/officeDocument/2006/relationships/image" Target="../media/image16.png"/></Relationships>
</file>

<file path=ppt/slides/_rels/slide2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50.png"/><Relationship Id="rId4" Type="http://schemas.openxmlformats.org/officeDocument/2006/relationships/image" Target="../media/image16.png"/></Relationships>
</file>

<file path=ppt/slides/_rels/slide2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51.png"/><Relationship Id="rId4" Type="http://schemas.openxmlformats.org/officeDocument/2006/relationships/image" Target="../media/image16.png"/></Relationships>
</file>

<file path=ppt/slides/_rels/slide2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9.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4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2.png"/><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3.png"/><Relationship Id="rId2" Type="http://schemas.openxmlformats.org/officeDocument/2006/relationships/notesSlide" Target="../notesSlides/notesSlide11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4.png"/><Relationship Id="rId2" Type="http://schemas.openxmlformats.org/officeDocument/2006/relationships/notesSlide" Target="../notesSlides/notesSlide11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5.png"/><Relationship Id="rId2" Type="http://schemas.openxmlformats.org/officeDocument/2006/relationships/notesSlide" Target="../notesSlides/notesSlide11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49.xml.rels><?xml version="1.0" encoding="UTF-8" standalone="yes"?>
<Relationships xmlns="http://schemas.openxmlformats.org/package/2006/relationships"><Relationship Id="rId8" Type="http://schemas.openxmlformats.org/officeDocument/2006/relationships/image" Target="../media/image257.png"/><Relationship Id="rId3" Type="http://schemas.openxmlformats.org/officeDocument/2006/relationships/image" Target="../media/image13.png"/><Relationship Id="rId7" Type="http://schemas.openxmlformats.org/officeDocument/2006/relationships/image" Target="../media/image256.png"/><Relationship Id="rId2" Type="http://schemas.openxmlformats.org/officeDocument/2006/relationships/notesSlide" Target="../notesSlides/notesSlide11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8.png"/><Relationship Id="rId2" Type="http://schemas.openxmlformats.org/officeDocument/2006/relationships/notesSlide" Target="../notesSlides/notesSlide11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59.png"/><Relationship Id="rId2" Type="http://schemas.openxmlformats.org/officeDocument/2006/relationships/notesSlide" Target="../notesSlides/notesSlide11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0.png"/><Relationship Id="rId2" Type="http://schemas.openxmlformats.org/officeDocument/2006/relationships/notesSlide" Target="../notesSlides/notesSlide11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9.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5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1.png"/><Relationship Id="rId2" Type="http://schemas.openxmlformats.org/officeDocument/2006/relationships/notesSlide" Target="../notesSlides/notesSlide12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2.png"/><Relationship Id="rId2" Type="http://schemas.openxmlformats.org/officeDocument/2006/relationships/notesSlide" Target="../notesSlides/notesSlide12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2.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5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3.png"/><Relationship Id="rId2" Type="http://schemas.openxmlformats.org/officeDocument/2006/relationships/notesSlide" Target="../notesSlides/notesSlide12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5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4.png"/><Relationship Id="rId2" Type="http://schemas.openxmlformats.org/officeDocument/2006/relationships/notesSlide" Target="../notesSlides/notesSlide12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5.png"/><Relationship Id="rId2" Type="http://schemas.openxmlformats.org/officeDocument/2006/relationships/notesSlide" Target="../notesSlides/notesSlide12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66.png"/><Relationship Id="rId2" Type="http://schemas.openxmlformats.org/officeDocument/2006/relationships/notesSlide" Target="../notesSlides/notesSlide12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2.xml.rels><?xml version="1.0" encoding="UTF-8" standalone="yes"?>
<Relationships xmlns="http://schemas.openxmlformats.org/package/2006/relationships"><Relationship Id="rId8" Type="http://schemas.openxmlformats.org/officeDocument/2006/relationships/image" Target="../media/image268.png"/><Relationship Id="rId3" Type="http://schemas.openxmlformats.org/officeDocument/2006/relationships/image" Target="../media/image13.png"/><Relationship Id="rId7" Type="http://schemas.openxmlformats.org/officeDocument/2006/relationships/image" Target="../media/image267.png"/><Relationship Id="rId2" Type="http://schemas.openxmlformats.org/officeDocument/2006/relationships/notesSlide" Target="../notesSlides/notesSlide12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269.png"/></Relationships>
</file>

<file path=ppt/slides/_rels/slide263.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13.png"/><Relationship Id="rId7" Type="http://schemas.openxmlformats.org/officeDocument/2006/relationships/image" Target="../media/image84.jpeg"/><Relationship Id="rId2" Type="http://schemas.openxmlformats.org/officeDocument/2006/relationships/notesSlide" Target="../notesSlides/notesSlide12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9.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6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1.png"/><Relationship Id="rId2" Type="http://schemas.openxmlformats.org/officeDocument/2006/relationships/notesSlide" Target="../notesSlides/notesSlide13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1.xml"/><Relationship Id="rId1" Type="http://schemas.openxmlformats.org/officeDocument/2006/relationships/slideLayout" Target="../slideLayouts/slideLayout12.xml"/><Relationship Id="rId5" Type="http://schemas.openxmlformats.org/officeDocument/2006/relationships/image" Target="../media/image12.png"/><Relationship Id="rId4" Type="http://schemas.openxmlformats.org/officeDocument/2006/relationships/image" Target="../media/image11.png"/></Relationships>
</file>

<file path=ppt/slides/_rels/slide26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2.png"/><Relationship Id="rId2" Type="http://schemas.openxmlformats.org/officeDocument/2006/relationships/notesSlide" Target="../notesSlides/notesSlide13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3.png"/><Relationship Id="rId2" Type="http://schemas.openxmlformats.org/officeDocument/2006/relationships/notesSlide" Target="../notesSlides/notesSlide13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6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4.png"/><Relationship Id="rId2" Type="http://schemas.openxmlformats.org/officeDocument/2006/relationships/notesSlide" Target="../notesSlides/notesSlide13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5.png"/><Relationship Id="rId2" Type="http://schemas.openxmlformats.org/officeDocument/2006/relationships/notesSlide" Target="../notesSlides/notesSlide13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6.png"/><Relationship Id="rId2" Type="http://schemas.openxmlformats.org/officeDocument/2006/relationships/notesSlide" Target="../notesSlides/notesSlide13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7.png"/><Relationship Id="rId2" Type="http://schemas.openxmlformats.org/officeDocument/2006/relationships/notesSlide" Target="../notesSlides/notesSlide13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8.png"/><Relationship Id="rId2" Type="http://schemas.openxmlformats.org/officeDocument/2006/relationships/notesSlide" Target="../notesSlides/notesSlide13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79.png"/><Relationship Id="rId2" Type="http://schemas.openxmlformats.org/officeDocument/2006/relationships/notesSlide" Target="../notesSlides/notesSlide13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5.xml.rels><?xml version="1.0" encoding="UTF-8" standalone="yes"?>
<Relationships xmlns="http://schemas.openxmlformats.org/package/2006/relationships"><Relationship Id="rId8" Type="http://schemas.openxmlformats.org/officeDocument/2006/relationships/image" Target="../media/image280.png"/><Relationship Id="rId3" Type="http://schemas.openxmlformats.org/officeDocument/2006/relationships/notesSlide" Target="../notesSlides/notesSlide140.xml"/><Relationship Id="rId7"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hemeOverride" Target="../theme/themeOverride7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7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1.png"/><Relationship Id="rId2" Type="http://schemas.openxmlformats.org/officeDocument/2006/relationships/notesSlide" Target="../notesSlides/notesSlide141.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0.png"/><Relationship Id="rId2" Type="http://schemas.openxmlformats.org/officeDocument/2006/relationships/notesSlide" Target="../notesSlides/notesSlide142.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2.png"/><Relationship Id="rId2" Type="http://schemas.openxmlformats.org/officeDocument/2006/relationships/notesSlide" Target="../notesSlides/notesSlide14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3.png"/><Relationship Id="rId2" Type="http://schemas.openxmlformats.org/officeDocument/2006/relationships/notesSlide" Target="../notesSlides/notesSlide14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8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4.png"/><Relationship Id="rId2" Type="http://schemas.openxmlformats.org/officeDocument/2006/relationships/notesSlide" Target="../notesSlides/notesSlide14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8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5.png"/><Relationship Id="rId2" Type="http://schemas.openxmlformats.org/officeDocument/2006/relationships/notesSlide" Target="../notesSlides/notesSlide14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8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5.png"/><Relationship Id="rId2" Type="http://schemas.openxmlformats.org/officeDocument/2006/relationships/notesSlide" Target="../notesSlides/notesSlide14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8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6.png"/><Relationship Id="rId2" Type="http://schemas.openxmlformats.org/officeDocument/2006/relationships/notesSlide" Target="../notesSlides/notesSlide148.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8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287.png"/><Relationship Id="rId2" Type="http://schemas.openxmlformats.org/officeDocument/2006/relationships/notesSlide" Target="../notesSlides/notesSlide14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8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2491273" y="1892627"/>
            <a:ext cx="7772401" cy="2613158"/>
          </a:xfrm>
          <a:ln>
            <a:noFill/>
          </a:ln>
        </p:spPr>
        <p:txBody>
          <a:bodyPr>
            <a:noAutofit/>
          </a:bodyPr>
          <a:lstStyle/>
          <a:p>
            <a:pPr>
              <a:lnSpc>
                <a:spcPct val="100000"/>
              </a:lnSpc>
            </a:pPr>
            <a:r>
              <a:rPr lang="tr-TR" sz="3000" b="1" dirty="0">
                <a:solidFill>
                  <a:schemeClr val="bg1"/>
                </a:solidFill>
                <a:latin typeface="GalanoGrotesque-Bold" panose="00000800000000000000" pitchFamily="50" charset="-94"/>
              </a:rPr>
              <a:t>GELİR İDARESİ BAŞKANLIĞI </a:t>
            </a:r>
            <a:r>
              <a:rPr lang="tr-TR" sz="3000" b="1" dirty="0" smtClean="0">
                <a:solidFill>
                  <a:schemeClr val="bg1"/>
                </a:solidFill>
                <a:latin typeface="GalanoGrotesque-Bold" panose="00000800000000000000" pitchFamily="50" charset="-94"/>
              </a:rPr>
              <a:t/>
            </a:r>
            <a:br>
              <a:rPr lang="tr-TR" sz="3000" b="1" dirty="0" smtClean="0">
                <a:solidFill>
                  <a:schemeClr val="bg1"/>
                </a:solidFill>
                <a:latin typeface="GalanoGrotesque-Bold" panose="00000800000000000000" pitchFamily="50" charset="-94"/>
              </a:rPr>
            </a:br>
            <a:r>
              <a:rPr lang="tr-TR" sz="3000" b="1" dirty="0" smtClean="0">
                <a:solidFill>
                  <a:schemeClr val="bg1"/>
                </a:solidFill>
                <a:latin typeface="GalanoGrotesque-Bold" panose="00000800000000000000" pitchFamily="50" charset="-94"/>
              </a:rPr>
              <a:t>VERGİ DAİRESİ MÜDÜRLERİ İÇİN</a:t>
            </a:r>
            <a:br>
              <a:rPr lang="tr-TR" sz="3000" b="1" dirty="0" smtClean="0">
                <a:solidFill>
                  <a:schemeClr val="bg1"/>
                </a:solidFill>
                <a:latin typeface="GalanoGrotesque-Bold" panose="00000800000000000000" pitchFamily="50" charset="-94"/>
              </a:rPr>
            </a:br>
            <a:r>
              <a:rPr lang="tr-TR" sz="3000" b="1" dirty="0" smtClean="0">
                <a:solidFill>
                  <a:schemeClr val="bg1"/>
                </a:solidFill>
                <a:latin typeface="GalanoGrotesque-Bold" panose="00000800000000000000" pitchFamily="50" charset="-94"/>
              </a:rPr>
              <a:t>EVDB EKRANLARI ve GİBİNTRANET UYGULAMALARI</a:t>
            </a:r>
            <a:endParaRPr lang="tr-TR" sz="3000" b="1" dirty="0">
              <a:solidFill>
                <a:schemeClr val="bg1"/>
              </a:solidFill>
              <a:latin typeface="GalanoGrotesque-Bold" panose="00000800000000000000" pitchFamily="50" charset="-94"/>
            </a:endParaRPr>
          </a:p>
        </p:txBody>
      </p:sp>
      <p:pic>
        <p:nvPicPr>
          <p:cNvPr id="5" name="Resim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0473" y="550494"/>
            <a:ext cx="3051054" cy="1018034"/>
          </a:xfrm>
          <a:prstGeom prst="rect">
            <a:avLst/>
          </a:prstGeom>
        </p:spPr>
      </p:pic>
      <p:pic>
        <p:nvPicPr>
          <p:cNvPr id="6" name="Resi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60157" y="0"/>
            <a:ext cx="1792224" cy="6858000"/>
          </a:xfrm>
          <a:prstGeom prst="rect">
            <a:avLst/>
          </a:prstGeom>
        </p:spPr>
      </p:pic>
      <p:sp>
        <p:nvSpPr>
          <p:cNvPr id="4" name="Dikdörtgen 3"/>
          <p:cNvSpPr/>
          <p:nvPr/>
        </p:nvSpPr>
        <p:spPr>
          <a:xfrm>
            <a:off x="3150172" y="5338901"/>
            <a:ext cx="6454601" cy="1191686"/>
          </a:xfrm>
          <a:prstGeom prst="rect">
            <a:avLst/>
          </a:prstGeom>
        </p:spPr>
        <p:txBody>
          <a:bodyPr>
            <a:noAutofit/>
          </a:bodyPr>
          <a:lstStyle/>
          <a:p>
            <a:pPr algn="ctr"/>
            <a:r>
              <a:rPr lang="tr-TR" dirty="0" smtClean="0">
                <a:solidFill>
                  <a:schemeClr val="bg1"/>
                </a:solidFill>
                <a:latin typeface="GalanoGrotesque-Medium" panose="00000600000000000000" pitchFamily="50" charset="-94"/>
              </a:rPr>
              <a:t>UYGULAMA VE VERİ YÖNETİMİ DAİRE BAŞKANLIĞI</a:t>
            </a:r>
          </a:p>
          <a:p>
            <a:pPr algn="ctr"/>
            <a:r>
              <a:rPr lang="tr-TR" dirty="0" smtClean="0">
                <a:solidFill>
                  <a:schemeClr val="bg1"/>
                </a:solidFill>
                <a:latin typeface="GalanoGrotesque-Medium" panose="00000600000000000000" pitchFamily="50" charset="-94"/>
              </a:rPr>
              <a:t>Organizasyon Metot Müdürlüğü(72)</a:t>
            </a:r>
            <a:r>
              <a:rPr lang="tr-TR" dirty="0">
                <a:solidFill>
                  <a:schemeClr val="bg1"/>
                </a:solidFill>
                <a:latin typeface="GalanoGrotesque-Medium" panose="00000600000000000000" pitchFamily="50" charset="-94"/>
              </a:rPr>
              <a:t/>
            </a:r>
            <a:br>
              <a:rPr lang="tr-TR" dirty="0">
                <a:solidFill>
                  <a:schemeClr val="bg1"/>
                </a:solidFill>
                <a:latin typeface="GalanoGrotesque-Medium" panose="00000600000000000000" pitchFamily="50" charset="-94"/>
              </a:rPr>
            </a:br>
            <a:r>
              <a:rPr lang="tr-TR" smtClean="0">
                <a:solidFill>
                  <a:schemeClr val="bg1"/>
                </a:solidFill>
                <a:latin typeface="GalanoGrotesque-Medium" panose="00000600000000000000" pitchFamily="50" charset="-94"/>
              </a:rPr>
              <a:t>Kasım</a:t>
            </a:r>
            <a:r>
              <a:rPr lang="tr-TR" smtClean="0">
                <a:solidFill>
                  <a:schemeClr val="bg1"/>
                </a:solidFill>
                <a:latin typeface="GalanoGrotesque-Medium" panose="00000600000000000000" pitchFamily="50" charset="-94"/>
              </a:rPr>
              <a:t> 2025 </a:t>
            </a:r>
            <a:endParaRPr lang="tr-TR" dirty="0" smtClean="0">
              <a:solidFill>
                <a:schemeClr val="bg1"/>
              </a:solidFill>
              <a:latin typeface="GalanoGrotesque-Medium" panose="00000600000000000000" pitchFamily="50" charset="-94"/>
            </a:endParaRPr>
          </a:p>
          <a:p>
            <a:pPr algn="ctr"/>
            <a:r>
              <a:rPr lang="tr-TR" dirty="0" smtClean="0">
                <a:solidFill>
                  <a:schemeClr val="bg1"/>
                </a:solidFill>
                <a:latin typeface="GalanoGrotesque-Medium" panose="00000600000000000000" pitchFamily="50" charset="-94"/>
              </a:rPr>
              <a:t>72/25</a:t>
            </a:r>
          </a:p>
        </p:txBody>
      </p:sp>
    </p:spTree>
    <p:extLst>
      <p:ext uri="{BB962C8B-B14F-4D97-AF65-F5344CB8AC3E}">
        <p14:creationId xmlns:p14="http://schemas.microsoft.com/office/powerpoint/2010/main" val="1722382208"/>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769160"/>
            <a:ext cx="8791242" cy="1325886"/>
          </a:xfrm>
        </p:spPr>
        <p:txBody>
          <a:bodyPr>
            <a:noAutofit/>
          </a:bodyPr>
          <a:lstStyle/>
          <a:p>
            <a:r>
              <a:rPr lang="es-ES" sz="4000" b="1" dirty="0">
                <a:solidFill>
                  <a:srgbClr val="E20612"/>
                </a:solidFill>
                <a:latin typeface="GalanoGrotesque-Bold" panose="00000800000000000000" pitchFamily="50" charset="-94"/>
              </a:rPr>
              <a:t>VERGİ DAİRESİNDE KULLANILAN OTOMASYON PROGRAMLARI </a:t>
            </a:r>
            <a:endParaRPr lang="tr-TR" sz="4000" b="1" dirty="0">
              <a:solidFill>
                <a:srgbClr val="E20612"/>
              </a:solidFill>
              <a:latin typeface="GalanoGrotesque-Bold" panose="00000800000000000000" pitchFamily="50" charset="-94"/>
            </a:endParaRPr>
          </a:p>
        </p:txBody>
      </p:sp>
    </p:spTree>
    <p:extLst>
      <p:ext uri="{BB962C8B-B14F-4D97-AF65-F5344CB8AC3E}">
        <p14:creationId xmlns:p14="http://schemas.microsoft.com/office/powerpoint/2010/main" val="4113865789"/>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77102" y="6508777"/>
            <a:ext cx="333292" cy="365125"/>
          </a:xfrm>
        </p:spPr>
        <p:txBody>
          <a:bodyPr/>
          <a:lstStyle/>
          <a:p>
            <a:fld id="{16449A80-6FDC-475E-9293-1C17F140D77C}" type="slidenum">
              <a:rPr lang="tr-TR" smtClean="0">
                <a:solidFill>
                  <a:schemeClr val="bg1"/>
                </a:solidFill>
                <a:latin typeface="GalanoGrotesque-Bold" panose="00000800000000000000" pitchFamily="50" charset="-94"/>
              </a:rPr>
              <a:t>3</a:t>
            </a:fld>
            <a:endParaRPr lang="tr-TR" dirty="0">
              <a:solidFill>
                <a:schemeClr val="bg1"/>
              </a:solidFill>
              <a:latin typeface="GalanoGrotesque-Bold" panose="00000800000000000000" pitchFamily="50" charset="-94"/>
            </a:endParaRPr>
          </a:p>
        </p:txBody>
      </p:sp>
      <p:graphicFrame>
        <p:nvGraphicFramePr>
          <p:cNvPr id="6" name="Tablo 5"/>
          <p:cNvGraphicFramePr>
            <a:graphicFrameLocks noGrp="1"/>
          </p:cNvGraphicFramePr>
          <p:nvPr>
            <p:extLst>
              <p:ext uri="{D42A27DB-BD31-4B8C-83A1-F6EECF244321}">
                <p14:modId xmlns:p14="http://schemas.microsoft.com/office/powerpoint/2010/main" val="1096296699"/>
              </p:ext>
            </p:extLst>
          </p:nvPr>
        </p:nvGraphicFramePr>
        <p:xfrm>
          <a:off x="381663" y="895739"/>
          <a:ext cx="11309595" cy="5580597"/>
        </p:xfrm>
        <a:graphic>
          <a:graphicData uri="http://schemas.openxmlformats.org/drawingml/2006/table">
            <a:tbl>
              <a:tblPr/>
              <a:tblGrid>
                <a:gridCol w="912754"/>
                <a:gridCol w="4335582"/>
                <a:gridCol w="6061259"/>
              </a:tblGrid>
              <a:tr h="1006998">
                <a:tc gridSpan="3">
                  <a:txBody>
                    <a:bodyPr/>
                    <a:lstStyle/>
                    <a:p>
                      <a:pPr lvl="1" algn="ctr" fontAlgn="b"/>
                      <a:r>
                        <a:rPr lang="tr-TR" sz="2800" b="1" i="0" u="none" strike="noStrike" dirty="0" smtClean="0">
                          <a:solidFill>
                            <a:srgbClr val="1F497D"/>
                          </a:solidFill>
                          <a:effectLst/>
                          <a:latin typeface="+mn-lt"/>
                        </a:rPr>
                        <a:t>GİB Portal</a:t>
                      </a:r>
                      <a:r>
                        <a:rPr lang="tr-TR" sz="2800" b="1" i="0" u="none" strike="noStrike" baseline="0" dirty="0" smtClean="0">
                          <a:solidFill>
                            <a:srgbClr val="1F497D"/>
                          </a:solidFill>
                          <a:effectLst/>
                          <a:latin typeface="+mn-lt"/>
                        </a:rPr>
                        <a:t> İçerisinde Olan</a:t>
                      </a:r>
                      <a:r>
                        <a:rPr lang="tr-TR" sz="2800" b="1" i="0" u="none" strike="noStrike" dirty="0" smtClean="0">
                          <a:solidFill>
                            <a:srgbClr val="1F497D"/>
                          </a:solidFill>
                          <a:effectLst/>
                          <a:latin typeface="+mn-lt"/>
                        </a:rPr>
                        <a:t> Programlar</a:t>
                      </a:r>
                    </a:p>
                    <a:p>
                      <a:pPr lvl="1" algn="ctr" fontAlgn="b"/>
                      <a:r>
                        <a:rPr lang="tr-TR" sz="2800" b="1" i="0" u="none" strike="noStrike" dirty="0" smtClean="0">
                          <a:solidFill>
                            <a:srgbClr val="1F497D"/>
                          </a:solidFill>
                          <a:effectLst/>
                          <a:latin typeface="+mn-lt"/>
                        </a:rPr>
                        <a:t>(10.251.63.99)</a:t>
                      </a:r>
                      <a:endParaRPr lang="tr-TR" sz="2800" b="1" i="0" u="none" strike="noStrike" dirty="0">
                        <a:solidFill>
                          <a:srgbClr val="1F497D"/>
                        </a:solidFill>
                        <a:effectLst/>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BF1DE"/>
                    </a:solidFill>
                  </a:tcPr>
                </a:tc>
                <a:tc hMerge="1">
                  <a:txBody>
                    <a:bodyPr/>
                    <a:lstStyle/>
                    <a:p>
                      <a:endParaRPr lang="tr-TR"/>
                    </a:p>
                  </a:txBody>
                  <a:tcPr/>
                </a:tc>
                <a:tc hMerge="1">
                  <a:txBody>
                    <a:bodyPr/>
                    <a:lstStyle/>
                    <a:p>
                      <a:endParaRPr lang="tr-TR"/>
                    </a:p>
                  </a:txBody>
                  <a:tcPr/>
                </a:tc>
              </a:tr>
              <a:tr h="688987">
                <a:tc>
                  <a:txBody>
                    <a:bodyPr/>
                    <a:lstStyle/>
                    <a:p>
                      <a:pPr algn="ctr" fontAlgn="b"/>
                      <a:r>
                        <a:rPr lang="tr-TR" sz="2000" b="0" i="0" u="none" strike="noStrike" dirty="0">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tr-TR" sz="2000" b="0" i="0" u="none" strike="noStrike" dirty="0">
                          <a:solidFill>
                            <a:srgbClr val="000000"/>
                          </a:solidFill>
                          <a:effectLst/>
                          <a:latin typeface="+mn-lt"/>
                        </a:rPr>
                        <a:t>e-VDB</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b"/>
                      <a:r>
                        <a:rPr lang="tr-TR" sz="2000" b="0" i="0" u="none" strike="noStrike" dirty="0">
                          <a:solidFill>
                            <a:srgbClr val="000000"/>
                          </a:solidFill>
                          <a:effectLst/>
                          <a:latin typeface="+mn-lt"/>
                        </a:rPr>
                        <a:t>Elektronik Vergi Dairesi Başkanlıkları Otomasyon Sistemi ve Raporları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349793">
                <a:tc>
                  <a:txBody>
                    <a:bodyPr/>
                    <a:lstStyle/>
                    <a:p>
                      <a:pPr algn="ctr" fontAlgn="b"/>
                      <a:r>
                        <a:rPr lang="tr-TR" sz="2000" b="0" i="0" u="none" strike="noStrike" dirty="0">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tr-TR" sz="2000" b="0" i="0" u="none" strike="noStrike" dirty="0">
                          <a:solidFill>
                            <a:srgbClr val="000000"/>
                          </a:solidFill>
                          <a:effectLst/>
                          <a:latin typeface="+mn-lt"/>
                        </a:rPr>
                        <a:t>KEYS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b"/>
                      <a:r>
                        <a:rPr lang="tr-TR" sz="2000" b="0" i="0" u="none" strike="noStrike" dirty="0">
                          <a:solidFill>
                            <a:srgbClr val="000000"/>
                          </a:solidFill>
                          <a:effectLst/>
                          <a:latin typeface="+mn-lt"/>
                        </a:rPr>
                        <a:t>Kurumsal </a:t>
                      </a:r>
                      <a:r>
                        <a:rPr lang="tr-TR" sz="2000" b="0" i="0" u="none" strike="noStrike" dirty="0" smtClean="0">
                          <a:solidFill>
                            <a:srgbClr val="000000"/>
                          </a:solidFill>
                          <a:effectLst/>
                          <a:latin typeface="+mn-lt"/>
                        </a:rPr>
                        <a:t>Elektronik </a:t>
                      </a:r>
                      <a:r>
                        <a:rPr lang="tr-TR" sz="2000" b="0" i="0" u="none" strike="noStrike" dirty="0">
                          <a:solidFill>
                            <a:srgbClr val="000000"/>
                          </a:solidFill>
                          <a:effectLst/>
                          <a:latin typeface="+mn-lt"/>
                        </a:rPr>
                        <a:t>Yazışma Sistemi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349793">
                <a:tc>
                  <a:txBody>
                    <a:bodyPr/>
                    <a:lstStyle/>
                    <a:p>
                      <a:pPr algn="ctr" fontAlgn="b"/>
                      <a:r>
                        <a:rPr lang="tr-TR" sz="2000" b="0" i="0" u="none" strike="noStrike" dirty="0">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tr-TR" sz="2000" b="0" i="0" u="none" strike="noStrike" dirty="0">
                          <a:solidFill>
                            <a:srgbClr val="000000"/>
                          </a:solidFill>
                          <a:effectLst/>
                          <a:latin typeface="+mn-lt"/>
                        </a:rPr>
                        <a:t>İŞTAKİP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b"/>
                      <a:r>
                        <a:rPr lang="tr-TR" sz="2000" b="0" i="0" u="none" strike="noStrike" dirty="0">
                          <a:solidFill>
                            <a:srgbClr val="000000"/>
                          </a:solidFill>
                          <a:effectLst/>
                          <a:latin typeface="+mn-lt"/>
                        </a:rPr>
                        <a:t>İş </a:t>
                      </a:r>
                      <a:r>
                        <a:rPr lang="tr-TR" sz="2000" b="0" i="0" u="none" strike="noStrike" dirty="0" smtClean="0">
                          <a:solidFill>
                            <a:srgbClr val="000000"/>
                          </a:solidFill>
                          <a:effectLst/>
                          <a:latin typeface="+mn-lt"/>
                        </a:rPr>
                        <a:t>Takip </a:t>
                      </a:r>
                      <a:r>
                        <a:rPr lang="tr-TR" sz="2000" b="0" i="0" u="none" strike="noStrike" dirty="0">
                          <a:solidFill>
                            <a:srgbClr val="000000"/>
                          </a:solidFill>
                          <a:effectLst/>
                          <a:latin typeface="+mn-lt"/>
                        </a:rPr>
                        <a:t>Otomasyon Programı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349793">
                <a:tc>
                  <a:txBody>
                    <a:bodyPr/>
                    <a:lstStyle/>
                    <a:p>
                      <a:pPr algn="ctr" fontAlgn="b"/>
                      <a:r>
                        <a:rPr lang="tr-TR" sz="2000" b="0" i="0" u="none" strike="noStrike" dirty="0">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tr-TR" sz="2000" b="0" i="0" u="none" strike="noStrike" dirty="0">
                          <a:solidFill>
                            <a:srgbClr val="000000"/>
                          </a:solidFill>
                          <a:effectLst/>
                          <a:latin typeface="+mn-lt"/>
                        </a:rPr>
                        <a:t>M-DOS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b"/>
                      <a:r>
                        <a:rPr lang="tr-TR" sz="2000" b="0" i="0" u="none" strike="noStrike" dirty="0">
                          <a:solidFill>
                            <a:srgbClr val="000000"/>
                          </a:solidFill>
                          <a:effectLst/>
                          <a:latin typeface="+mn-lt"/>
                        </a:rPr>
                        <a:t>Müdürler Denetim ve Otomasyon Sistemi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349793">
                <a:tc>
                  <a:txBody>
                    <a:bodyPr/>
                    <a:lstStyle/>
                    <a:p>
                      <a:pPr algn="ctr" fontAlgn="b"/>
                      <a:r>
                        <a:rPr lang="tr-TR" sz="2000" b="0" i="0" u="none" strike="noStrike" dirty="0">
                          <a:solidFill>
                            <a:srgbClr val="000000"/>
                          </a:solidFill>
                          <a:effectLst/>
                          <a:latin typeface="+mn-lt"/>
                        </a:rPr>
                        <a:t>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tr-TR" sz="2000" b="0" i="0" u="none" strike="noStrike" dirty="0">
                          <a:solidFill>
                            <a:srgbClr val="000000"/>
                          </a:solidFill>
                          <a:effectLst/>
                          <a:latin typeface="+mn-lt"/>
                        </a:rPr>
                        <a:t>DATAP</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b"/>
                      <a:r>
                        <a:rPr lang="tr-TR" sz="2000" b="0" i="0" u="none" strike="noStrike" dirty="0">
                          <a:solidFill>
                            <a:srgbClr val="000000"/>
                          </a:solidFill>
                          <a:effectLst/>
                          <a:latin typeface="+mn-lt"/>
                        </a:rPr>
                        <a:t>Dava Takip Programı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349793">
                <a:tc>
                  <a:txBody>
                    <a:bodyPr/>
                    <a:lstStyle/>
                    <a:p>
                      <a:pPr algn="ctr" fontAlgn="b"/>
                      <a:r>
                        <a:rPr lang="tr-TR" sz="2000" b="0" i="0" u="none" strike="noStrike" dirty="0">
                          <a:solidFill>
                            <a:srgbClr val="000000"/>
                          </a:solidFill>
                          <a:effectLst/>
                          <a:latin typeface="+mn-lt"/>
                        </a:rPr>
                        <a:t>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tr-TR" sz="2000" b="0" i="0" u="none" strike="noStrike" dirty="0">
                          <a:solidFill>
                            <a:srgbClr val="000000"/>
                          </a:solidFill>
                          <a:effectLst/>
                          <a:latin typeface="+mn-lt"/>
                        </a:rPr>
                        <a:t>ÇAĞDES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b"/>
                      <a:r>
                        <a:rPr lang="tr-TR" sz="2000" b="0" i="0" u="none" strike="noStrike" dirty="0">
                          <a:solidFill>
                            <a:srgbClr val="000000"/>
                          </a:solidFill>
                          <a:effectLst/>
                          <a:latin typeface="+mn-lt"/>
                        </a:rPr>
                        <a:t>Çağrı Destek Programı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349793">
                <a:tc>
                  <a:txBody>
                    <a:bodyPr/>
                    <a:lstStyle/>
                    <a:p>
                      <a:pPr algn="ctr" fontAlgn="b"/>
                      <a:r>
                        <a:rPr lang="tr-TR" sz="2000" b="0" i="0" u="none" strike="noStrike" dirty="0">
                          <a:solidFill>
                            <a:srgbClr val="000000"/>
                          </a:solidFill>
                          <a:effectLst/>
                          <a:latin typeface="+mn-lt"/>
                        </a:rPr>
                        <a:t>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tr-TR" sz="2000" b="0" i="0" u="none" strike="noStrike" dirty="0">
                          <a:solidFill>
                            <a:srgbClr val="000000"/>
                          </a:solidFill>
                          <a:effectLst/>
                          <a:latin typeface="+mn-lt"/>
                        </a:rPr>
                        <a:t>TAKKOM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b"/>
                      <a:r>
                        <a:rPr lang="tr-TR" sz="2000" b="0" i="0" u="none" strike="noStrike" dirty="0">
                          <a:solidFill>
                            <a:srgbClr val="000000"/>
                          </a:solidFill>
                          <a:effectLst/>
                          <a:latin typeface="+mn-lt"/>
                        </a:rPr>
                        <a:t>Takdir Komisyonları Otomasyon Programı ve Raporları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349793">
                <a:tc>
                  <a:txBody>
                    <a:bodyPr/>
                    <a:lstStyle/>
                    <a:p>
                      <a:pPr algn="ctr" fontAlgn="b"/>
                      <a:r>
                        <a:rPr lang="tr-TR" sz="2000" b="0" i="0" u="none" strike="noStrike" dirty="0">
                          <a:solidFill>
                            <a:srgbClr val="000000"/>
                          </a:solidFill>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tr-TR" sz="2000" b="0" i="0" u="none" strike="noStrike" dirty="0">
                          <a:solidFill>
                            <a:srgbClr val="000000"/>
                          </a:solidFill>
                          <a:effectLst/>
                          <a:latin typeface="+mn-lt"/>
                        </a:rPr>
                        <a:t>İNKA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b"/>
                      <a:r>
                        <a:rPr lang="tr-TR" sz="2000" b="0" i="0" u="none" strike="noStrike" dirty="0">
                          <a:solidFill>
                            <a:srgbClr val="000000"/>
                          </a:solidFill>
                          <a:effectLst/>
                          <a:latin typeface="+mn-lt"/>
                        </a:rPr>
                        <a:t>İnsan Kaynakları Otomasyon Programı</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349793">
                <a:tc>
                  <a:txBody>
                    <a:bodyPr/>
                    <a:lstStyle/>
                    <a:p>
                      <a:pPr algn="ctr" fontAlgn="b"/>
                      <a:r>
                        <a:rPr lang="tr-TR" sz="2000" b="0" i="0" u="none" strike="noStrike" dirty="0">
                          <a:solidFill>
                            <a:srgbClr val="000000"/>
                          </a:solidFill>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b"/>
                      <a:r>
                        <a:rPr lang="tr-TR" sz="2000" b="0" i="0" u="none" strike="noStrike" dirty="0">
                          <a:solidFill>
                            <a:srgbClr val="000000"/>
                          </a:solidFill>
                          <a:effectLst/>
                          <a:latin typeface="+mn-lt"/>
                        </a:rPr>
                        <a:t>TAŞINIR YÖNETİM SİSTEMİ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fontAlgn="b"/>
                      <a:r>
                        <a:rPr lang="tr-TR" sz="2000" b="0" i="0" u="none" strike="noStrike" dirty="0">
                          <a:solidFill>
                            <a:srgbClr val="000000"/>
                          </a:solidFill>
                          <a:effectLst/>
                          <a:latin typeface="+mn-lt"/>
                        </a:rPr>
                        <a:t>Taşınır Yönetim Sistemi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r h="349793">
                <a:tc>
                  <a:txBody>
                    <a:bodyPr/>
                    <a:lstStyle/>
                    <a:p>
                      <a:pPr algn="ctr" fontAlgn="b"/>
                      <a:r>
                        <a:rPr lang="tr-TR" sz="2000" b="0" i="0" u="none" strike="noStrike" dirty="0">
                          <a:solidFill>
                            <a:srgbClr val="000000"/>
                          </a:solidFill>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b"/>
                      <a:r>
                        <a:rPr lang="tr-TR" sz="2000" b="0" i="0" u="none" strike="noStrike" dirty="0">
                          <a:solidFill>
                            <a:srgbClr val="000000"/>
                          </a:solidFill>
                          <a:effectLst/>
                          <a:latin typeface="+mn-lt"/>
                        </a:rPr>
                        <a:t>E-TBL</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l" fontAlgn="b"/>
                      <a:r>
                        <a:rPr lang="tr-TR" sz="2000" b="0" i="0" u="none" strike="noStrike" dirty="0" smtClean="0">
                          <a:solidFill>
                            <a:srgbClr val="000000"/>
                          </a:solidFill>
                          <a:effectLst/>
                          <a:latin typeface="+mn-lt"/>
                        </a:rPr>
                        <a:t>Elektronik </a:t>
                      </a:r>
                      <a:r>
                        <a:rPr lang="tr-TR" sz="2000" b="0" i="0" u="none" strike="noStrike" dirty="0">
                          <a:solidFill>
                            <a:srgbClr val="000000"/>
                          </a:solidFill>
                          <a:effectLst/>
                          <a:latin typeface="+mn-lt"/>
                        </a:rPr>
                        <a:t>Tebligat Sistemi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r>
              <a:tr h="736475">
                <a:tc>
                  <a:txBody>
                    <a:bodyPr/>
                    <a:lstStyle/>
                    <a:p>
                      <a:pPr algn="ctr" fontAlgn="b"/>
                      <a:r>
                        <a:rPr lang="tr-TR" sz="2000" b="0" i="0" u="none" strike="noStrike" dirty="0">
                          <a:solidFill>
                            <a:srgbClr val="000000"/>
                          </a:solidFill>
                          <a:effectLst/>
                          <a:latin typeface="+mn-lt"/>
                        </a:rPr>
                        <a:t>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GİB-İNTRANET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l">
                        <a:lnSpc>
                          <a:spcPct val="107000"/>
                        </a:lnSpc>
                        <a:spcAft>
                          <a:spcPts val="800"/>
                        </a:spcAft>
                      </a:pPr>
                      <a:r>
                        <a:rPr lang="tr-TR" sz="2000" dirty="0">
                          <a:effectLst/>
                          <a:latin typeface="Calibri" panose="020F0502020204030204" pitchFamily="34" charset="0"/>
                          <a:ea typeface="Calibri" panose="020F0502020204030204" pitchFamily="34" charset="0"/>
                          <a:cs typeface="Times New Roman" panose="02020603050405020304" pitchFamily="18" charset="0"/>
                        </a:rPr>
                        <a:t>YBS, VGS, MBS, TDI, MHK, EYS, GMBS, ÖTVBİS, KDVİRA, ÖZES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r>
            </a:tbl>
          </a:graphicData>
        </a:graphic>
      </p:graphicFrame>
      <p:sp>
        <p:nvSpPr>
          <p:cNvPr id="16" name="Unvan 1"/>
          <p:cNvSpPr txBox="1">
            <a:spLocks/>
          </p:cNvSpPr>
          <p:nvPr/>
        </p:nvSpPr>
        <p:spPr>
          <a:xfrm>
            <a:off x="556837" y="213903"/>
            <a:ext cx="9576208"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mtClean="0">
                <a:solidFill>
                  <a:schemeClr val="accent5">
                    <a:lumMod val="75000"/>
                  </a:schemeClr>
                </a:solidFill>
                <a:latin typeface="GalanoGrotesque-Medium" panose="00000600000000000000" pitchFamily="50" charset="-94"/>
              </a:rPr>
              <a:t>GİB Bünyesinde </a:t>
            </a:r>
            <a:r>
              <a:rPr lang="tr-TR" sz="2400" b="1" dirty="0" smtClean="0">
                <a:solidFill>
                  <a:schemeClr val="accent5">
                    <a:lumMod val="75000"/>
                  </a:schemeClr>
                </a:solidFill>
                <a:latin typeface="GalanoGrotesque-Medium" panose="00000600000000000000" pitchFamily="50" charset="-94"/>
              </a:rPr>
              <a:t>Kullanılan Otomasyon Programları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375637983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77102" y="6508777"/>
            <a:ext cx="333292" cy="365125"/>
          </a:xfrm>
        </p:spPr>
        <p:txBody>
          <a:bodyPr/>
          <a:lstStyle/>
          <a:p>
            <a:fld id="{16449A80-6FDC-475E-9293-1C17F140D77C}" type="slidenum">
              <a:rPr lang="tr-TR" smtClean="0">
                <a:solidFill>
                  <a:schemeClr val="bg1"/>
                </a:solidFill>
                <a:latin typeface="GalanoGrotesque-Bold" panose="00000800000000000000" pitchFamily="50" charset="-94"/>
              </a:rPr>
              <a:t>4</a:t>
            </a:fld>
            <a:endParaRPr lang="tr-TR" dirty="0">
              <a:solidFill>
                <a:schemeClr val="bg1"/>
              </a:solidFill>
              <a:latin typeface="GalanoGrotesque-Bold" panose="00000800000000000000" pitchFamily="50" charset="-94"/>
            </a:endParaRPr>
          </a:p>
        </p:txBody>
      </p:sp>
      <p:pic>
        <p:nvPicPr>
          <p:cNvPr id="8" name="Picture 3"/>
          <p:cNvPicPr/>
          <p:nvPr/>
        </p:nvPicPr>
        <p:blipFill>
          <a:blip r:embed="rId7"/>
          <a:stretch/>
        </p:blipFill>
        <p:spPr>
          <a:xfrm>
            <a:off x="381662" y="839704"/>
            <a:ext cx="11132559" cy="5624250"/>
          </a:xfrm>
          <a:prstGeom prst="rect">
            <a:avLst/>
          </a:prstGeom>
          <a:ln>
            <a:noFill/>
          </a:ln>
        </p:spPr>
      </p:pic>
      <p:sp>
        <p:nvSpPr>
          <p:cNvPr id="9"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Vergi Dairesi Bölüm ve Servis Şeması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1515265350"/>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769160"/>
            <a:ext cx="8791242" cy="1325886"/>
          </a:xfrm>
        </p:spPr>
        <p:txBody>
          <a:bodyPr>
            <a:noAutofit/>
          </a:bodyPr>
          <a:lstStyle/>
          <a:p>
            <a:r>
              <a:rPr lang="es-ES" sz="4000" b="1" dirty="0">
                <a:solidFill>
                  <a:srgbClr val="E20612"/>
                </a:solidFill>
                <a:latin typeface="GalanoGrotesque-Bold" panose="00000800000000000000" pitchFamily="50" charset="-94"/>
              </a:rPr>
              <a:t>OTOMASYON PROGRAMLARININ TARİHÇESİ</a:t>
            </a:r>
            <a:endParaRPr lang="tr-TR" sz="4000" b="1" dirty="0">
              <a:solidFill>
                <a:srgbClr val="E20612"/>
              </a:solidFill>
              <a:latin typeface="GalanoGrotesque-Bold" panose="00000800000000000000" pitchFamily="50" charset="-94"/>
            </a:endParaRPr>
          </a:p>
        </p:txBody>
      </p:sp>
      <p:sp>
        <p:nvSpPr>
          <p:cNvPr id="6" name="Dikdörtgen 5"/>
          <p:cNvSpPr/>
          <p:nvPr/>
        </p:nvSpPr>
        <p:spPr>
          <a:xfrm>
            <a:off x="3632216" y="4364361"/>
            <a:ext cx="7236542" cy="2062103"/>
          </a:xfrm>
          <a:prstGeom prst="rect">
            <a:avLst/>
          </a:prstGeom>
        </p:spPr>
        <p:txBody>
          <a:bodyPr wrap="square">
            <a:spAutoFit/>
          </a:bodyPr>
          <a:lstStyle/>
          <a:p>
            <a:r>
              <a:rPr lang="tr-TR" sz="3200" b="1" dirty="0" smtClean="0">
                <a:solidFill>
                  <a:srgbClr val="0070C0"/>
                </a:solidFill>
                <a:latin typeface="GalanoGrotesque-Bold" panose="00000800000000000000" pitchFamily="50" charset="-94"/>
              </a:rPr>
              <a:t>I.DÖNEM  	(</a:t>
            </a:r>
            <a:r>
              <a:rPr lang="tr-TR" sz="3200" b="1" dirty="0">
                <a:solidFill>
                  <a:srgbClr val="0070C0"/>
                </a:solidFill>
                <a:latin typeface="GalanoGrotesque-Bold" panose="00000800000000000000" pitchFamily="50" charset="-94"/>
              </a:rPr>
              <a:t>1973-1998)</a:t>
            </a:r>
          </a:p>
          <a:p>
            <a:r>
              <a:rPr lang="tr-TR" sz="3200" b="1" dirty="0">
                <a:solidFill>
                  <a:srgbClr val="0070C0"/>
                </a:solidFill>
                <a:latin typeface="GalanoGrotesque-Bold" panose="00000800000000000000" pitchFamily="50" charset="-94"/>
              </a:rPr>
              <a:t>II.DÖNEM </a:t>
            </a:r>
            <a:r>
              <a:rPr lang="tr-TR" sz="3200" b="1" dirty="0" smtClean="0">
                <a:solidFill>
                  <a:srgbClr val="0070C0"/>
                </a:solidFill>
                <a:latin typeface="GalanoGrotesque-Bold" panose="00000800000000000000" pitchFamily="50" charset="-94"/>
              </a:rPr>
              <a:t>	(</a:t>
            </a:r>
            <a:r>
              <a:rPr lang="tr-TR" sz="3200" b="1" dirty="0">
                <a:solidFill>
                  <a:srgbClr val="0070C0"/>
                </a:solidFill>
                <a:latin typeface="GalanoGrotesque-Bold" panose="00000800000000000000" pitchFamily="50" charset="-94"/>
              </a:rPr>
              <a:t>1998-2009)</a:t>
            </a:r>
          </a:p>
          <a:p>
            <a:r>
              <a:rPr lang="tr-TR" sz="3200" b="1" dirty="0" smtClean="0">
                <a:solidFill>
                  <a:srgbClr val="0070C0"/>
                </a:solidFill>
                <a:latin typeface="GalanoGrotesque-Bold" panose="00000800000000000000" pitchFamily="50" charset="-94"/>
              </a:rPr>
              <a:t>III.DÖNEM	(2009-2018</a:t>
            </a:r>
            <a:r>
              <a:rPr lang="tr-TR" sz="3200" b="1" dirty="0">
                <a:solidFill>
                  <a:srgbClr val="0070C0"/>
                </a:solidFill>
                <a:latin typeface="GalanoGrotesque-Bold" panose="00000800000000000000" pitchFamily="50" charset="-94"/>
              </a:rPr>
              <a:t>)</a:t>
            </a:r>
          </a:p>
          <a:p>
            <a:r>
              <a:rPr lang="tr-TR" sz="3200" b="1" dirty="0">
                <a:solidFill>
                  <a:srgbClr val="0070C0"/>
                </a:solidFill>
                <a:latin typeface="GalanoGrotesque-Bold" panose="00000800000000000000" pitchFamily="50" charset="-94"/>
              </a:rPr>
              <a:t>IV.DÖNEM </a:t>
            </a:r>
            <a:r>
              <a:rPr lang="tr-TR" sz="3200" b="1" dirty="0" smtClean="0">
                <a:solidFill>
                  <a:srgbClr val="0070C0"/>
                </a:solidFill>
                <a:latin typeface="GalanoGrotesque-Bold" panose="00000800000000000000" pitchFamily="50" charset="-94"/>
              </a:rPr>
              <a:t>	(2018-2022</a:t>
            </a:r>
            <a:r>
              <a:rPr lang="tr-TR" sz="3200" b="1" dirty="0">
                <a:solidFill>
                  <a:srgbClr val="0070C0"/>
                </a:solidFill>
                <a:latin typeface="GalanoGrotesque-Bold" panose="00000800000000000000" pitchFamily="50" charset="-94"/>
              </a:rPr>
              <a:t>)</a:t>
            </a:r>
          </a:p>
        </p:txBody>
      </p:sp>
    </p:spTree>
    <p:extLst>
      <p:ext uri="{BB962C8B-B14F-4D97-AF65-F5344CB8AC3E}">
        <p14:creationId xmlns:p14="http://schemas.microsoft.com/office/powerpoint/2010/main" val="93797061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77102" y="6508777"/>
            <a:ext cx="333292" cy="365125"/>
          </a:xfrm>
        </p:spPr>
        <p:txBody>
          <a:bodyPr/>
          <a:lstStyle/>
          <a:p>
            <a:fld id="{16449A80-6FDC-475E-9293-1C17F140D77C}" type="slidenum">
              <a:rPr lang="tr-TR" smtClean="0">
                <a:solidFill>
                  <a:schemeClr val="bg1"/>
                </a:solidFill>
                <a:latin typeface="GalanoGrotesque-Bold" panose="00000800000000000000" pitchFamily="50" charset="-94"/>
              </a:rPr>
              <a:t>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936341" y="160779"/>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3200" b="1" dirty="0" smtClean="0">
                <a:solidFill>
                  <a:schemeClr val="accent5">
                    <a:lumMod val="75000"/>
                  </a:schemeClr>
                </a:solidFill>
                <a:latin typeface="GalanoGrotesque-Medium" panose="00000600000000000000" pitchFamily="50" charset="-94"/>
              </a:rPr>
              <a:t>Otomasyon Programlarının Tarihçesi</a:t>
            </a:r>
            <a:endParaRPr lang="tr-TR" sz="3200" b="1" dirty="0">
              <a:solidFill>
                <a:schemeClr val="accent5">
                  <a:lumMod val="75000"/>
                </a:schemeClr>
              </a:solidFill>
              <a:latin typeface="GalanoGrotesque-Medium" panose="00000600000000000000" pitchFamily="50" charset="-94"/>
            </a:endParaRPr>
          </a:p>
        </p:txBody>
      </p:sp>
      <p:sp>
        <p:nvSpPr>
          <p:cNvPr id="17" name="Text Box 12"/>
          <p:cNvSpPr txBox="1">
            <a:spLocks noChangeArrowheads="1"/>
          </p:cNvSpPr>
          <p:nvPr/>
        </p:nvSpPr>
        <p:spPr bwMode="auto">
          <a:xfrm>
            <a:off x="2279577" y="3390826"/>
            <a:ext cx="7343775" cy="830262"/>
          </a:xfrm>
          <a:prstGeom prst="rect">
            <a:avLst/>
          </a:prstGeom>
          <a:noFill/>
          <a:ln w="9525">
            <a:noFill/>
            <a:miter lim="800000"/>
            <a:headEnd/>
            <a:tailEnd/>
          </a:ln>
          <a:effectLst/>
        </p:spPr>
        <p:txBody>
          <a:bodyPr>
            <a:spAutoFit/>
          </a:bodyPr>
          <a:lstStyle/>
          <a:p>
            <a:pPr algn="ctr" fontAlgn="base">
              <a:spcBef>
                <a:spcPct val="0"/>
              </a:spcBef>
              <a:spcAft>
                <a:spcPct val="0"/>
              </a:spcAft>
              <a:defRPr/>
            </a:pPr>
            <a:r>
              <a:rPr lang="tr-TR" sz="4800" b="1" dirty="0">
                <a:solidFill>
                  <a:srgbClr val="0066FF"/>
                </a:solidFill>
                <a:effectLst>
                  <a:outerShdw blurRad="38100" dist="38100" dir="2700000" algn="tl">
                    <a:srgbClr val="C0C0C0"/>
                  </a:outerShdw>
                </a:effectLst>
                <a:latin typeface="Garamond" pitchFamily="18" charset="0"/>
                <a:cs typeface="Arial" pitchFamily="34" charset="0"/>
              </a:rPr>
              <a:t>BİLGİ İŞLEM</a:t>
            </a:r>
          </a:p>
        </p:txBody>
      </p:sp>
      <p:pic>
        <p:nvPicPr>
          <p:cNvPr id="18" name="Picture 1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48304" y="1303046"/>
            <a:ext cx="2606282" cy="2020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Resim 18"/>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08863" y="1303046"/>
            <a:ext cx="2914675" cy="2020598"/>
          </a:xfrm>
          <a:prstGeom prst="rect">
            <a:avLst/>
          </a:prstGeom>
          <a:noFill/>
        </p:spPr>
      </p:pic>
      <p:pic>
        <p:nvPicPr>
          <p:cNvPr id="20" name="Picture 2" descr="D:\Users\Harman_Recep\AppData\Local\Microsoft\Windows\Temporary Internet Files\Content.Outlook\31PRWNSC\IMG_5063.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08863" y="4347864"/>
            <a:ext cx="2914675" cy="199614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D:\Users\Harman_Recep\AppData\Local\Microsoft\Windows\Temporary Internet Files\Content.Outlook\31PRWNSC\IMG_5076.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463962" y="4330816"/>
            <a:ext cx="2935527" cy="204190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D:\Users\Harman_Recep\AppData\Local\Microsoft\Windows\Temporary Internet Files\Content.Outlook\31PRWNSC\IMG_5082 (2).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648304" y="4330817"/>
            <a:ext cx="2606282" cy="2041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66210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77102" y="6508777"/>
            <a:ext cx="333292" cy="365125"/>
          </a:xfrm>
        </p:spPr>
        <p:txBody>
          <a:bodyPr/>
          <a:lstStyle/>
          <a:p>
            <a:fld id="{16449A80-6FDC-475E-9293-1C17F140D77C}" type="slidenum">
              <a:rPr lang="tr-TR" smtClean="0">
                <a:solidFill>
                  <a:schemeClr val="bg1"/>
                </a:solidFill>
                <a:latin typeface="GalanoGrotesque-Bold" panose="00000800000000000000" pitchFamily="50" charset="-94"/>
              </a:rPr>
              <a:t>7</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2"/>
            <a:ext cx="10884221" cy="5466791"/>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Rectangle 97"/>
          <p:cNvSpPr>
            <a:spLocks noChangeArrowheads="1"/>
          </p:cNvSpPr>
          <p:nvPr/>
        </p:nvSpPr>
        <p:spPr bwMode="auto">
          <a:xfrm>
            <a:off x="872666" y="133579"/>
            <a:ext cx="84581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tomasyonlu</a:t>
            </a:r>
            <a:r>
              <a:rPr lang="tr-TR" sz="3200" b="1" dirty="0">
                <a:solidFill>
                  <a:srgbClr val="FFFFFF"/>
                </a:solidFill>
                <a:latin typeface="GalanoGrotesque-Medium" panose="00000600000000000000"/>
                <a:cs typeface="Arial" pitchFamily="34" charset="0"/>
              </a:rPr>
              <a:t> </a:t>
            </a: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Dairesi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graphicFrame>
        <p:nvGraphicFramePr>
          <p:cNvPr id="3" name="Tablo 2"/>
          <p:cNvGraphicFramePr>
            <a:graphicFrameLocks noGrp="1"/>
          </p:cNvGraphicFramePr>
          <p:nvPr>
            <p:extLst>
              <p:ext uri="{D42A27DB-BD31-4B8C-83A1-F6EECF244321}">
                <p14:modId xmlns:p14="http://schemas.microsoft.com/office/powerpoint/2010/main" val="4209626792"/>
              </p:ext>
            </p:extLst>
          </p:nvPr>
        </p:nvGraphicFramePr>
        <p:xfrm>
          <a:off x="1063689" y="727787"/>
          <a:ext cx="9347166" cy="5972059"/>
        </p:xfrm>
        <a:graphic>
          <a:graphicData uri="http://schemas.openxmlformats.org/drawingml/2006/table">
            <a:tbl>
              <a:tblPr>
                <a:tableStyleId>{5C22544A-7EE6-4342-B048-85BDC9FD1C3A}</a:tableStyleId>
              </a:tblPr>
              <a:tblGrid>
                <a:gridCol w="4273721"/>
                <a:gridCol w="5073445"/>
              </a:tblGrid>
              <a:tr h="274411">
                <a:tc gridSpan="2">
                  <a:txBody>
                    <a:bodyPr/>
                    <a:lstStyle/>
                    <a:p>
                      <a:pPr algn="ctr" rtl="0" fontAlgn="ctr"/>
                      <a:r>
                        <a:rPr lang="tr-TR" sz="1800" b="1" u="none" strike="noStrike" dirty="0" smtClean="0">
                          <a:effectLst/>
                        </a:rPr>
                        <a:t>OVEP</a:t>
                      </a:r>
                      <a:r>
                        <a:rPr lang="tr-TR" sz="1800" b="1" u="none" strike="noStrike" dirty="0">
                          <a:effectLst/>
                        </a:rPr>
                        <a:t> </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lumMod val="75000"/>
                      </a:schemeClr>
                    </a:solidFill>
                  </a:tcPr>
                </a:tc>
                <a:tc hMerge="1">
                  <a:txBody>
                    <a:bodyPr/>
                    <a:lstStyle/>
                    <a:p>
                      <a:pPr algn="l" rtl="0" fontAlgn="b"/>
                      <a:endParaRPr lang="tr-TR" sz="1800" b="1"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b="1" u="none" strike="noStrike" dirty="0">
                          <a:effectLst/>
                        </a:rPr>
                        <a:t>I.DÖNEM</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tr-TR" sz="1800" b="1" u="none" strike="noStrike" dirty="0" smtClean="0">
                          <a:effectLst/>
                        </a:rPr>
                        <a:t> 1973-1998</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solidFill>
                  </a:tcPr>
                </a:tc>
              </a:tr>
              <a:tr h="283764">
                <a:tc>
                  <a:txBody>
                    <a:bodyPr/>
                    <a:lstStyle/>
                    <a:p>
                      <a:pPr algn="ctr" rtl="0" fontAlgn="ctr"/>
                      <a:r>
                        <a:rPr lang="tr-TR" sz="1800" b="1" u="none" strike="noStrike" dirty="0">
                          <a:effectLst/>
                        </a:rPr>
                        <a:t>UYGULAMAYA GİRDİĞİ TARİH</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lumMod val="60000"/>
                        <a:lumOff val="40000"/>
                      </a:schemeClr>
                    </a:solidFill>
                  </a:tcPr>
                </a:tc>
                <a:tc>
                  <a:txBody>
                    <a:bodyPr/>
                    <a:lstStyle/>
                    <a:p>
                      <a:pPr algn="ctr" rtl="0" fontAlgn="b"/>
                      <a:r>
                        <a:rPr lang="tr-TR" sz="1800" b="1" u="none" strike="noStrike" dirty="0">
                          <a:effectLst/>
                        </a:rPr>
                        <a:t>PROJE ADI/BAŞLIĞI</a:t>
                      </a:r>
                      <a:endParaRPr lang="tr-TR" sz="1800" b="1" i="0" u="none" strike="noStrike" dirty="0">
                        <a:solidFill>
                          <a:srgbClr val="000000"/>
                        </a:solidFill>
                        <a:effectLst/>
                        <a:latin typeface="Tahoma" panose="020B0604030504040204" pitchFamily="34" charset="0"/>
                      </a:endParaRPr>
                    </a:p>
                  </a:txBody>
                  <a:tcPr marL="9525" marR="9525" marT="9525" marB="0" anchor="b">
                    <a:solidFill>
                      <a:schemeClr val="accent1">
                        <a:lumMod val="60000"/>
                        <a:lumOff val="40000"/>
                      </a:schemeClr>
                    </a:solidFill>
                  </a:tcPr>
                </a:tc>
              </a:tr>
              <a:tr h="283764">
                <a:tc>
                  <a:txBody>
                    <a:bodyPr/>
                    <a:lstStyle/>
                    <a:p>
                      <a:pPr algn="ctr" rtl="0" fontAlgn="ctr"/>
                      <a:r>
                        <a:rPr lang="tr-TR" sz="1800" u="none" strike="noStrike" dirty="0">
                          <a:effectLst/>
                        </a:rPr>
                        <a:t>1973</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ctr"/>
                      <a:r>
                        <a:rPr lang="tr-TR" sz="1800" u="none" strike="noStrike" dirty="0">
                          <a:effectLst/>
                        </a:rPr>
                        <a:t>E.B.İ.M.</a:t>
                      </a:r>
                      <a:endParaRPr lang="tr-TR" sz="1800" b="0" i="0" u="none" strike="noStrike" dirty="0">
                        <a:solidFill>
                          <a:srgbClr val="000000"/>
                        </a:solidFill>
                        <a:effectLst/>
                        <a:latin typeface="Tahoma" panose="020B0604030504040204" pitchFamily="34" charset="0"/>
                      </a:endParaRPr>
                    </a:p>
                  </a:txBody>
                  <a:tcPr marL="9525" marR="9525" marT="9525" marB="0" anchor="ctr"/>
                </a:tc>
              </a:tr>
              <a:tr h="283764">
                <a:tc>
                  <a:txBody>
                    <a:bodyPr/>
                    <a:lstStyle/>
                    <a:p>
                      <a:pPr algn="ctr" rtl="0" fontAlgn="ctr"/>
                      <a:r>
                        <a:rPr lang="tr-TR" sz="1800" u="none" strike="noStrike" dirty="0">
                          <a:effectLst/>
                        </a:rPr>
                        <a:t>1974</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TUBİTAK VE MAE ARAŞTIRMALARI</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1975</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ODTÜ, GGM Personeli Arasından 20 Kişi</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1975</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NCR-500 YEĞENBEY</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1977</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CMC-5100</a:t>
                      </a:r>
                      <a:endParaRPr lang="tr-TR" sz="1800" b="0" i="0" u="none" strike="noStrike" dirty="0">
                        <a:solidFill>
                          <a:srgbClr val="000000"/>
                        </a:solidFill>
                        <a:effectLst/>
                        <a:latin typeface="Tahoma" panose="020B0604030504040204" pitchFamily="34" charset="0"/>
                      </a:endParaRPr>
                    </a:p>
                  </a:txBody>
                  <a:tcPr marL="9525" marR="9525" marT="9525" marB="0" anchor="b"/>
                </a:tc>
              </a:tr>
              <a:tr h="295159">
                <a:tc>
                  <a:txBody>
                    <a:bodyPr/>
                    <a:lstStyle/>
                    <a:p>
                      <a:pPr algn="ctr" rtl="0" fontAlgn="ctr"/>
                      <a:r>
                        <a:rPr lang="tr-TR" sz="1800" u="none" strike="noStrike" dirty="0">
                          <a:effectLst/>
                        </a:rPr>
                        <a:t>1978</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ctr"/>
                      <a:r>
                        <a:rPr lang="tr-TR" sz="1800" u="none" strike="noStrike" dirty="0">
                          <a:effectLst/>
                        </a:rPr>
                        <a:t>15 ADET SKS 1 VE 2 ADET SKS 2 HAT MUHASEBE</a:t>
                      </a:r>
                      <a:endParaRPr lang="tr-TR" sz="1800" b="0" i="0" u="none" strike="noStrike" dirty="0">
                        <a:solidFill>
                          <a:srgbClr val="000000"/>
                        </a:solidFill>
                        <a:effectLst/>
                        <a:latin typeface="Tahoma" panose="020B0604030504040204" pitchFamily="34" charset="0"/>
                      </a:endParaRPr>
                    </a:p>
                  </a:txBody>
                  <a:tcPr marL="9525" marR="9525" marT="9525" marB="0" anchor="ctr"/>
                </a:tc>
              </a:tr>
              <a:tr h="283764">
                <a:tc>
                  <a:txBody>
                    <a:bodyPr/>
                    <a:lstStyle/>
                    <a:p>
                      <a:pPr algn="ctr" rtl="0" fontAlgn="ctr"/>
                      <a:r>
                        <a:rPr lang="tr-TR" sz="1800" u="none" strike="noStrike" dirty="0">
                          <a:effectLst/>
                        </a:rPr>
                        <a:t>1981</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TÜRK-FEDERAL ALMAN TEKNİK İŞBİRLİĞİ</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1982</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B.İ.M. YÖNETMELİK 1981-17224</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1982</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IBM-4331 B.İ.M.</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1984</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POLATLI IBM 5280  PİLOT UYG.</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1985</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POLATLI NIXDORF-8860 PİLOT UYG.</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1985</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TEK SİCİL NUMARASI</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1995</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MOTOP AS 400</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1995</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ctr"/>
                      <a:r>
                        <a:rPr lang="tr-TR" sz="1800" u="none" strike="noStrike" dirty="0">
                          <a:effectLst/>
                        </a:rPr>
                        <a:t>Tek Vergi Numarası</a:t>
                      </a:r>
                      <a:endParaRPr lang="tr-TR" sz="1800" b="0" i="0" u="none" strike="noStrike" dirty="0">
                        <a:solidFill>
                          <a:srgbClr val="000000"/>
                        </a:solidFill>
                        <a:effectLst/>
                        <a:latin typeface="Tahoma" panose="020B0604030504040204" pitchFamily="34" charset="0"/>
                      </a:endParaRPr>
                    </a:p>
                  </a:txBody>
                  <a:tcPr marL="9525" marR="9525" marT="9525" marB="0" anchor="ctr"/>
                </a:tc>
              </a:tr>
              <a:tr h="283764">
                <a:tc rowSpan="3">
                  <a:txBody>
                    <a:bodyPr/>
                    <a:lstStyle/>
                    <a:p>
                      <a:pPr algn="ctr" rtl="0" fontAlgn="ctr"/>
                      <a:r>
                        <a:rPr lang="tr-TR" sz="1800" u="none" strike="noStrike" dirty="0">
                          <a:effectLst/>
                        </a:rPr>
                        <a:t>1998</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Tek Vergi Kimlik Numarası</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vMerge="1">
                  <a:txBody>
                    <a:bodyPr/>
                    <a:lstStyle/>
                    <a:p>
                      <a:endParaRPr lang="tr-TR"/>
                    </a:p>
                  </a:txBody>
                  <a:tcPr/>
                </a:tc>
                <a:tc>
                  <a:txBody>
                    <a:bodyPr/>
                    <a:lstStyle/>
                    <a:p>
                      <a:pPr algn="l" rtl="0" fontAlgn="b"/>
                      <a:r>
                        <a:rPr lang="tr-TR" sz="1800" u="none" strike="noStrike" dirty="0">
                          <a:effectLst/>
                        </a:rPr>
                        <a:t>ICR (KARAKTER TANIMA)</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vMerge="1">
                  <a:txBody>
                    <a:bodyPr/>
                    <a:lstStyle/>
                    <a:p>
                      <a:endParaRPr lang="tr-TR"/>
                    </a:p>
                  </a:txBody>
                  <a:tcPr/>
                </a:tc>
                <a:tc>
                  <a:txBody>
                    <a:bodyPr/>
                    <a:lstStyle/>
                    <a:p>
                      <a:pPr algn="l" rtl="0" fontAlgn="b"/>
                      <a:r>
                        <a:rPr lang="tr-TR" sz="1800" u="none" strike="noStrike" dirty="0">
                          <a:effectLst/>
                        </a:rPr>
                        <a:t>gelirler.gov.tr</a:t>
                      </a:r>
                      <a:endParaRPr lang="tr-TR" sz="1800" b="0" i="0" u="none" strike="noStrike" dirty="0">
                        <a:solidFill>
                          <a:srgbClr val="000000"/>
                        </a:solidFill>
                        <a:effectLst/>
                        <a:latin typeface="Tahoma" panose="020B0604030504040204" pitchFamily="34" charset="0"/>
                      </a:endParaRPr>
                    </a:p>
                  </a:txBody>
                  <a:tcPr marL="9525" marR="9525" marT="9525" marB="0" anchor="b"/>
                </a:tc>
              </a:tr>
              <a:tr h="283764">
                <a:tc>
                  <a:txBody>
                    <a:bodyPr/>
                    <a:lstStyle/>
                    <a:p>
                      <a:pPr algn="ctr" rtl="0" fontAlgn="ctr"/>
                      <a:r>
                        <a:rPr lang="tr-TR" sz="1800" u="none" strike="noStrike" dirty="0">
                          <a:effectLst/>
                        </a:rPr>
                        <a:t>1998</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just" rtl="0" fontAlgn="ctr"/>
                      <a:r>
                        <a:rPr lang="tr-TR" sz="1800" u="none" strike="noStrike" dirty="0">
                          <a:effectLst/>
                        </a:rPr>
                        <a:t>VEDOP</a:t>
                      </a:r>
                      <a:endParaRPr lang="tr-TR" sz="1800" b="0" i="0" u="none" strike="noStrike" dirty="0">
                        <a:solidFill>
                          <a:srgbClr val="000000"/>
                        </a:solidFill>
                        <a:effectLst/>
                        <a:latin typeface="Tahoma" panose="020B0604030504040204" pitchFamily="34" charset="0"/>
                      </a:endParaRPr>
                    </a:p>
                  </a:txBody>
                  <a:tcPr marL="9525" marR="9525" marT="9525" marB="0" anchor="ctr"/>
                </a:tc>
              </a:tr>
            </a:tbl>
          </a:graphicData>
        </a:graphic>
      </p:graphicFrame>
    </p:spTree>
    <p:extLst>
      <p:ext uri="{BB962C8B-B14F-4D97-AF65-F5344CB8AC3E}">
        <p14:creationId xmlns:p14="http://schemas.microsoft.com/office/powerpoint/2010/main" val="3208371977"/>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24458" y="6508777"/>
            <a:ext cx="385936" cy="365125"/>
          </a:xfrm>
        </p:spPr>
        <p:txBody>
          <a:bodyPr/>
          <a:lstStyle/>
          <a:p>
            <a:fld id="{16449A80-6FDC-475E-9293-1C17F140D77C}" type="slidenum">
              <a:rPr lang="tr-TR" smtClean="0">
                <a:solidFill>
                  <a:schemeClr val="bg1"/>
                </a:solidFill>
                <a:latin typeface="GalanoGrotesque-Bold" panose="00000800000000000000" pitchFamily="50" charset="-94"/>
              </a:rPr>
              <a:t>8</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7" name="Oval 3"/>
          <p:cNvSpPr>
            <a:spLocks noChangeArrowheads="1"/>
          </p:cNvSpPr>
          <p:nvPr/>
        </p:nvSpPr>
        <p:spPr bwMode="auto">
          <a:xfrm>
            <a:off x="9317039" y="6165851"/>
            <a:ext cx="1100137" cy="652463"/>
          </a:xfrm>
          <a:prstGeom prst="ellipse">
            <a:avLst/>
          </a:prstGeom>
          <a:solidFill>
            <a:schemeClr val="bg1"/>
          </a:solidFill>
          <a:ln w="9525">
            <a:solidFill>
              <a:schemeClr val="bg1"/>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pic>
        <p:nvPicPr>
          <p:cNvPr id="18" name="Picture 4" descr="back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1976" y="5949951"/>
            <a:ext cx="7731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5"/>
          <p:cNvSpPr txBox="1">
            <a:spLocks noChangeArrowheads="1"/>
          </p:cNvSpPr>
          <p:nvPr/>
        </p:nvSpPr>
        <p:spPr bwMode="auto">
          <a:xfrm>
            <a:off x="10307638" y="6640514"/>
            <a:ext cx="4683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algn="l" eaLnBrk="1" fontAlgn="base" hangingPunct="1">
              <a:spcBef>
                <a:spcPct val="50000"/>
              </a:spcBef>
              <a:spcAft>
                <a:spcPct val="0"/>
              </a:spcAft>
            </a:pPr>
            <a:endParaRPr lang="tr-TR" sz="1000" dirty="0">
              <a:solidFill>
                <a:srgbClr val="FFFFFF"/>
              </a:solidFill>
              <a:latin typeface="Arial" pitchFamily="34" charset="0"/>
              <a:cs typeface="Arial" pitchFamily="34" charset="0"/>
            </a:endParaRPr>
          </a:p>
        </p:txBody>
      </p:sp>
      <p:sp>
        <p:nvSpPr>
          <p:cNvPr id="20" name="Line 7"/>
          <p:cNvSpPr>
            <a:spLocks noChangeShapeType="1"/>
          </p:cNvSpPr>
          <p:nvPr/>
        </p:nvSpPr>
        <p:spPr bwMode="auto">
          <a:xfrm flipV="1">
            <a:off x="2309862" y="2632076"/>
            <a:ext cx="185738" cy="741363"/>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21" name="Text Box 8"/>
          <p:cNvSpPr txBox="1">
            <a:spLocks noChangeArrowheads="1"/>
          </p:cNvSpPr>
          <p:nvPr/>
        </p:nvSpPr>
        <p:spPr bwMode="auto">
          <a:xfrm>
            <a:off x="1719263" y="1903413"/>
            <a:ext cx="13716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TÜBİTAK VE MAE Araştırmaları</a:t>
            </a:r>
          </a:p>
        </p:txBody>
      </p:sp>
      <p:sp>
        <p:nvSpPr>
          <p:cNvPr id="22" name="Line 9"/>
          <p:cNvSpPr>
            <a:spLocks noChangeShapeType="1"/>
          </p:cNvSpPr>
          <p:nvPr/>
        </p:nvSpPr>
        <p:spPr bwMode="auto">
          <a:xfrm flipH="1">
            <a:off x="2641600" y="3478213"/>
            <a:ext cx="317500" cy="971550"/>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23" name="Text Box 10"/>
          <p:cNvSpPr txBox="1">
            <a:spLocks noChangeArrowheads="1"/>
          </p:cNvSpPr>
          <p:nvPr/>
        </p:nvSpPr>
        <p:spPr bwMode="auto">
          <a:xfrm>
            <a:off x="1827214" y="4462463"/>
            <a:ext cx="1665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ODTÜ, GGM Personeli Arasından 20 Kişi</a:t>
            </a:r>
          </a:p>
        </p:txBody>
      </p:sp>
      <p:sp>
        <p:nvSpPr>
          <p:cNvPr id="24" name="Line 13"/>
          <p:cNvSpPr>
            <a:spLocks noChangeShapeType="1"/>
          </p:cNvSpPr>
          <p:nvPr/>
        </p:nvSpPr>
        <p:spPr bwMode="auto">
          <a:xfrm flipH="1">
            <a:off x="2882900" y="3575051"/>
            <a:ext cx="679450" cy="1592263"/>
          </a:xfrm>
          <a:prstGeom prst="line">
            <a:avLst/>
          </a:prstGeom>
          <a:noFill/>
          <a:ln w="9525">
            <a:solidFill>
              <a:schemeClr val="accent2">
                <a:lumMod val="60000"/>
                <a:lumOff val="4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25" name="Text Box 14"/>
          <p:cNvSpPr txBox="1">
            <a:spLocks noChangeArrowheads="1"/>
          </p:cNvSpPr>
          <p:nvPr/>
        </p:nvSpPr>
        <p:spPr bwMode="auto">
          <a:xfrm>
            <a:off x="2049464" y="5281614"/>
            <a:ext cx="166687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NCR -500</a:t>
            </a:r>
          </a:p>
          <a:p>
            <a:pPr eaLnBrk="1" fontAlgn="base" hangingPunct="1">
              <a:spcBef>
                <a:spcPct val="50000"/>
              </a:spcBef>
              <a:spcAft>
                <a:spcPct val="0"/>
              </a:spcAft>
            </a:pPr>
            <a:r>
              <a:rPr lang="tr-TR" sz="1200" dirty="0">
                <a:solidFill>
                  <a:srgbClr val="000000"/>
                </a:solidFill>
                <a:latin typeface="Arial" pitchFamily="34" charset="0"/>
                <a:cs typeface="Arial" pitchFamily="34" charset="0"/>
              </a:rPr>
              <a:t>YEĞENBEY</a:t>
            </a:r>
          </a:p>
        </p:txBody>
      </p:sp>
      <p:sp>
        <p:nvSpPr>
          <p:cNvPr id="26" name="Line 15"/>
          <p:cNvSpPr>
            <a:spLocks noChangeShapeType="1"/>
          </p:cNvSpPr>
          <p:nvPr/>
        </p:nvSpPr>
        <p:spPr bwMode="auto">
          <a:xfrm flipH="1" flipV="1">
            <a:off x="3979863" y="2324100"/>
            <a:ext cx="430212" cy="960438"/>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27" name="Text Box 16"/>
          <p:cNvSpPr txBox="1">
            <a:spLocks noChangeArrowheads="1"/>
          </p:cNvSpPr>
          <p:nvPr/>
        </p:nvSpPr>
        <p:spPr bwMode="auto">
          <a:xfrm>
            <a:off x="3233738" y="2047876"/>
            <a:ext cx="1371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CMC-5100</a:t>
            </a:r>
          </a:p>
        </p:txBody>
      </p:sp>
      <p:sp>
        <p:nvSpPr>
          <p:cNvPr id="28" name="Line 23"/>
          <p:cNvSpPr>
            <a:spLocks noChangeShapeType="1"/>
          </p:cNvSpPr>
          <p:nvPr/>
        </p:nvSpPr>
        <p:spPr bwMode="auto">
          <a:xfrm flipH="1">
            <a:off x="6935553" y="3503613"/>
            <a:ext cx="587375" cy="1604962"/>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29" name="Line 25"/>
          <p:cNvSpPr>
            <a:spLocks noChangeShapeType="1"/>
          </p:cNvSpPr>
          <p:nvPr/>
        </p:nvSpPr>
        <p:spPr bwMode="auto">
          <a:xfrm flipH="1" flipV="1">
            <a:off x="5295901" y="2236789"/>
            <a:ext cx="1192213" cy="1063625"/>
          </a:xfrm>
          <a:prstGeom prst="line">
            <a:avLst/>
          </a:prstGeom>
          <a:noFill/>
          <a:ln w="25400">
            <a:solidFill>
              <a:srgbClr val="0C025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30" name="Text Box 26"/>
          <p:cNvSpPr txBox="1">
            <a:spLocks noChangeArrowheads="1"/>
          </p:cNvSpPr>
          <p:nvPr/>
        </p:nvSpPr>
        <p:spPr bwMode="auto">
          <a:xfrm>
            <a:off x="4595802" y="1571613"/>
            <a:ext cx="1371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600" dirty="0">
                <a:solidFill>
                  <a:srgbClr val="0066FF"/>
                </a:solidFill>
                <a:latin typeface="Verdana" pitchFamily="34" charset="0"/>
                <a:ea typeface="Verdana" pitchFamily="34" charset="0"/>
                <a:cs typeface="Verdana" pitchFamily="34" charset="0"/>
              </a:rPr>
              <a:t>IBM-4331 B.İ.M. </a:t>
            </a:r>
          </a:p>
        </p:txBody>
      </p:sp>
      <p:sp>
        <p:nvSpPr>
          <p:cNvPr id="31" name="Text Box 28"/>
          <p:cNvSpPr txBox="1">
            <a:spLocks noChangeArrowheads="1"/>
          </p:cNvSpPr>
          <p:nvPr/>
        </p:nvSpPr>
        <p:spPr bwMode="auto">
          <a:xfrm>
            <a:off x="6142039" y="5083003"/>
            <a:ext cx="1373187" cy="738664"/>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POLATLI IBM 5280</a:t>
            </a:r>
          </a:p>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PİLOT UYG.</a:t>
            </a:r>
          </a:p>
        </p:txBody>
      </p:sp>
      <p:sp>
        <p:nvSpPr>
          <p:cNvPr id="32" name="Line 29"/>
          <p:cNvSpPr>
            <a:spLocks noChangeShapeType="1"/>
          </p:cNvSpPr>
          <p:nvPr/>
        </p:nvSpPr>
        <p:spPr bwMode="auto">
          <a:xfrm flipV="1">
            <a:off x="7624763" y="3411539"/>
            <a:ext cx="430212" cy="2298355"/>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33" name="Text Box 30"/>
          <p:cNvSpPr txBox="1">
            <a:spLocks noChangeArrowheads="1"/>
          </p:cNvSpPr>
          <p:nvPr/>
        </p:nvSpPr>
        <p:spPr bwMode="auto">
          <a:xfrm>
            <a:off x="6973094" y="5740400"/>
            <a:ext cx="1371600" cy="738664"/>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POLATLI NIXDORF-8860</a:t>
            </a:r>
          </a:p>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PİLOT UYG.</a:t>
            </a:r>
          </a:p>
        </p:txBody>
      </p:sp>
      <p:sp>
        <p:nvSpPr>
          <p:cNvPr id="34" name="Line 33"/>
          <p:cNvSpPr>
            <a:spLocks noChangeShapeType="1"/>
          </p:cNvSpPr>
          <p:nvPr/>
        </p:nvSpPr>
        <p:spPr bwMode="auto">
          <a:xfrm flipV="1">
            <a:off x="8175625" y="3467101"/>
            <a:ext cx="742950" cy="1490663"/>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35" name="Line 37"/>
          <p:cNvSpPr>
            <a:spLocks noChangeShapeType="1"/>
          </p:cNvSpPr>
          <p:nvPr/>
        </p:nvSpPr>
        <p:spPr bwMode="auto">
          <a:xfrm flipH="1" flipV="1">
            <a:off x="9459788" y="1674812"/>
            <a:ext cx="685800" cy="1524000"/>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36" name="Text Box 38"/>
          <p:cNvSpPr txBox="1">
            <a:spLocks noChangeArrowheads="1"/>
          </p:cNvSpPr>
          <p:nvPr/>
        </p:nvSpPr>
        <p:spPr bwMode="auto">
          <a:xfrm>
            <a:off x="8378825" y="1284289"/>
            <a:ext cx="1665288" cy="27622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VEDOP</a:t>
            </a:r>
          </a:p>
        </p:txBody>
      </p:sp>
      <p:sp>
        <p:nvSpPr>
          <p:cNvPr id="37" name="AutoShape 93"/>
          <p:cNvSpPr>
            <a:spLocks noChangeArrowheads="1"/>
          </p:cNvSpPr>
          <p:nvPr/>
        </p:nvSpPr>
        <p:spPr bwMode="auto">
          <a:xfrm>
            <a:off x="1719264" y="1839913"/>
            <a:ext cx="1368425" cy="792162"/>
          </a:xfrm>
          <a:prstGeom prst="roundRect">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dirty="0">
              <a:solidFill>
                <a:srgbClr val="000000"/>
              </a:solidFill>
              <a:latin typeface="Verdana" pitchFamily="34" charset="0"/>
              <a:cs typeface="Arial" pitchFamily="34" charset="0"/>
            </a:endParaRPr>
          </a:p>
        </p:txBody>
      </p:sp>
      <p:sp>
        <p:nvSpPr>
          <p:cNvPr id="38" name="AutoShape 94"/>
          <p:cNvSpPr>
            <a:spLocks noChangeArrowheads="1"/>
          </p:cNvSpPr>
          <p:nvPr/>
        </p:nvSpPr>
        <p:spPr bwMode="auto">
          <a:xfrm>
            <a:off x="4595803" y="1500174"/>
            <a:ext cx="1266825" cy="687378"/>
          </a:xfrm>
          <a:prstGeom prst="roundRect">
            <a:avLst>
              <a:gd name="adj" fmla="val 16667"/>
            </a:avLst>
          </a:pr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dirty="0">
              <a:solidFill>
                <a:srgbClr val="000000"/>
              </a:solidFill>
              <a:latin typeface="Verdana" pitchFamily="34" charset="0"/>
              <a:cs typeface="Arial" pitchFamily="34" charset="0"/>
            </a:endParaRPr>
          </a:p>
        </p:txBody>
      </p:sp>
      <p:sp>
        <p:nvSpPr>
          <p:cNvPr id="39" name="Line 21"/>
          <p:cNvSpPr>
            <a:spLocks noChangeShapeType="1"/>
          </p:cNvSpPr>
          <p:nvPr/>
        </p:nvSpPr>
        <p:spPr bwMode="auto">
          <a:xfrm flipH="1">
            <a:off x="4630738" y="3429001"/>
            <a:ext cx="552450" cy="1101725"/>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40" name="Text Box 16"/>
          <p:cNvSpPr txBox="1">
            <a:spLocks noChangeArrowheads="1"/>
          </p:cNvSpPr>
          <p:nvPr/>
        </p:nvSpPr>
        <p:spPr bwMode="auto">
          <a:xfrm>
            <a:off x="3898901" y="4448176"/>
            <a:ext cx="1565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0"/>
              </a:spcBef>
              <a:spcAft>
                <a:spcPct val="0"/>
              </a:spcAft>
            </a:pPr>
            <a:r>
              <a:rPr lang="tr-TR" sz="1200" dirty="0">
                <a:solidFill>
                  <a:srgbClr val="000000"/>
                </a:solidFill>
                <a:latin typeface="Arial" pitchFamily="34" charset="0"/>
                <a:cs typeface="Arial" pitchFamily="34" charset="0"/>
              </a:rPr>
              <a:t>15 ADET SKS 1 VE 2 ADET SKS 2</a:t>
            </a:r>
          </a:p>
          <a:p>
            <a:pPr eaLnBrk="1" fontAlgn="base" hangingPunct="1">
              <a:spcBef>
                <a:spcPct val="0"/>
              </a:spcBef>
              <a:spcAft>
                <a:spcPct val="0"/>
              </a:spcAft>
            </a:pPr>
            <a:r>
              <a:rPr lang="tr-TR" sz="1200" dirty="0">
                <a:solidFill>
                  <a:srgbClr val="000000"/>
                </a:solidFill>
                <a:latin typeface="Arial" pitchFamily="34" charset="0"/>
                <a:cs typeface="Arial" pitchFamily="34" charset="0"/>
              </a:rPr>
              <a:t>HAT MUHASEBE</a:t>
            </a:r>
          </a:p>
        </p:txBody>
      </p:sp>
      <p:sp>
        <p:nvSpPr>
          <p:cNvPr id="41" name="Line 13"/>
          <p:cNvSpPr>
            <a:spLocks noChangeShapeType="1"/>
          </p:cNvSpPr>
          <p:nvPr/>
        </p:nvSpPr>
        <p:spPr bwMode="auto">
          <a:xfrm flipH="1">
            <a:off x="4514851" y="3411538"/>
            <a:ext cx="1338263" cy="1962150"/>
          </a:xfrm>
          <a:prstGeom prst="line">
            <a:avLst/>
          </a:prstGeom>
          <a:noFill/>
          <a:ln w="9525">
            <a:solidFill>
              <a:srgbClr val="00B0F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42" name="Text Box 16"/>
          <p:cNvSpPr txBox="1">
            <a:spLocks noChangeArrowheads="1"/>
          </p:cNvSpPr>
          <p:nvPr/>
        </p:nvSpPr>
        <p:spPr bwMode="auto">
          <a:xfrm>
            <a:off x="3741739" y="5483226"/>
            <a:ext cx="1565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TÜRK-FEDERAL ALMAN TEKNİK İŞBİRLİĞİ</a:t>
            </a:r>
          </a:p>
        </p:txBody>
      </p:sp>
      <p:sp>
        <p:nvSpPr>
          <p:cNvPr id="43" name="AutoShape 93"/>
          <p:cNvSpPr>
            <a:spLocks noChangeArrowheads="1"/>
          </p:cNvSpPr>
          <p:nvPr/>
        </p:nvSpPr>
        <p:spPr bwMode="auto">
          <a:xfrm>
            <a:off x="2198689" y="5167313"/>
            <a:ext cx="1368425" cy="792162"/>
          </a:xfrm>
          <a:prstGeom prst="roundRect">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dirty="0">
              <a:solidFill>
                <a:srgbClr val="000000"/>
              </a:solidFill>
              <a:latin typeface="Verdana" pitchFamily="34" charset="0"/>
              <a:cs typeface="Arial" pitchFamily="34" charset="0"/>
            </a:endParaRPr>
          </a:p>
        </p:txBody>
      </p:sp>
      <p:sp>
        <p:nvSpPr>
          <p:cNvPr id="44" name="AutoShape 93"/>
          <p:cNvSpPr>
            <a:spLocks noChangeArrowheads="1"/>
          </p:cNvSpPr>
          <p:nvPr/>
        </p:nvSpPr>
        <p:spPr bwMode="auto">
          <a:xfrm>
            <a:off x="3867151" y="5410201"/>
            <a:ext cx="1368425" cy="792163"/>
          </a:xfrm>
          <a:prstGeom prst="roundRect">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dirty="0">
              <a:solidFill>
                <a:srgbClr val="000000"/>
              </a:solidFill>
              <a:latin typeface="Verdana" pitchFamily="34" charset="0"/>
              <a:cs typeface="Arial" pitchFamily="34" charset="0"/>
            </a:endParaRPr>
          </a:p>
        </p:txBody>
      </p:sp>
      <p:sp>
        <p:nvSpPr>
          <p:cNvPr id="45" name="Text Box 28"/>
          <p:cNvSpPr txBox="1">
            <a:spLocks noChangeArrowheads="1"/>
          </p:cNvSpPr>
          <p:nvPr/>
        </p:nvSpPr>
        <p:spPr bwMode="auto">
          <a:xfrm>
            <a:off x="7480300" y="4957764"/>
            <a:ext cx="1373188" cy="554037"/>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MOTOP</a:t>
            </a:r>
          </a:p>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AS 400</a:t>
            </a:r>
          </a:p>
        </p:txBody>
      </p:sp>
      <p:sp>
        <p:nvSpPr>
          <p:cNvPr id="46" name="Line 37"/>
          <p:cNvSpPr>
            <a:spLocks noChangeShapeType="1"/>
          </p:cNvSpPr>
          <p:nvPr/>
        </p:nvSpPr>
        <p:spPr bwMode="auto">
          <a:xfrm flipH="1" flipV="1">
            <a:off x="7550151" y="1905000"/>
            <a:ext cx="625475" cy="1339850"/>
          </a:xfrm>
          <a:prstGeom prst="line">
            <a:avLst/>
          </a:prstGeom>
          <a:noFill/>
          <a:ln w="9525">
            <a:solidFill>
              <a:schemeClr val="accent2">
                <a:lumMod val="60000"/>
                <a:lumOff val="40000"/>
              </a:schemeClr>
            </a:solidFill>
            <a:round/>
            <a:headEnd/>
            <a:tailEnd/>
          </a:ln>
          <a:effectLst/>
        </p:spPr>
        <p:txBody>
          <a:bodyPr/>
          <a:lstStyle/>
          <a:p>
            <a:pPr algn="ctr" fontAlgn="base">
              <a:spcBef>
                <a:spcPct val="0"/>
              </a:spcBef>
              <a:spcAft>
                <a:spcPct val="0"/>
              </a:spcAft>
              <a:defRPr/>
            </a:pPr>
            <a:endParaRPr lang="tr-TR" b="1" dirty="0">
              <a:solidFill>
                <a:srgbClr val="000000"/>
              </a:solidFill>
              <a:latin typeface="Garamond" pitchFamily="18" charset="0"/>
              <a:cs typeface="Arial" pitchFamily="34" charset="0"/>
            </a:endParaRPr>
          </a:p>
        </p:txBody>
      </p:sp>
      <p:sp>
        <p:nvSpPr>
          <p:cNvPr id="47" name="Text Box 28"/>
          <p:cNvSpPr txBox="1">
            <a:spLocks noChangeArrowheads="1"/>
          </p:cNvSpPr>
          <p:nvPr/>
        </p:nvSpPr>
        <p:spPr bwMode="auto">
          <a:xfrm>
            <a:off x="6862764" y="1444626"/>
            <a:ext cx="1373187" cy="46166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TEK SİCİL NUMARASI</a:t>
            </a:r>
          </a:p>
        </p:txBody>
      </p:sp>
      <p:sp>
        <p:nvSpPr>
          <p:cNvPr id="48" name="Line 33"/>
          <p:cNvSpPr>
            <a:spLocks noChangeShapeType="1"/>
          </p:cNvSpPr>
          <p:nvPr/>
        </p:nvSpPr>
        <p:spPr bwMode="auto">
          <a:xfrm flipV="1">
            <a:off x="9124156" y="3441013"/>
            <a:ext cx="742950" cy="1490663"/>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49" name="Text Box 28"/>
          <p:cNvSpPr txBox="1">
            <a:spLocks noChangeArrowheads="1"/>
          </p:cNvSpPr>
          <p:nvPr/>
        </p:nvSpPr>
        <p:spPr bwMode="auto">
          <a:xfrm>
            <a:off x="8410576" y="4971229"/>
            <a:ext cx="1288763" cy="738664"/>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ICR</a:t>
            </a:r>
          </a:p>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(KARAKTER TANIMA)</a:t>
            </a:r>
          </a:p>
        </p:txBody>
      </p:sp>
      <p:sp>
        <p:nvSpPr>
          <p:cNvPr id="50" name="Text Box 28"/>
          <p:cNvSpPr txBox="1">
            <a:spLocks noChangeArrowheads="1"/>
          </p:cNvSpPr>
          <p:nvPr/>
        </p:nvSpPr>
        <p:spPr bwMode="auto">
          <a:xfrm>
            <a:off x="8953520" y="4214818"/>
            <a:ext cx="1474286" cy="338554"/>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600" b="1" i="1" dirty="0">
                <a:solidFill>
                  <a:srgbClr val="000000"/>
                </a:solidFill>
                <a:latin typeface="Garamond" pitchFamily="18" charset="0"/>
                <a:cs typeface="Arial" pitchFamily="34" charset="0"/>
              </a:rPr>
              <a:t>gelirler.gov.tr</a:t>
            </a:r>
            <a:endParaRPr lang="tr-TR" sz="1600" b="1" dirty="0">
              <a:solidFill>
                <a:srgbClr val="000000"/>
              </a:solidFill>
              <a:effectLst>
                <a:outerShdw blurRad="38100" dist="38100" dir="2700000" algn="tl">
                  <a:srgbClr val="C0C0C0"/>
                </a:outerShdw>
              </a:effectLst>
              <a:latin typeface="Arial" pitchFamily="34" charset="0"/>
              <a:cs typeface="Arial" pitchFamily="34" charset="0"/>
            </a:endParaRPr>
          </a:p>
        </p:txBody>
      </p:sp>
      <p:sp>
        <p:nvSpPr>
          <p:cNvPr id="51" name="Line 33"/>
          <p:cNvSpPr>
            <a:spLocks noChangeShapeType="1"/>
          </p:cNvSpPr>
          <p:nvPr/>
        </p:nvSpPr>
        <p:spPr bwMode="auto">
          <a:xfrm>
            <a:off x="8636795" y="2070121"/>
            <a:ext cx="436732" cy="1230293"/>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52" name="Text Box 28"/>
          <p:cNvSpPr txBox="1">
            <a:spLocks noChangeArrowheads="1"/>
          </p:cNvSpPr>
          <p:nvPr/>
        </p:nvSpPr>
        <p:spPr bwMode="auto">
          <a:xfrm>
            <a:off x="7950200" y="1793122"/>
            <a:ext cx="1373188" cy="46166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Tek Vergi Numarası</a:t>
            </a:r>
          </a:p>
        </p:txBody>
      </p:sp>
      <p:sp>
        <p:nvSpPr>
          <p:cNvPr id="53" name="Line 37"/>
          <p:cNvSpPr>
            <a:spLocks noChangeShapeType="1"/>
          </p:cNvSpPr>
          <p:nvPr/>
        </p:nvSpPr>
        <p:spPr bwMode="auto">
          <a:xfrm flipH="1" flipV="1">
            <a:off x="9382148" y="2857495"/>
            <a:ext cx="456383" cy="427040"/>
          </a:xfrm>
          <a:prstGeom prst="line">
            <a:avLst/>
          </a:prstGeom>
          <a:noFill/>
          <a:ln w="9525">
            <a:solidFill>
              <a:schemeClr val="accent2">
                <a:lumMod val="60000"/>
                <a:lumOff val="40000"/>
              </a:schemeClr>
            </a:solidFill>
            <a:round/>
            <a:headEnd/>
            <a:tailEnd/>
          </a:ln>
          <a:effectLst/>
        </p:spPr>
        <p:txBody>
          <a:bodyPr/>
          <a:lstStyle/>
          <a:p>
            <a:pPr algn="ctr" fontAlgn="base">
              <a:spcBef>
                <a:spcPct val="0"/>
              </a:spcBef>
              <a:spcAft>
                <a:spcPct val="0"/>
              </a:spcAft>
              <a:defRPr/>
            </a:pPr>
            <a:endParaRPr lang="tr-TR" b="1">
              <a:solidFill>
                <a:srgbClr val="000000"/>
              </a:solidFill>
              <a:latin typeface="Garamond" pitchFamily="18" charset="0"/>
              <a:cs typeface="Arial" pitchFamily="34" charset="0"/>
            </a:endParaRPr>
          </a:p>
        </p:txBody>
      </p:sp>
      <p:sp>
        <p:nvSpPr>
          <p:cNvPr id="54" name="Text Box 28"/>
          <p:cNvSpPr txBox="1">
            <a:spLocks noChangeArrowheads="1"/>
          </p:cNvSpPr>
          <p:nvPr/>
        </p:nvSpPr>
        <p:spPr bwMode="auto">
          <a:xfrm>
            <a:off x="8584005" y="2159813"/>
            <a:ext cx="1373188" cy="738664"/>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Tek Vergi </a:t>
            </a:r>
          </a:p>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Kimlik Numarası</a:t>
            </a:r>
          </a:p>
        </p:txBody>
      </p:sp>
      <p:grpSp>
        <p:nvGrpSpPr>
          <p:cNvPr id="55" name="Grup 54"/>
          <p:cNvGrpSpPr/>
          <p:nvPr/>
        </p:nvGrpSpPr>
        <p:grpSpPr>
          <a:xfrm>
            <a:off x="1666844" y="3244853"/>
            <a:ext cx="8709056" cy="1197020"/>
            <a:chOff x="142844" y="3244853"/>
            <a:chExt cx="8709056" cy="1197020"/>
          </a:xfrm>
        </p:grpSpPr>
        <p:grpSp>
          <p:nvGrpSpPr>
            <p:cNvPr id="56" name="Group 41"/>
            <p:cNvGrpSpPr>
              <a:grpSpLocks/>
            </p:cNvGrpSpPr>
            <p:nvPr/>
          </p:nvGrpSpPr>
          <p:grpSpPr bwMode="auto">
            <a:xfrm>
              <a:off x="369888" y="3244853"/>
              <a:ext cx="8482012" cy="500063"/>
              <a:chOff x="232" y="2024"/>
              <a:chExt cx="5343" cy="315"/>
            </a:xfrm>
          </p:grpSpPr>
          <p:sp>
            <p:nvSpPr>
              <p:cNvPr id="71" name="Line 42"/>
              <p:cNvSpPr>
                <a:spLocks noChangeShapeType="1"/>
              </p:cNvSpPr>
              <p:nvPr/>
            </p:nvSpPr>
            <p:spPr bwMode="auto">
              <a:xfrm flipV="1">
                <a:off x="232" y="2100"/>
                <a:ext cx="5343" cy="1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2" name="Line 43"/>
              <p:cNvSpPr>
                <a:spLocks noChangeShapeType="1"/>
              </p:cNvSpPr>
              <p:nvPr/>
            </p:nvSpPr>
            <p:spPr bwMode="auto">
              <a:xfrm>
                <a:off x="496" y="2068"/>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3" name="Line 44"/>
              <p:cNvSpPr>
                <a:spLocks noChangeShapeType="1"/>
              </p:cNvSpPr>
              <p:nvPr/>
            </p:nvSpPr>
            <p:spPr bwMode="auto">
              <a:xfrm>
                <a:off x="952" y="2062"/>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4" name="Line 45"/>
              <p:cNvSpPr>
                <a:spLocks noChangeShapeType="1"/>
              </p:cNvSpPr>
              <p:nvPr/>
            </p:nvSpPr>
            <p:spPr bwMode="auto">
              <a:xfrm>
                <a:off x="1283" y="2088"/>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5" name="Line 47"/>
              <p:cNvSpPr>
                <a:spLocks noChangeShapeType="1"/>
              </p:cNvSpPr>
              <p:nvPr/>
            </p:nvSpPr>
            <p:spPr bwMode="auto">
              <a:xfrm>
                <a:off x="1917" y="2062"/>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6" name="Line 48"/>
              <p:cNvSpPr>
                <a:spLocks noChangeShapeType="1"/>
              </p:cNvSpPr>
              <p:nvPr/>
            </p:nvSpPr>
            <p:spPr bwMode="auto">
              <a:xfrm>
                <a:off x="1916" y="2069"/>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7" name="Line 49"/>
              <p:cNvSpPr>
                <a:spLocks noChangeShapeType="1"/>
              </p:cNvSpPr>
              <p:nvPr/>
            </p:nvSpPr>
            <p:spPr bwMode="auto">
              <a:xfrm>
                <a:off x="2335" y="2062"/>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8" name="Line 50"/>
              <p:cNvSpPr>
                <a:spLocks noChangeShapeType="1"/>
              </p:cNvSpPr>
              <p:nvPr/>
            </p:nvSpPr>
            <p:spPr bwMode="auto">
              <a:xfrm>
                <a:off x="2335" y="2070"/>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79" name="Line 51"/>
              <p:cNvSpPr>
                <a:spLocks noChangeShapeType="1"/>
              </p:cNvSpPr>
              <p:nvPr/>
            </p:nvSpPr>
            <p:spPr bwMode="auto">
              <a:xfrm>
                <a:off x="2753" y="2071"/>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80" name="Line 52"/>
              <p:cNvSpPr>
                <a:spLocks noChangeShapeType="1"/>
              </p:cNvSpPr>
              <p:nvPr/>
            </p:nvSpPr>
            <p:spPr bwMode="auto">
              <a:xfrm>
                <a:off x="3171" y="2063"/>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81" name="Line 53"/>
              <p:cNvSpPr>
                <a:spLocks noChangeShapeType="1"/>
              </p:cNvSpPr>
              <p:nvPr/>
            </p:nvSpPr>
            <p:spPr bwMode="auto">
              <a:xfrm>
                <a:off x="3170" y="2070"/>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82" name="Line 55"/>
              <p:cNvSpPr>
                <a:spLocks noChangeShapeType="1"/>
              </p:cNvSpPr>
              <p:nvPr/>
            </p:nvSpPr>
            <p:spPr bwMode="auto">
              <a:xfrm>
                <a:off x="3746" y="2070"/>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83" name="Line 56"/>
              <p:cNvSpPr>
                <a:spLocks noChangeShapeType="1"/>
              </p:cNvSpPr>
              <p:nvPr/>
            </p:nvSpPr>
            <p:spPr bwMode="auto">
              <a:xfrm>
                <a:off x="4134" y="2042"/>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84" name="Text Box 57"/>
              <p:cNvSpPr txBox="1">
                <a:spLocks noChangeArrowheads="1"/>
              </p:cNvSpPr>
              <p:nvPr/>
            </p:nvSpPr>
            <p:spPr bwMode="auto">
              <a:xfrm>
                <a:off x="359" y="2185"/>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1974</a:t>
                </a:r>
              </a:p>
            </p:txBody>
          </p:sp>
          <p:sp>
            <p:nvSpPr>
              <p:cNvPr id="85" name="Text Box 58"/>
              <p:cNvSpPr txBox="1">
                <a:spLocks noChangeArrowheads="1"/>
              </p:cNvSpPr>
              <p:nvPr/>
            </p:nvSpPr>
            <p:spPr bwMode="auto">
              <a:xfrm>
                <a:off x="1162" y="2171"/>
                <a:ext cx="31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1975</a:t>
                </a:r>
              </a:p>
            </p:txBody>
          </p:sp>
          <p:sp>
            <p:nvSpPr>
              <p:cNvPr id="86" name="Text Box 60"/>
              <p:cNvSpPr txBox="1">
                <a:spLocks noChangeArrowheads="1"/>
              </p:cNvSpPr>
              <p:nvPr/>
            </p:nvSpPr>
            <p:spPr bwMode="auto">
              <a:xfrm>
                <a:off x="1759" y="2160"/>
                <a:ext cx="31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1977</a:t>
                </a:r>
              </a:p>
            </p:txBody>
          </p:sp>
          <p:sp>
            <p:nvSpPr>
              <p:cNvPr id="87" name="Text Box 61"/>
              <p:cNvSpPr txBox="1">
                <a:spLocks noChangeArrowheads="1"/>
              </p:cNvSpPr>
              <p:nvPr/>
            </p:nvSpPr>
            <p:spPr bwMode="auto">
              <a:xfrm>
                <a:off x="2169" y="2161"/>
                <a:ext cx="31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1978</a:t>
                </a:r>
              </a:p>
            </p:txBody>
          </p:sp>
          <p:sp>
            <p:nvSpPr>
              <p:cNvPr id="88" name="Text Box 62"/>
              <p:cNvSpPr txBox="1">
                <a:spLocks noChangeArrowheads="1"/>
              </p:cNvSpPr>
              <p:nvPr/>
            </p:nvSpPr>
            <p:spPr bwMode="auto">
              <a:xfrm>
                <a:off x="2596" y="2162"/>
                <a:ext cx="31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1981</a:t>
                </a:r>
              </a:p>
            </p:txBody>
          </p:sp>
          <p:sp>
            <p:nvSpPr>
              <p:cNvPr id="89" name="Text Box 63"/>
              <p:cNvSpPr txBox="1">
                <a:spLocks noChangeArrowheads="1"/>
              </p:cNvSpPr>
              <p:nvPr/>
            </p:nvSpPr>
            <p:spPr bwMode="auto">
              <a:xfrm>
                <a:off x="3014" y="2163"/>
                <a:ext cx="313"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1982</a:t>
                </a:r>
              </a:p>
            </p:txBody>
          </p:sp>
          <p:sp>
            <p:nvSpPr>
              <p:cNvPr id="90" name="Text Box 64"/>
              <p:cNvSpPr txBox="1">
                <a:spLocks noChangeArrowheads="1"/>
              </p:cNvSpPr>
              <p:nvPr/>
            </p:nvSpPr>
            <p:spPr bwMode="auto">
              <a:xfrm>
                <a:off x="3592" y="2155"/>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1984</a:t>
                </a:r>
              </a:p>
            </p:txBody>
          </p:sp>
          <p:sp>
            <p:nvSpPr>
              <p:cNvPr id="91" name="Text Box 65"/>
              <p:cNvSpPr txBox="1">
                <a:spLocks noChangeArrowheads="1"/>
              </p:cNvSpPr>
              <p:nvPr/>
            </p:nvSpPr>
            <p:spPr bwMode="auto">
              <a:xfrm>
                <a:off x="4005" y="2176"/>
                <a:ext cx="312"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1985</a:t>
                </a:r>
              </a:p>
            </p:txBody>
          </p:sp>
          <p:sp>
            <p:nvSpPr>
              <p:cNvPr id="92" name="Oval 66"/>
              <p:cNvSpPr>
                <a:spLocks noChangeArrowheads="1"/>
              </p:cNvSpPr>
              <p:nvPr/>
            </p:nvSpPr>
            <p:spPr bwMode="auto">
              <a:xfrm>
                <a:off x="449" y="2050"/>
                <a:ext cx="96" cy="97"/>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3" name="Oval 67"/>
              <p:cNvSpPr>
                <a:spLocks noChangeArrowheads="1"/>
              </p:cNvSpPr>
              <p:nvPr/>
            </p:nvSpPr>
            <p:spPr bwMode="auto">
              <a:xfrm>
                <a:off x="855" y="2074"/>
                <a:ext cx="97" cy="97"/>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4" name="Oval 69"/>
              <p:cNvSpPr>
                <a:spLocks noChangeArrowheads="1"/>
              </p:cNvSpPr>
              <p:nvPr/>
            </p:nvSpPr>
            <p:spPr bwMode="auto">
              <a:xfrm>
                <a:off x="1283" y="2081"/>
                <a:ext cx="97" cy="9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5" name="Oval 70"/>
              <p:cNvSpPr>
                <a:spLocks noChangeArrowheads="1"/>
              </p:cNvSpPr>
              <p:nvPr/>
            </p:nvSpPr>
            <p:spPr bwMode="auto">
              <a:xfrm>
                <a:off x="1787" y="2066"/>
                <a:ext cx="96" cy="97"/>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6" name="Oval 71"/>
              <p:cNvSpPr>
                <a:spLocks noChangeArrowheads="1"/>
              </p:cNvSpPr>
              <p:nvPr/>
            </p:nvSpPr>
            <p:spPr bwMode="auto">
              <a:xfrm>
                <a:off x="2277" y="2032"/>
                <a:ext cx="97" cy="97"/>
              </a:xfrm>
              <a:prstGeom prst="ellipse">
                <a:avLst/>
              </a:prstGeom>
              <a:solidFill>
                <a:srgbClr val="00FFCC"/>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7" name="Oval 75"/>
              <p:cNvSpPr>
                <a:spLocks noChangeArrowheads="1"/>
              </p:cNvSpPr>
              <p:nvPr/>
            </p:nvSpPr>
            <p:spPr bwMode="auto">
              <a:xfrm>
                <a:off x="3127" y="2024"/>
                <a:ext cx="128" cy="130"/>
              </a:xfrm>
              <a:prstGeom prst="ellipse">
                <a:avLst/>
              </a:prstGeom>
              <a:solidFill>
                <a:srgbClr val="FF000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8" name="Oval 76"/>
              <p:cNvSpPr>
                <a:spLocks noChangeArrowheads="1"/>
              </p:cNvSpPr>
              <p:nvPr/>
            </p:nvSpPr>
            <p:spPr bwMode="auto">
              <a:xfrm>
                <a:off x="3746" y="2059"/>
                <a:ext cx="96" cy="9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99" name="Oval 77"/>
              <p:cNvSpPr>
                <a:spLocks noChangeArrowheads="1"/>
              </p:cNvSpPr>
              <p:nvPr/>
            </p:nvSpPr>
            <p:spPr bwMode="auto">
              <a:xfrm>
                <a:off x="4065" y="2037"/>
                <a:ext cx="96" cy="98"/>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100" name="Text Box 79"/>
              <p:cNvSpPr txBox="1">
                <a:spLocks noChangeArrowheads="1"/>
              </p:cNvSpPr>
              <p:nvPr/>
            </p:nvSpPr>
            <p:spPr bwMode="auto">
              <a:xfrm>
                <a:off x="4565" y="2184"/>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1995</a:t>
                </a:r>
              </a:p>
            </p:txBody>
          </p:sp>
          <p:sp>
            <p:nvSpPr>
              <p:cNvPr id="101" name="Line 80"/>
              <p:cNvSpPr>
                <a:spLocks noChangeShapeType="1"/>
              </p:cNvSpPr>
              <p:nvPr/>
            </p:nvSpPr>
            <p:spPr bwMode="auto">
              <a:xfrm>
                <a:off x="4656" y="2049"/>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102" name="Oval 81"/>
              <p:cNvSpPr>
                <a:spLocks noChangeArrowheads="1"/>
              </p:cNvSpPr>
              <p:nvPr/>
            </p:nvSpPr>
            <p:spPr bwMode="auto">
              <a:xfrm>
                <a:off x="4624" y="2043"/>
                <a:ext cx="97" cy="97"/>
              </a:xfrm>
              <a:prstGeom prst="ellipse">
                <a:avLst/>
              </a:prstGeom>
              <a:solidFill>
                <a:schemeClr val="accent6">
                  <a:lumMod val="40000"/>
                  <a:lumOff val="60000"/>
                </a:schemeClr>
              </a:solidFill>
              <a:ln w="9525">
                <a:solidFill>
                  <a:srgbClr val="000000"/>
                </a:solidFill>
                <a:round/>
                <a:headEnd/>
                <a:tailEnd/>
              </a:ln>
              <a:effectLst/>
            </p:spPr>
            <p:txBody>
              <a:bodyPr wrap="none" anchor="ctr"/>
              <a:lstStyle/>
              <a:p>
                <a:pPr algn="ctr" fontAlgn="base">
                  <a:spcBef>
                    <a:spcPct val="0"/>
                  </a:spcBef>
                  <a:spcAft>
                    <a:spcPct val="0"/>
                  </a:spcAft>
                  <a:defRPr/>
                </a:pPr>
                <a:endParaRPr lang="tr-TR" b="1" dirty="0">
                  <a:solidFill>
                    <a:srgbClr val="000000"/>
                  </a:solidFill>
                  <a:latin typeface="Garamond" pitchFamily="18" charset="0"/>
                  <a:cs typeface="Arial" pitchFamily="34" charset="0"/>
                </a:endParaRPr>
              </a:p>
            </p:txBody>
          </p:sp>
          <p:sp>
            <p:nvSpPr>
              <p:cNvPr id="103" name="Text Box 85"/>
              <p:cNvSpPr txBox="1">
                <a:spLocks noChangeArrowheads="1"/>
              </p:cNvSpPr>
              <p:nvPr/>
            </p:nvSpPr>
            <p:spPr bwMode="auto">
              <a:xfrm>
                <a:off x="5044" y="216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1998</a:t>
                </a:r>
              </a:p>
            </p:txBody>
          </p:sp>
          <p:sp>
            <p:nvSpPr>
              <p:cNvPr id="104" name="Line 86"/>
              <p:cNvSpPr>
                <a:spLocks noChangeShapeType="1"/>
              </p:cNvSpPr>
              <p:nvPr/>
            </p:nvSpPr>
            <p:spPr bwMode="auto">
              <a:xfrm>
                <a:off x="5202" y="2041"/>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105" name="Oval 87"/>
              <p:cNvSpPr>
                <a:spLocks noChangeArrowheads="1"/>
              </p:cNvSpPr>
              <p:nvPr/>
            </p:nvSpPr>
            <p:spPr bwMode="auto">
              <a:xfrm>
                <a:off x="5211" y="2050"/>
                <a:ext cx="97" cy="9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grpSp>
        <p:sp>
          <p:nvSpPr>
            <p:cNvPr id="57" name="Oval 71"/>
            <p:cNvSpPr>
              <a:spLocks noChangeArrowheads="1"/>
            </p:cNvSpPr>
            <p:nvPr/>
          </p:nvSpPr>
          <p:spPr bwMode="auto">
            <a:xfrm>
              <a:off x="4294188" y="3255963"/>
              <a:ext cx="153987" cy="15398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58" name="Oval 87"/>
            <p:cNvSpPr>
              <a:spLocks noChangeArrowheads="1"/>
            </p:cNvSpPr>
            <p:nvPr/>
          </p:nvSpPr>
          <p:spPr bwMode="auto">
            <a:xfrm>
              <a:off x="8629650" y="3288506"/>
              <a:ext cx="153988" cy="153987"/>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59" name="Oval 77"/>
            <p:cNvSpPr>
              <a:spLocks noChangeArrowheads="1"/>
            </p:cNvSpPr>
            <p:nvPr/>
          </p:nvSpPr>
          <p:spPr bwMode="auto">
            <a:xfrm>
              <a:off x="6640513" y="3263900"/>
              <a:ext cx="152400" cy="155575"/>
            </a:xfrm>
            <a:prstGeom prst="ellipse">
              <a:avLst/>
            </a:prstGeom>
            <a:solidFill>
              <a:srgbClr val="FFC00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60" name="Line 23"/>
            <p:cNvSpPr>
              <a:spLocks noChangeShapeType="1"/>
            </p:cNvSpPr>
            <p:nvPr/>
          </p:nvSpPr>
          <p:spPr bwMode="auto">
            <a:xfrm>
              <a:off x="4545806" y="3392488"/>
              <a:ext cx="87818" cy="495386"/>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61" name="Text Box 28"/>
            <p:cNvSpPr txBox="1">
              <a:spLocks noChangeArrowheads="1"/>
            </p:cNvSpPr>
            <p:nvPr/>
          </p:nvSpPr>
          <p:spPr bwMode="auto">
            <a:xfrm>
              <a:off x="3767424" y="3887875"/>
              <a:ext cx="1631606" cy="553998"/>
            </a:xfrm>
            <a:prstGeom prst="rect">
              <a:avLst/>
            </a:prstGeom>
            <a:noFill/>
            <a:ln w="3175">
              <a:solidFill>
                <a:schemeClr val="tx1"/>
              </a:solid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B.İ.M.YÖNETMELİK</a:t>
              </a:r>
            </a:p>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1981-17224</a:t>
              </a:r>
            </a:p>
          </p:txBody>
        </p:sp>
        <p:sp>
          <p:nvSpPr>
            <p:cNvPr id="62" name="Oval 71"/>
            <p:cNvSpPr>
              <a:spLocks noChangeArrowheads="1"/>
            </p:cNvSpPr>
            <p:nvPr/>
          </p:nvSpPr>
          <p:spPr bwMode="auto">
            <a:xfrm>
              <a:off x="4468813" y="3265487"/>
              <a:ext cx="153987" cy="153987"/>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63" name="Oval 87"/>
            <p:cNvSpPr>
              <a:spLocks noChangeArrowheads="1"/>
            </p:cNvSpPr>
            <p:nvPr/>
          </p:nvSpPr>
          <p:spPr bwMode="auto">
            <a:xfrm>
              <a:off x="8466817" y="3284537"/>
              <a:ext cx="153987" cy="153988"/>
            </a:xfrm>
            <a:prstGeom prst="ellipse">
              <a:avLst/>
            </a:prstGeom>
            <a:solidFill>
              <a:srgbClr val="92D050"/>
            </a:solidFill>
            <a:ln w="9525">
              <a:solidFill>
                <a:srgbClr val="000000"/>
              </a:solidFill>
              <a:round/>
              <a:headEnd/>
              <a:tailEnd/>
            </a:ln>
          </p:spPr>
          <p:txBody>
            <a:bodyPr wrap="none" anchor="ctr"/>
            <a:lstStyle/>
            <a:p>
              <a:pPr algn="ct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64" name="Line 33"/>
            <p:cNvSpPr>
              <a:spLocks noChangeShapeType="1"/>
            </p:cNvSpPr>
            <p:nvPr/>
          </p:nvSpPr>
          <p:spPr bwMode="auto">
            <a:xfrm flipV="1">
              <a:off x="8547101" y="3474951"/>
              <a:ext cx="0" cy="831143"/>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65" name="Oval 81"/>
            <p:cNvSpPr>
              <a:spLocks noChangeArrowheads="1"/>
            </p:cNvSpPr>
            <p:nvPr/>
          </p:nvSpPr>
          <p:spPr bwMode="auto">
            <a:xfrm>
              <a:off x="7489738" y="3286125"/>
              <a:ext cx="153987" cy="153988"/>
            </a:xfrm>
            <a:prstGeom prst="ellipse">
              <a:avLst/>
            </a:prstGeom>
            <a:solidFill>
              <a:srgbClr val="FFFF00"/>
            </a:solidFill>
            <a:ln w="9525">
              <a:solidFill>
                <a:srgbClr val="000000"/>
              </a:solidFill>
              <a:round/>
              <a:headEnd/>
              <a:tailEnd/>
            </a:ln>
            <a:effectLst/>
          </p:spPr>
          <p:txBody>
            <a:bodyPr wrap="none" anchor="ctr"/>
            <a:lstStyle/>
            <a:p>
              <a:pPr algn="ctr" fontAlgn="base">
                <a:spcBef>
                  <a:spcPct val="0"/>
                </a:spcBef>
                <a:spcAft>
                  <a:spcPct val="0"/>
                </a:spcAft>
                <a:defRPr/>
              </a:pPr>
              <a:endParaRPr lang="tr-TR" b="1" dirty="0">
                <a:solidFill>
                  <a:srgbClr val="000000"/>
                </a:solidFill>
                <a:latin typeface="Garamond" pitchFamily="18" charset="0"/>
                <a:cs typeface="Arial" pitchFamily="34" charset="0"/>
              </a:endParaRPr>
            </a:p>
          </p:txBody>
        </p:sp>
        <p:sp>
          <p:nvSpPr>
            <p:cNvPr id="66" name="Oval 67"/>
            <p:cNvSpPr>
              <a:spLocks noChangeArrowheads="1"/>
            </p:cNvSpPr>
            <p:nvPr/>
          </p:nvSpPr>
          <p:spPr bwMode="auto">
            <a:xfrm>
              <a:off x="357158" y="3286124"/>
              <a:ext cx="153987"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7" name="Text Box 57"/>
            <p:cNvSpPr txBox="1">
              <a:spLocks noChangeArrowheads="1"/>
            </p:cNvSpPr>
            <p:nvPr/>
          </p:nvSpPr>
          <p:spPr bwMode="auto">
            <a:xfrm>
              <a:off x="142844" y="3429000"/>
              <a:ext cx="4968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1973</a:t>
              </a:r>
            </a:p>
          </p:txBody>
        </p:sp>
        <p:sp>
          <p:nvSpPr>
            <p:cNvPr id="68" name="AutoShape 93"/>
            <p:cNvSpPr>
              <a:spLocks noChangeArrowheads="1"/>
            </p:cNvSpPr>
            <p:nvPr/>
          </p:nvSpPr>
          <p:spPr bwMode="auto">
            <a:xfrm>
              <a:off x="142844" y="3929066"/>
              <a:ext cx="868359" cy="357190"/>
            </a:xfrm>
            <a:prstGeom prst="roundRect">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69" name="Line 7"/>
            <p:cNvSpPr>
              <a:spLocks noChangeShapeType="1"/>
            </p:cNvSpPr>
            <p:nvPr/>
          </p:nvSpPr>
          <p:spPr bwMode="auto">
            <a:xfrm flipH="1" flipV="1">
              <a:off x="428596" y="3429000"/>
              <a:ext cx="71438" cy="500066"/>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0" name="Text Box 8"/>
            <p:cNvSpPr txBox="1">
              <a:spLocks noChangeArrowheads="1"/>
            </p:cNvSpPr>
            <p:nvPr/>
          </p:nvSpPr>
          <p:spPr bwMode="auto">
            <a:xfrm>
              <a:off x="214282" y="4000504"/>
              <a:ext cx="7858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E.B.İ.M.</a:t>
              </a:r>
            </a:p>
          </p:txBody>
        </p:sp>
      </p:grpSp>
      <p:sp>
        <p:nvSpPr>
          <p:cNvPr id="106" name="Rectangle 97"/>
          <p:cNvSpPr>
            <a:spLocks noChangeArrowheads="1"/>
          </p:cNvSpPr>
          <p:nvPr/>
        </p:nvSpPr>
        <p:spPr bwMode="auto">
          <a:xfrm>
            <a:off x="555591" y="127936"/>
            <a:ext cx="84581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tomasyonlu</a:t>
            </a:r>
            <a:r>
              <a:rPr lang="tr-TR" sz="3200" b="1" dirty="0">
                <a:solidFill>
                  <a:srgbClr val="FFFFFF"/>
                </a:solidFill>
                <a:latin typeface="GalanoGrotesque-Medium" panose="00000600000000000000"/>
                <a:cs typeface="Arial" pitchFamily="34" charset="0"/>
              </a:rPr>
              <a:t> </a:t>
            </a: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Dairesi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Tree>
    <p:extLst>
      <p:ext uri="{BB962C8B-B14F-4D97-AF65-F5344CB8AC3E}">
        <p14:creationId xmlns:p14="http://schemas.microsoft.com/office/powerpoint/2010/main" val="3044404932"/>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03742" y="6508777"/>
            <a:ext cx="471948" cy="365125"/>
          </a:xfrm>
        </p:spPr>
        <p:txBody>
          <a:bodyPr/>
          <a:lstStyle/>
          <a:p>
            <a:fld id="{16449A80-6FDC-475E-9293-1C17F140D77C}" type="slidenum">
              <a:rPr lang="tr-TR" smtClean="0">
                <a:solidFill>
                  <a:schemeClr val="bg1"/>
                </a:solidFill>
                <a:latin typeface="GalanoGrotesque-Bold" panose="00000800000000000000" pitchFamily="50" charset="-94"/>
              </a:rPr>
              <a:t>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graphicFrame>
        <p:nvGraphicFramePr>
          <p:cNvPr id="17" name="Tablo 16"/>
          <p:cNvGraphicFramePr>
            <a:graphicFrameLocks noGrp="1"/>
          </p:cNvGraphicFramePr>
          <p:nvPr>
            <p:extLst>
              <p:ext uri="{D42A27DB-BD31-4B8C-83A1-F6EECF244321}">
                <p14:modId xmlns:p14="http://schemas.microsoft.com/office/powerpoint/2010/main" val="1491494220"/>
              </p:ext>
            </p:extLst>
          </p:nvPr>
        </p:nvGraphicFramePr>
        <p:xfrm>
          <a:off x="955015" y="905069"/>
          <a:ext cx="9781812" cy="5776116"/>
        </p:xfrm>
        <a:graphic>
          <a:graphicData uri="http://schemas.openxmlformats.org/drawingml/2006/table">
            <a:tbl>
              <a:tblPr>
                <a:tableStyleId>{5C22544A-7EE6-4342-B048-85BDC9FD1C3A}</a:tableStyleId>
              </a:tblPr>
              <a:tblGrid>
                <a:gridCol w="4511720"/>
                <a:gridCol w="5270092"/>
              </a:tblGrid>
              <a:tr h="232148">
                <a:tc gridSpan="2">
                  <a:txBody>
                    <a:bodyPr/>
                    <a:lstStyle/>
                    <a:p>
                      <a:pPr algn="ctr" rtl="0" fontAlgn="ctr"/>
                      <a:r>
                        <a:rPr lang="tr-TR" sz="1800" b="1" u="none" strike="noStrike" dirty="0">
                          <a:effectLst/>
                        </a:rPr>
                        <a:t> </a:t>
                      </a:r>
                      <a:r>
                        <a:rPr lang="tr-TR" sz="1800" b="1" u="none" strike="noStrike" dirty="0" smtClean="0">
                          <a:effectLst/>
                        </a:rPr>
                        <a:t>VEDOP</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lumMod val="75000"/>
                      </a:schemeClr>
                    </a:solidFill>
                  </a:tcPr>
                </a:tc>
                <a:tc hMerge="1">
                  <a:txBody>
                    <a:bodyPr/>
                    <a:lstStyle/>
                    <a:p>
                      <a:pPr algn="l" rtl="0" fontAlgn="b"/>
                      <a:endParaRPr lang="tr-TR" sz="1800" b="1" i="0" u="none" strike="noStrike" dirty="0">
                        <a:solidFill>
                          <a:srgbClr val="000000"/>
                        </a:solidFill>
                        <a:effectLst/>
                        <a:latin typeface="Tahoma" panose="020B0604030504040204" pitchFamily="34" charset="0"/>
                      </a:endParaRPr>
                    </a:p>
                  </a:txBody>
                  <a:tcPr marL="9525" marR="9525" marT="9525" marB="0" anchor="b"/>
                </a:tc>
              </a:tr>
              <a:tr h="342651">
                <a:tc>
                  <a:txBody>
                    <a:bodyPr/>
                    <a:lstStyle/>
                    <a:p>
                      <a:pPr algn="ctr" rtl="0" fontAlgn="ctr"/>
                      <a:r>
                        <a:rPr lang="tr-TR" sz="1800" b="1" u="none" strike="noStrike" dirty="0">
                          <a:effectLst/>
                        </a:rPr>
                        <a:t>II.DÖNEM</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tr-TR" sz="1800" b="1" u="none" strike="noStrike" dirty="0">
                          <a:effectLst/>
                        </a:rPr>
                        <a:t> </a:t>
                      </a:r>
                      <a:r>
                        <a:rPr lang="tr-TR" sz="1800" b="1" u="none" strike="noStrike" dirty="0" smtClean="0">
                          <a:effectLst/>
                        </a:rPr>
                        <a:t>1998-2009                                                                </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solidFill>
                  </a:tcPr>
                </a:tc>
              </a:tr>
              <a:tr h="276470">
                <a:tc>
                  <a:txBody>
                    <a:bodyPr/>
                    <a:lstStyle/>
                    <a:p>
                      <a:pPr algn="ctr" rtl="0" fontAlgn="ctr"/>
                      <a:r>
                        <a:rPr lang="tr-TR" sz="1800" b="1" u="none" strike="noStrike" dirty="0">
                          <a:effectLst/>
                        </a:rPr>
                        <a:t>UYGULAMAYA GİRDİĞİ TARİH</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lumMod val="60000"/>
                        <a:lumOff val="40000"/>
                      </a:schemeClr>
                    </a:solidFill>
                  </a:tcPr>
                </a:tc>
                <a:tc>
                  <a:txBody>
                    <a:bodyPr/>
                    <a:lstStyle/>
                    <a:p>
                      <a:pPr algn="ctr" rtl="0" fontAlgn="b"/>
                      <a:r>
                        <a:rPr lang="tr-TR" sz="1800" b="1" u="none" strike="noStrike" dirty="0">
                          <a:effectLst/>
                        </a:rPr>
                        <a:t>PROJE ADI/BAŞLIĞI</a:t>
                      </a:r>
                      <a:endParaRPr lang="tr-TR" sz="1800" b="1" i="0" u="none" strike="noStrike" dirty="0">
                        <a:solidFill>
                          <a:srgbClr val="000000"/>
                        </a:solidFill>
                        <a:effectLst/>
                        <a:latin typeface="Tahoma" panose="020B0604030504040204" pitchFamily="34" charset="0"/>
                      </a:endParaRPr>
                    </a:p>
                  </a:txBody>
                  <a:tcPr marL="9525" marR="9525" marT="9525" marB="0" anchor="b">
                    <a:solidFill>
                      <a:schemeClr val="accent1">
                        <a:lumMod val="60000"/>
                        <a:lumOff val="40000"/>
                      </a:schemeClr>
                    </a:solidFill>
                  </a:tcPr>
                </a:tc>
              </a:tr>
              <a:tr h="276470">
                <a:tc>
                  <a:txBody>
                    <a:bodyPr/>
                    <a:lstStyle/>
                    <a:p>
                      <a:pPr algn="ctr" rtl="0" fontAlgn="ctr"/>
                      <a:r>
                        <a:rPr lang="tr-TR" sz="1800" u="none" strike="noStrike" dirty="0">
                          <a:solidFill>
                            <a:srgbClr val="FF0000"/>
                          </a:solidFill>
                          <a:effectLst/>
                        </a:rPr>
                        <a:t>1998</a:t>
                      </a:r>
                      <a:endParaRPr lang="tr-TR" sz="1800" b="0" i="0" u="none" strike="noStrike" dirty="0">
                        <a:solidFill>
                          <a:srgbClr val="FF0000"/>
                        </a:solidFill>
                        <a:effectLst/>
                        <a:latin typeface="Tahoma" panose="020B0604030504040204" pitchFamily="34" charset="0"/>
                      </a:endParaRPr>
                    </a:p>
                  </a:txBody>
                  <a:tcPr marL="9525" marR="9525" marT="9525" marB="0" anchor="ctr"/>
                </a:tc>
                <a:tc>
                  <a:txBody>
                    <a:bodyPr/>
                    <a:lstStyle/>
                    <a:p>
                      <a:pPr algn="l" rtl="0" fontAlgn="ctr"/>
                      <a:r>
                        <a:rPr lang="tr-TR" sz="1800" u="none" strike="noStrike" dirty="0">
                          <a:solidFill>
                            <a:srgbClr val="FF0000"/>
                          </a:solidFill>
                          <a:effectLst/>
                        </a:rPr>
                        <a:t>VEDOP-1 başladı</a:t>
                      </a:r>
                      <a:endParaRPr lang="tr-TR" sz="1800" b="0" i="0" u="none" strike="noStrike" dirty="0">
                        <a:solidFill>
                          <a:srgbClr val="FF0000"/>
                        </a:solidFill>
                        <a:effectLst/>
                        <a:latin typeface="Tahoma" panose="020B0604030504040204" pitchFamily="34" charset="0"/>
                      </a:endParaRPr>
                    </a:p>
                  </a:txBody>
                  <a:tcPr marL="9525" marR="9525" marT="9525" marB="0" anchor="ctr"/>
                </a:tc>
              </a:tr>
              <a:tr h="276470">
                <a:tc>
                  <a:txBody>
                    <a:bodyPr/>
                    <a:lstStyle/>
                    <a:p>
                      <a:pPr algn="ctr" rtl="0" fontAlgn="ctr"/>
                      <a:r>
                        <a:rPr lang="tr-TR" sz="1800" u="none" strike="noStrike" dirty="0">
                          <a:effectLst/>
                        </a:rPr>
                        <a:t>1999</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 İlk Vergi Dairesi otomasyonda</a:t>
                      </a:r>
                      <a:endParaRPr lang="tr-TR" sz="1800" b="0" i="0" u="none" strike="noStrike" dirty="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dirty="0">
                          <a:effectLst/>
                        </a:rPr>
                        <a:t>2000</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 Merkezde açık sistemler</a:t>
                      </a:r>
                      <a:endParaRPr lang="tr-TR" sz="1800" b="0" i="0" u="none" strike="noStrike" dirty="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dirty="0">
                          <a:effectLst/>
                        </a:rPr>
                        <a:t>2001</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a:effectLst/>
                        </a:rPr>
                        <a:t> Banka Tahsilatları (EBTİS)</a:t>
                      </a:r>
                      <a:endParaRPr lang="tr-TR" sz="1800" b="0" i="0" u="none" strike="noStrike">
                        <a:solidFill>
                          <a:srgbClr val="000000"/>
                        </a:solidFill>
                        <a:effectLst/>
                        <a:latin typeface="Tahoma" panose="020B0604030504040204" pitchFamily="34" charset="0"/>
                      </a:endParaRPr>
                    </a:p>
                  </a:txBody>
                  <a:tcPr marL="9525" marR="9525" marT="9525" marB="0" anchor="b"/>
                </a:tc>
              </a:tr>
              <a:tr h="324255">
                <a:tc>
                  <a:txBody>
                    <a:bodyPr/>
                    <a:lstStyle/>
                    <a:p>
                      <a:pPr algn="ctr" rtl="0" fontAlgn="ctr"/>
                      <a:r>
                        <a:rPr lang="tr-TR" sz="1800" u="none" strike="noStrike">
                          <a:effectLst/>
                        </a:rPr>
                        <a:t>2001</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 153 Vergi Dairesi tamamlandı</a:t>
                      </a:r>
                      <a:endParaRPr lang="tr-TR" sz="1800" b="0" i="0" u="none" strike="noStrike" dirty="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2002</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 VEDOP e-Devlet Ödülleri</a:t>
                      </a:r>
                      <a:endParaRPr lang="tr-TR" sz="1800" b="0" i="0" u="none" strike="noStrike" dirty="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dirty="0">
                          <a:solidFill>
                            <a:srgbClr val="FF0000"/>
                          </a:solidFill>
                          <a:effectLst/>
                        </a:rPr>
                        <a:t>2005</a:t>
                      </a:r>
                      <a:endParaRPr lang="tr-TR" sz="1800" b="0" i="0" u="none" strike="noStrike" dirty="0">
                        <a:solidFill>
                          <a:srgbClr val="FF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solidFill>
                            <a:srgbClr val="FF0000"/>
                          </a:solidFill>
                          <a:effectLst/>
                        </a:rPr>
                        <a:t> VEDOP-2 başladı</a:t>
                      </a:r>
                      <a:endParaRPr lang="tr-TR" sz="1800" b="0" i="0" u="none" strike="noStrike" dirty="0">
                        <a:solidFill>
                          <a:srgbClr val="FF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2005</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 e-beyanname</a:t>
                      </a:r>
                      <a:endParaRPr lang="tr-TR" sz="1800" b="0" i="0" u="none" strike="noStrike" dirty="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2005</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a:effectLst/>
                        </a:rPr>
                        <a:t> Çağrı Merkezi</a:t>
                      </a:r>
                      <a:endParaRPr lang="tr-TR" sz="1800" b="0" i="0" u="none" strike="noStrike">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dirty="0">
                          <a:effectLst/>
                        </a:rPr>
                        <a:t>2006</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 VEDOS</a:t>
                      </a:r>
                      <a:endParaRPr lang="tr-TR" sz="1800" b="0" i="0" u="none" strike="noStrike" dirty="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2006</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a:effectLst/>
                        </a:rPr>
                        <a:t> V.D.R.</a:t>
                      </a:r>
                      <a:endParaRPr lang="tr-TR" sz="1800" b="0" i="0" u="none" strike="noStrike">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2006</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a:effectLst/>
                        </a:rPr>
                        <a:t> Veri Ambarı</a:t>
                      </a:r>
                      <a:endParaRPr lang="tr-TR" sz="1800" b="0" i="0" u="none" strike="noStrike">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2006</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a:effectLst/>
                        </a:rPr>
                        <a:t> e-tahsilat</a:t>
                      </a:r>
                      <a:endParaRPr lang="tr-TR" sz="1800" b="0" i="0" u="none" strike="noStrike">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a:effectLst/>
                        </a:rPr>
                        <a:t>2007</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tr-TR" sz="1800" u="none" strike="noStrike" dirty="0">
                          <a:effectLst/>
                        </a:rPr>
                        <a:t>Bütün Vergi Daireleri </a:t>
                      </a:r>
                      <a:r>
                        <a:rPr lang="tr-TR" sz="1800" u="none" strike="noStrike" dirty="0" smtClean="0">
                          <a:effectLst/>
                        </a:rPr>
                        <a:t>otomasyonda VEDOP-3 Başladı</a:t>
                      </a:r>
                      <a:endParaRPr lang="tr-TR" sz="1800" b="0" i="0" u="none" strike="noStrike" dirty="0" smtClean="0">
                        <a:solidFill>
                          <a:srgbClr val="000000"/>
                        </a:solidFill>
                        <a:effectLst/>
                        <a:latin typeface="Tahoma" panose="020B0604030504040204" pitchFamily="34" charset="0"/>
                      </a:endParaRPr>
                    </a:p>
                  </a:txBody>
                  <a:tcPr marL="9525" marR="9525" marT="9525" marB="0" anchor="ctr"/>
                </a:tc>
              </a:tr>
              <a:tr h="276470">
                <a:tc>
                  <a:txBody>
                    <a:bodyPr/>
                    <a:lstStyle/>
                    <a:p>
                      <a:pPr algn="ctr" rtl="0" fontAlgn="ctr"/>
                      <a:r>
                        <a:rPr lang="tr-TR" sz="1800" u="none" strike="noStrike" dirty="0">
                          <a:effectLst/>
                        </a:rPr>
                        <a:t>2008</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marL="0" marR="0" indent="0" algn="l" defTabSz="914400" rtl="0" eaLnBrk="1" fontAlgn="b" latinLnBrk="0" hangingPunct="1">
                        <a:lnSpc>
                          <a:spcPct val="100000"/>
                        </a:lnSpc>
                        <a:spcBef>
                          <a:spcPts val="0"/>
                        </a:spcBef>
                        <a:spcAft>
                          <a:spcPts val="0"/>
                        </a:spcAft>
                        <a:buClrTx/>
                        <a:buSzTx/>
                        <a:buFontTx/>
                        <a:buNone/>
                        <a:tabLst/>
                        <a:defRPr/>
                      </a:pPr>
                      <a:r>
                        <a:rPr lang="tr-TR" sz="1800" u="none" strike="noStrike" dirty="0">
                          <a:effectLst/>
                        </a:rPr>
                        <a:t>Bütün </a:t>
                      </a:r>
                      <a:r>
                        <a:rPr lang="tr-TR" sz="1800" u="none" strike="noStrike" dirty="0" err="1">
                          <a:effectLst/>
                        </a:rPr>
                        <a:t>Malmüdürlükleri</a:t>
                      </a:r>
                      <a:r>
                        <a:rPr lang="tr-TR" sz="1800" u="none" strike="noStrike" dirty="0">
                          <a:effectLst/>
                        </a:rPr>
                        <a:t> </a:t>
                      </a:r>
                      <a:r>
                        <a:rPr lang="tr-TR" sz="1800" u="none" strike="noStrike" dirty="0" smtClean="0">
                          <a:effectLst/>
                        </a:rPr>
                        <a:t>e-</a:t>
                      </a:r>
                      <a:r>
                        <a:rPr lang="tr-TR" sz="1800" u="none" strike="noStrike" dirty="0" err="1" smtClean="0">
                          <a:effectLst/>
                        </a:rPr>
                        <a:t>vdo</a:t>
                      </a:r>
                      <a:r>
                        <a:rPr lang="tr-TR" sz="1800" u="none" strike="noStrike" dirty="0" smtClean="0">
                          <a:effectLst/>
                        </a:rPr>
                        <a:t> İş Sürekliliği Merkezi</a:t>
                      </a:r>
                      <a:endParaRPr lang="tr-TR" sz="1800" b="0" i="0" u="none" strike="noStrike" dirty="0" smtClean="0">
                        <a:solidFill>
                          <a:srgbClr val="000000"/>
                        </a:solidFill>
                        <a:effectLst/>
                        <a:latin typeface="Tahoma" panose="020B0604030504040204" pitchFamily="34" charset="0"/>
                      </a:endParaRPr>
                    </a:p>
                  </a:txBody>
                  <a:tcPr marL="9525" marR="9525" marT="9525" marB="0" anchor="b"/>
                </a:tc>
              </a:tr>
              <a:tr h="276470">
                <a:tc>
                  <a:txBody>
                    <a:bodyPr/>
                    <a:lstStyle/>
                    <a:p>
                      <a:pPr algn="ctr" rtl="0" fontAlgn="ctr"/>
                      <a:r>
                        <a:rPr lang="tr-TR" sz="1800" u="none" strike="noStrike" dirty="0">
                          <a:effectLst/>
                        </a:rPr>
                        <a:t>2009</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just" rtl="0" fontAlgn="ctr"/>
                      <a:r>
                        <a:rPr lang="tr-TR" sz="1800" u="none" strike="noStrike">
                          <a:effectLst/>
                        </a:rPr>
                        <a:t>Bütün Vergi Dairelerinde e-vdo</a:t>
                      </a:r>
                      <a:endParaRPr lang="tr-TR" sz="1800" b="0" i="0" u="none" strike="noStrike">
                        <a:solidFill>
                          <a:srgbClr val="000000"/>
                        </a:solidFill>
                        <a:effectLst/>
                        <a:latin typeface="Tahoma" panose="020B0604030504040204" pitchFamily="34" charset="0"/>
                      </a:endParaRPr>
                    </a:p>
                  </a:txBody>
                  <a:tcPr marL="9525" marR="9525" marT="9525" marB="0" anchor="ctr"/>
                </a:tc>
              </a:tr>
              <a:tr h="276470">
                <a:tc>
                  <a:txBody>
                    <a:bodyPr/>
                    <a:lstStyle/>
                    <a:p>
                      <a:pPr algn="ctr" rtl="0" fontAlgn="ctr"/>
                      <a:r>
                        <a:rPr lang="tr-TR" sz="1800" u="none" strike="noStrike">
                          <a:effectLst/>
                        </a:rPr>
                        <a:t>2009</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ctr"/>
                      <a:r>
                        <a:rPr lang="tr-TR" sz="1800" u="none" strike="noStrike" dirty="0">
                          <a:effectLst/>
                        </a:rPr>
                        <a:t>Felaket Durum Merkezi</a:t>
                      </a:r>
                      <a:endParaRPr lang="tr-TR" sz="1800" b="0" i="0" u="none" strike="noStrike" dirty="0">
                        <a:solidFill>
                          <a:srgbClr val="000000"/>
                        </a:solidFill>
                        <a:effectLst/>
                        <a:latin typeface="Tahoma" panose="020B0604030504040204" pitchFamily="34" charset="0"/>
                      </a:endParaRPr>
                    </a:p>
                  </a:txBody>
                  <a:tcPr marL="9525" marR="9525" marT="9525" marB="0" anchor="ctr"/>
                </a:tc>
              </a:tr>
            </a:tbl>
          </a:graphicData>
        </a:graphic>
      </p:graphicFrame>
      <p:sp>
        <p:nvSpPr>
          <p:cNvPr id="18"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Tree>
    <p:extLst>
      <p:ext uri="{BB962C8B-B14F-4D97-AF65-F5344CB8AC3E}">
        <p14:creationId xmlns:p14="http://schemas.microsoft.com/office/powerpoint/2010/main" val="35743471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77102" y="6508777"/>
            <a:ext cx="388756" cy="365125"/>
          </a:xfrm>
        </p:spPr>
        <p:txBody>
          <a:bodyPr/>
          <a:lstStyle/>
          <a:p>
            <a:fld id="{16449A80-6FDC-475E-9293-1C17F140D77C}" type="slidenum">
              <a:rPr lang="tr-TR" smtClean="0">
                <a:solidFill>
                  <a:schemeClr val="bg1"/>
                </a:solidFill>
                <a:latin typeface="GalanoGrotesque-Bold" panose="00000800000000000000" pitchFamily="50" charset="-94"/>
              </a:rPr>
              <a:t>10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Oval 3"/>
          <p:cNvSpPr>
            <a:spLocks noChangeArrowheads="1"/>
          </p:cNvSpPr>
          <p:nvPr/>
        </p:nvSpPr>
        <p:spPr bwMode="auto">
          <a:xfrm>
            <a:off x="9317039" y="6165851"/>
            <a:ext cx="1100137" cy="652463"/>
          </a:xfrm>
          <a:prstGeom prst="ellipse">
            <a:avLst/>
          </a:prstGeom>
          <a:solidFill>
            <a:schemeClr val="bg1"/>
          </a:solidFill>
          <a:ln w="9525">
            <a:solidFill>
              <a:schemeClr val="bg1"/>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pic>
        <p:nvPicPr>
          <p:cNvPr id="17" name="Picture 4" descr="back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1976" y="5949951"/>
            <a:ext cx="7731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5"/>
          <p:cNvSpPr txBox="1">
            <a:spLocks noChangeArrowheads="1"/>
          </p:cNvSpPr>
          <p:nvPr/>
        </p:nvSpPr>
        <p:spPr bwMode="auto">
          <a:xfrm>
            <a:off x="10307638" y="6640514"/>
            <a:ext cx="4683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algn="l" eaLnBrk="1" fontAlgn="base" hangingPunct="1">
              <a:spcBef>
                <a:spcPct val="50000"/>
              </a:spcBef>
              <a:spcAft>
                <a:spcPct val="0"/>
              </a:spcAft>
            </a:pPr>
            <a:endParaRPr lang="tr-TR" sz="1000">
              <a:solidFill>
                <a:srgbClr val="FFFFFF"/>
              </a:solidFill>
              <a:latin typeface="Arial" pitchFamily="34" charset="0"/>
              <a:cs typeface="Arial" pitchFamily="34" charset="0"/>
            </a:endParaRPr>
          </a:p>
        </p:txBody>
      </p:sp>
      <p:sp>
        <p:nvSpPr>
          <p:cNvPr id="19" name="Text Box 6"/>
          <p:cNvSpPr txBox="1">
            <a:spLocks noChangeArrowheads="1"/>
          </p:cNvSpPr>
          <p:nvPr/>
        </p:nvSpPr>
        <p:spPr bwMode="auto">
          <a:xfrm>
            <a:off x="4440239" y="1484313"/>
            <a:ext cx="4967287"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algn="l" eaLnBrk="1" fontAlgn="base" hangingPunct="1">
              <a:spcBef>
                <a:spcPct val="50000"/>
              </a:spcBef>
              <a:spcAft>
                <a:spcPct val="0"/>
              </a:spcAft>
            </a:pPr>
            <a:endParaRPr lang="tr-TR" b="0">
              <a:solidFill>
                <a:srgbClr val="000000"/>
              </a:solidFill>
              <a:latin typeface="Arial" pitchFamily="34" charset="0"/>
              <a:cs typeface="Arial" pitchFamily="34" charset="0"/>
            </a:endParaRPr>
          </a:p>
        </p:txBody>
      </p:sp>
      <p:sp>
        <p:nvSpPr>
          <p:cNvPr id="20" name="Line 7"/>
          <p:cNvSpPr>
            <a:spLocks noChangeShapeType="1"/>
          </p:cNvSpPr>
          <p:nvPr/>
        </p:nvSpPr>
        <p:spPr bwMode="auto">
          <a:xfrm flipH="1" flipV="1">
            <a:off x="2489200" y="2855911"/>
            <a:ext cx="482600" cy="428626"/>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1" name="Text Box 8"/>
          <p:cNvSpPr txBox="1">
            <a:spLocks noChangeArrowheads="1"/>
          </p:cNvSpPr>
          <p:nvPr/>
        </p:nvSpPr>
        <p:spPr bwMode="auto">
          <a:xfrm>
            <a:off x="1801813" y="2128838"/>
            <a:ext cx="1371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dirty="0">
                <a:solidFill>
                  <a:srgbClr val="000000"/>
                </a:solidFill>
                <a:latin typeface="Arial" pitchFamily="34" charset="0"/>
                <a:cs typeface="Arial" pitchFamily="34" charset="0"/>
              </a:rPr>
              <a:t>VEDOP-1 başladı</a:t>
            </a:r>
          </a:p>
        </p:txBody>
      </p:sp>
      <p:sp>
        <p:nvSpPr>
          <p:cNvPr id="22" name="Line 9"/>
          <p:cNvSpPr>
            <a:spLocks noChangeShapeType="1"/>
          </p:cNvSpPr>
          <p:nvPr/>
        </p:nvSpPr>
        <p:spPr bwMode="auto">
          <a:xfrm flipH="1">
            <a:off x="2641600" y="3435351"/>
            <a:ext cx="482600" cy="1014413"/>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3" name="Text Box 10"/>
          <p:cNvSpPr txBox="1">
            <a:spLocks noChangeArrowheads="1"/>
          </p:cNvSpPr>
          <p:nvPr/>
        </p:nvSpPr>
        <p:spPr bwMode="auto">
          <a:xfrm>
            <a:off x="1827214" y="4462463"/>
            <a:ext cx="16652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a:solidFill>
                  <a:srgbClr val="000000"/>
                </a:solidFill>
                <a:latin typeface="Arial" pitchFamily="34" charset="0"/>
                <a:cs typeface="Arial" pitchFamily="34" charset="0"/>
              </a:rPr>
              <a:t>İlk Vergi Dairesi otomasyonda</a:t>
            </a:r>
          </a:p>
        </p:txBody>
      </p:sp>
      <p:sp>
        <p:nvSpPr>
          <p:cNvPr id="24" name="Line 11"/>
          <p:cNvSpPr>
            <a:spLocks noChangeShapeType="1"/>
          </p:cNvSpPr>
          <p:nvPr/>
        </p:nvSpPr>
        <p:spPr bwMode="auto">
          <a:xfrm flipH="1" flipV="1">
            <a:off x="2959100" y="1833564"/>
            <a:ext cx="762000" cy="1449387"/>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5" name="Text Box 12"/>
          <p:cNvSpPr txBox="1">
            <a:spLocks noChangeArrowheads="1"/>
          </p:cNvSpPr>
          <p:nvPr/>
        </p:nvSpPr>
        <p:spPr bwMode="auto">
          <a:xfrm>
            <a:off x="2257425" y="1420813"/>
            <a:ext cx="1371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a:solidFill>
                  <a:srgbClr val="000000"/>
                </a:solidFill>
                <a:latin typeface="Arial" pitchFamily="34" charset="0"/>
                <a:cs typeface="Arial" pitchFamily="34" charset="0"/>
              </a:rPr>
              <a:t>Merkezde açık sistemler</a:t>
            </a:r>
          </a:p>
        </p:txBody>
      </p:sp>
      <p:sp>
        <p:nvSpPr>
          <p:cNvPr id="26" name="Line 13"/>
          <p:cNvSpPr>
            <a:spLocks noChangeShapeType="1"/>
          </p:cNvSpPr>
          <p:nvPr/>
        </p:nvSpPr>
        <p:spPr bwMode="auto">
          <a:xfrm flipH="1">
            <a:off x="3489325" y="3436939"/>
            <a:ext cx="736600" cy="1489075"/>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7" name="Text Box 14"/>
          <p:cNvSpPr txBox="1">
            <a:spLocks noChangeArrowheads="1"/>
          </p:cNvSpPr>
          <p:nvPr/>
        </p:nvSpPr>
        <p:spPr bwMode="auto">
          <a:xfrm>
            <a:off x="2600325" y="4933950"/>
            <a:ext cx="16652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153 Vergi Dairesi tamamlandı</a:t>
            </a:r>
          </a:p>
        </p:txBody>
      </p:sp>
      <p:sp>
        <p:nvSpPr>
          <p:cNvPr id="28" name="Line 15"/>
          <p:cNvSpPr>
            <a:spLocks noChangeShapeType="1"/>
          </p:cNvSpPr>
          <p:nvPr/>
        </p:nvSpPr>
        <p:spPr bwMode="auto">
          <a:xfrm flipH="1" flipV="1">
            <a:off x="3979863" y="2613023"/>
            <a:ext cx="258749" cy="673100"/>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9" name="Text Box 16"/>
          <p:cNvSpPr txBox="1">
            <a:spLocks noChangeArrowheads="1"/>
          </p:cNvSpPr>
          <p:nvPr/>
        </p:nvSpPr>
        <p:spPr bwMode="auto">
          <a:xfrm>
            <a:off x="3233738" y="2047876"/>
            <a:ext cx="137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Banka Tahsilatları (EBTİS)</a:t>
            </a:r>
          </a:p>
        </p:txBody>
      </p:sp>
      <p:sp>
        <p:nvSpPr>
          <p:cNvPr id="30" name="Line 19"/>
          <p:cNvSpPr>
            <a:spLocks noChangeShapeType="1"/>
          </p:cNvSpPr>
          <p:nvPr/>
        </p:nvSpPr>
        <p:spPr bwMode="auto">
          <a:xfrm flipH="1" flipV="1">
            <a:off x="6467475" y="2413001"/>
            <a:ext cx="484188" cy="885825"/>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1" name="Text Box 20"/>
          <p:cNvSpPr txBox="1">
            <a:spLocks noChangeArrowheads="1"/>
          </p:cNvSpPr>
          <p:nvPr/>
        </p:nvSpPr>
        <p:spPr bwMode="auto">
          <a:xfrm>
            <a:off x="5776913" y="2239964"/>
            <a:ext cx="1371600" cy="274637"/>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a:solidFill>
                  <a:srgbClr val="0066FF"/>
                </a:solidFill>
                <a:effectLst>
                  <a:outerShdw blurRad="38100" dist="38100" dir="2700000" algn="tl">
                    <a:srgbClr val="C0C0C0"/>
                  </a:outerShdw>
                </a:effectLst>
                <a:latin typeface="Arial" pitchFamily="34" charset="0"/>
                <a:cs typeface="Arial" pitchFamily="34" charset="0"/>
              </a:rPr>
              <a:t>e-beyanname</a:t>
            </a:r>
          </a:p>
        </p:txBody>
      </p:sp>
      <p:sp>
        <p:nvSpPr>
          <p:cNvPr id="32" name="Line 21"/>
          <p:cNvSpPr>
            <a:spLocks noChangeShapeType="1"/>
          </p:cNvSpPr>
          <p:nvPr/>
        </p:nvSpPr>
        <p:spPr bwMode="auto">
          <a:xfrm flipH="1">
            <a:off x="6413500" y="3433763"/>
            <a:ext cx="482600" cy="1014412"/>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3" name="Text Box 22"/>
          <p:cNvSpPr txBox="1">
            <a:spLocks noChangeArrowheads="1"/>
          </p:cNvSpPr>
          <p:nvPr/>
        </p:nvSpPr>
        <p:spPr bwMode="auto">
          <a:xfrm>
            <a:off x="5600700" y="4445000"/>
            <a:ext cx="1373188" cy="2746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Çağrı Merkezi</a:t>
            </a:r>
          </a:p>
        </p:txBody>
      </p:sp>
      <p:sp>
        <p:nvSpPr>
          <p:cNvPr id="34" name="Line 23"/>
          <p:cNvSpPr>
            <a:spLocks noChangeShapeType="1"/>
          </p:cNvSpPr>
          <p:nvPr/>
        </p:nvSpPr>
        <p:spPr bwMode="auto">
          <a:xfrm flipH="1">
            <a:off x="6503653" y="3448051"/>
            <a:ext cx="832185" cy="1317988"/>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5" name="Text Box 24"/>
          <p:cNvSpPr txBox="1">
            <a:spLocks noChangeArrowheads="1"/>
          </p:cNvSpPr>
          <p:nvPr/>
        </p:nvSpPr>
        <p:spPr bwMode="auto">
          <a:xfrm>
            <a:off x="5992814" y="1846264"/>
            <a:ext cx="1665287" cy="274637"/>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a:solidFill>
                  <a:srgbClr val="0066FF"/>
                </a:solidFill>
                <a:effectLst>
                  <a:outerShdw blurRad="38100" dist="38100" dir="2700000" algn="tl">
                    <a:srgbClr val="C0C0C0"/>
                  </a:outerShdw>
                </a:effectLst>
                <a:latin typeface="Arial" pitchFamily="34" charset="0"/>
                <a:cs typeface="Arial" pitchFamily="34" charset="0"/>
              </a:rPr>
              <a:t>Veri Ambarı</a:t>
            </a:r>
          </a:p>
        </p:txBody>
      </p:sp>
      <p:sp>
        <p:nvSpPr>
          <p:cNvPr id="36" name="Line 25"/>
          <p:cNvSpPr>
            <a:spLocks noChangeShapeType="1"/>
          </p:cNvSpPr>
          <p:nvPr/>
        </p:nvSpPr>
        <p:spPr bwMode="auto">
          <a:xfrm flipH="1" flipV="1">
            <a:off x="5667372" y="2285992"/>
            <a:ext cx="1000128" cy="982671"/>
          </a:xfrm>
          <a:prstGeom prst="line">
            <a:avLst/>
          </a:prstGeom>
          <a:noFill/>
          <a:ln w="9525">
            <a:solidFill>
              <a:srgbClr val="0C025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7" name="Text Box 26"/>
          <p:cNvSpPr txBox="1">
            <a:spLocks noChangeArrowheads="1"/>
          </p:cNvSpPr>
          <p:nvPr/>
        </p:nvSpPr>
        <p:spPr bwMode="auto">
          <a:xfrm>
            <a:off x="4924425" y="1598613"/>
            <a:ext cx="13716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dirty="0">
                <a:solidFill>
                  <a:srgbClr val="000000"/>
                </a:solidFill>
                <a:latin typeface="Arial" pitchFamily="34" charset="0"/>
                <a:cs typeface="Arial" pitchFamily="34" charset="0"/>
              </a:rPr>
              <a:t>VEDOP-2 başladı</a:t>
            </a:r>
          </a:p>
        </p:txBody>
      </p:sp>
      <p:sp>
        <p:nvSpPr>
          <p:cNvPr id="38" name="Line 27"/>
          <p:cNvSpPr>
            <a:spLocks noChangeShapeType="1"/>
          </p:cNvSpPr>
          <p:nvPr/>
        </p:nvSpPr>
        <p:spPr bwMode="auto">
          <a:xfrm flipH="1" flipV="1">
            <a:off x="6924675" y="2103438"/>
            <a:ext cx="558800" cy="1192212"/>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9" name="Text Box 28"/>
          <p:cNvSpPr txBox="1">
            <a:spLocks noChangeArrowheads="1"/>
          </p:cNvSpPr>
          <p:nvPr/>
        </p:nvSpPr>
        <p:spPr bwMode="auto">
          <a:xfrm>
            <a:off x="5817059" y="4766038"/>
            <a:ext cx="1373188" cy="2746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VEDOS</a:t>
            </a:r>
          </a:p>
        </p:txBody>
      </p:sp>
      <p:sp>
        <p:nvSpPr>
          <p:cNvPr id="40" name="Line 29"/>
          <p:cNvSpPr>
            <a:spLocks noChangeShapeType="1"/>
          </p:cNvSpPr>
          <p:nvPr/>
        </p:nvSpPr>
        <p:spPr bwMode="auto">
          <a:xfrm flipV="1">
            <a:off x="7209632" y="3436938"/>
            <a:ext cx="531018" cy="1725612"/>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1" name="Text Box 30"/>
          <p:cNvSpPr txBox="1">
            <a:spLocks noChangeArrowheads="1"/>
          </p:cNvSpPr>
          <p:nvPr/>
        </p:nvSpPr>
        <p:spPr bwMode="auto">
          <a:xfrm>
            <a:off x="6638925" y="5227121"/>
            <a:ext cx="1371600" cy="27463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e-tahsilat</a:t>
            </a:r>
          </a:p>
        </p:txBody>
      </p:sp>
      <p:sp>
        <p:nvSpPr>
          <p:cNvPr id="42" name="Line 31"/>
          <p:cNvSpPr>
            <a:spLocks noChangeShapeType="1"/>
          </p:cNvSpPr>
          <p:nvPr/>
        </p:nvSpPr>
        <p:spPr bwMode="auto">
          <a:xfrm flipH="1" flipV="1">
            <a:off x="7667625" y="1927225"/>
            <a:ext cx="501650" cy="1352550"/>
          </a:xfrm>
          <a:prstGeom prst="line">
            <a:avLst/>
          </a:prstGeom>
          <a:noFill/>
          <a:ln w="9525">
            <a:solidFill>
              <a:srgbClr val="00FF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3" name="Text Box 32"/>
          <p:cNvSpPr txBox="1">
            <a:spLocks noChangeArrowheads="1"/>
          </p:cNvSpPr>
          <p:nvPr/>
        </p:nvSpPr>
        <p:spPr bwMode="auto">
          <a:xfrm>
            <a:off x="6829425" y="1308101"/>
            <a:ext cx="1665288" cy="646331"/>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a:solidFill>
                  <a:srgbClr val="0066FF"/>
                </a:solidFill>
                <a:effectLst>
                  <a:outerShdw blurRad="38100" dist="38100" dir="2700000" algn="tl">
                    <a:srgbClr val="C0C0C0"/>
                  </a:outerShdw>
                </a:effectLst>
                <a:latin typeface="Arial" pitchFamily="34" charset="0"/>
                <a:cs typeface="Arial" pitchFamily="34" charset="0"/>
              </a:rPr>
              <a:t>Bütün Vergi Daireleri otomasyonda</a:t>
            </a:r>
          </a:p>
        </p:txBody>
      </p:sp>
      <p:sp>
        <p:nvSpPr>
          <p:cNvPr id="44" name="Line 33"/>
          <p:cNvSpPr>
            <a:spLocks noChangeShapeType="1"/>
          </p:cNvSpPr>
          <p:nvPr/>
        </p:nvSpPr>
        <p:spPr bwMode="auto">
          <a:xfrm flipV="1">
            <a:off x="8310578" y="3313113"/>
            <a:ext cx="365110" cy="1687523"/>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5" name="Text Box 34"/>
          <p:cNvSpPr txBox="1">
            <a:spLocks noChangeArrowheads="1"/>
          </p:cNvSpPr>
          <p:nvPr/>
        </p:nvSpPr>
        <p:spPr bwMode="auto">
          <a:xfrm>
            <a:off x="7680176" y="5100639"/>
            <a:ext cx="13716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0"/>
              </a:spcBef>
              <a:spcAft>
                <a:spcPct val="0"/>
              </a:spcAft>
            </a:pPr>
            <a:r>
              <a:rPr lang="tr-TR" sz="2000" dirty="0">
                <a:solidFill>
                  <a:srgbClr val="000000"/>
                </a:solidFill>
                <a:latin typeface="Arial" pitchFamily="34" charset="0"/>
                <a:cs typeface="Arial" pitchFamily="34" charset="0"/>
              </a:rPr>
              <a:t>VEDOP-3</a:t>
            </a:r>
          </a:p>
          <a:p>
            <a:pPr eaLnBrk="1" fontAlgn="base" hangingPunct="1">
              <a:spcBef>
                <a:spcPct val="0"/>
              </a:spcBef>
              <a:spcAft>
                <a:spcPct val="0"/>
              </a:spcAft>
            </a:pPr>
            <a:r>
              <a:rPr lang="tr-TR" sz="2000" dirty="0">
                <a:solidFill>
                  <a:srgbClr val="000000"/>
                </a:solidFill>
                <a:latin typeface="Arial" pitchFamily="34" charset="0"/>
                <a:cs typeface="Arial" pitchFamily="34" charset="0"/>
              </a:rPr>
              <a:t>Başladı</a:t>
            </a:r>
          </a:p>
        </p:txBody>
      </p:sp>
      <p:sp>
        <p:nvSpPr>
          <p:cNvPr id="46" name="Line 35"/>
          <p:cNvSpPr>
            <a:spLocks noChangeShapeType="1"/>
          </p:cNvSpPr>
          <p:nvPr/>
        </p:nvSpPr>
        <p:spPr bwMode="auto">
          <a:xfrm>
            <a:off x="8572501" y="2449513"/>
            <a:ext cx="454025" cy="804862"/>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7" name="Text Box 36"/>
          <p:cNvSpPr txBox="1">
            <a:spLocks noChangeArrowheads="1"/>
          </p:cNvSpPr>
          <p:nvPr/>
        </p:nvSpPr>
        <p:spPr bwMode="auto">
          <a:xfrm>
            <a:off x="7613650" y="1871664"/>
            <a:ext cx="1665288" cy="646331"/>
          </a:xfrm>
          <a:prstGeom prst="rect">
            <a:avLst/>
          </a:prstGeom>
          <a:noFill/>
          <a:ln w="9525" algn="ctr">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Bütün </a:t>
            </a:r>
            <a:r>
              <a:rPr lang="tr-TR" sz="1200" b="1" dirty="0" err="1">
                <a:solidFill>
                  <a:srgbClr val="0066FF"/>
                </a:solidFill>
                <a:effectLst>
                  <a:outerShdw blurRad="38100" dist="38100" dir="2700000" algn="tl">
                    <a:srgbClr val="C0C0C0"/>
                  </a:outerShdw>
                </a:effectLst>
                <a:latin typeface="Arial" pitchFamily="34" charset="0"/>
                <a:cs typeface="Arial" pitchFamily="34" charset="0"/>
              </a:rPr>
              <a:t>Malmüdürlükleri</a:t>
            </a:r>
            <a:r>
              <a:rPr lang="tr-TR" sz="1200" b="1" dirty="0">
                <a:solidFill>
                  <a:srgbClr val="0066FF"/>
                </a:solidFill>
                <a:effectLst>
                  <a:outerShdw blurRad="38100" dist="38100" dir="2700000" algn="tl">
                    <a:srgbClr val="C0C0C0"/>
                  </a:outerShdw>
                </a:effectLst>
                <a:latin typeface="Arial" pitchFamily="34" charset="0"/>
                <a:cs typeface="Arial" pitchFamily="34" charset="0"/>
              </a:rPr>
              <a:t>    e-</a:t>
            </a:r>
            <a:r>
              <a:rPr lang="tr-TR" sz="1200" b="1" dirty="0" err="1">
                <a:solidFill>
                  <a:srgbClr val="0066FF"/>
                </a:solidFill>
                <a:effectLst>
                  <a:outerShdw blurRad="38100" dist="38100" dir="2700000" algn="tl">
                    <a:srgbClr val="C0C0C0"/>
                  </a:outerShdw>
                </a:effectLst>
                <a:latin typeface="Arial" pitchFamily="34" charset="0"/>
                <a:cs typeface="Arial" pitchFamily="34" charset="0"/>
              </a:rPr>
              <a:t>vdo</a:t>
            </a:r>
            <a:endParaRPr lang="tr-TR" sz="1200" b="1" dirty="0">
              <a:solidFill>
                <a:srgbClr val="0066FF"/>
              </a:solidFill>
              <a:effectLst>
                <a:outerShdw blurRad="38100" dist="38100" dir="2700000" algn="tl">
                  <a:srgbClr val="C0C0C0"/>
                </a:outerShdw>
              </a:effectLst>
              <a:latin typeface="Arial" pitchFamily="34" charset="0"/>
              <a:cs typeface="Arial" pitchFamily="34" charset="0"/>
            </a:endParaRPr>
          </a:p>
        </p:txBody>
      </p:sp>
      <p:sp>
        <p:nvSpPr>
          <p:cNvPr id="48" name="Line 37"/>
          <p:cNvSpPr>
            <a:spLocks noChangeShapeType="1"/>
          </p:cNvSpPr>
          <p:nvPr/>
        </p:nvSpPr>
        <p:spPr bwMode="auto">
          <a:xfrm flipH="1" flipV="1">
            <a:off x="9126538" y="1720850"/>
            <a:ext cx="685800" cy="1524000"/>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9" name="Text Box 38"/>
          <p:cNvSpPr txBox="1">
            <a:spLocks noChangeArrowheads="1"/>
          </p:cNvSpPr>
          <p:nvPr/>
        </p:nvSpPr>
        <p:spPr bwMode="auto">
          <a:xfrm>
            <a:off x="8378825" y="1284288"/>
            <a:ext cx="1665288" cy="457200"/>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a:solidFill>
                  <a:srgbClr val="008000"/>
                </a:solidFill>
                <a:effectLst>
                  <a:outerShdw blurRad="38100" dist="38100" dir="2700000" algn="tl">
                    <a:srgbClr val="C0C0C0"/>
                  </a:outerShdw>
                </a:effectLst>
                <a:latin typeface="Arial" pitchFamily="34" charset="0"/>
                <a:cs typeface="Arial" pitchFamily="34" charset="0"/>
              </a:rPr>
              <a:t>Bütün Vergi Dairelerinde e-vdo</a:t>
            </a:r>
          </a:p>
        </p:txBody>
      </p:sp>
      <p:sp>
        <p:nvSpPr>
          <p:cNvPr id="50" name="Line 39"/>
          <p:cNvSpPr>
            <a:spLocks noChangeShapeType="1"/>
          </p:cNvSpPr>
          <p:nvPr/>
        </p:nvSpPr>
        <p:spPr bwMode="auto">
          <a:xfrm flipV="1">
            <a:off x="9205914" y="3398838"/>
            <a:ext cx="265111" cy="1147761"/>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1" name="Text Box 40"/>
          <p:cNvSpPr txBox="1">
            <a:spLocks noChangeArrowheads="1"/>
          </p:cNvSpPr>
          <p:nvPr/>
        </p:nvSpPr>
        <p:spPr bwMode="auto">
          <a:xfrm>
            <a:off x="8501064" y="4511675"/>
            <a:ext cx="1373187" cy="457200"/>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a:solidFill>
                  <a:srgbClr val="008000"/>
                </a:solidFill>
                <a:effectLst>
                  <a:outerShdw blurRad="38100" dist="38100" dir="2700000" algn="tl">
                    <a:srgbClr val="C0C0C0"/>
                  </a:outerShdw>
                </a:effectLst>
                <a:latin typeface="Arial" pitchFamily="34" charset="0"/>
                <a:cs typeface="Arial" pitchFamily="34" charset="0"/>
              </a:rPr>
              <a:t>İş Sürekliliği Merkezi</a:t>
            </a:r>
          </a:p>
        </p:txBody>
      </p:sp>
      <p:grpSp>
        <p:nvGrpSpPr>
          <p:cNvPr id="52" name="Group 41"/>
          <p:cNvGrpSpPr>
            <a:grpSpLocks/>
          </p:cNvGrpSpPr>
          <p:nvPr/>
        </p:nvGrpSpPr>
        <p:grpSpPr bwMode="auto">
          <a:xfrm>
            <a:off x="1892301" y="3240088"/>
            <a:ext cx="8482013" cy="438150"/>
            <a:chOff x="232" y="2041"/>
            <a:chExt cx="5343" cy="276"/>
          </a:xfrm>
        </p:grpSpPr>
        <p:sp>
          <p:nvSpPr>
            <p:cNvPr id="53" name="Line 42"/>
            <p:cNvSpPr>
              <a:spLocks noChangeShapeType="1"/>
            </p:cNvSpPr>
            <p:nvPr/>
          </p:nvSpPr>
          <p:spPr bwMode="auto">
            <a:xfrm flipV="1">
              <a:off x="232" y="2100"/>
              <a:ext cx="5343" cy="17"/>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4" name="Line 43"/>
            <p:cNvSpPr>
              <a:spLocks noChangeShapeType="1"/>
            </p:cNvSpPr>
            <p:nvPr/>
          </p:nvSpPr>
          <p:spPr bwMode="auto">
            <a:xfrm>
              <a:off x="655" y="2068"/>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5" name="Line 44"/>
            <p:cNvSpPr>
              <a:spLocks noChangeShapeType="1"/>
            </p:cNvSpPr>
            <p:nvPr/>
          </p:nvSpPr>
          <p:spPr bwMode="auto">
            <a:xfrm>
              <a:off x="1073" y="2069"/>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6" name="Line 45"/>
            <p:cNvSpPr>
              <a:spLocks noChangeShapeType="1"/>
            </p:cNvSpPr>
            <p:nvPr/>
          </p:nvSpPr>
          <p:spPr bwMode="auto">
            <a:xfrm>
              <a:off x="1078" y="2075"/>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7" name="Line 46"/>
            <p:cNvSpPr>
              <a:spLocks noChangeShapeType="1"/>
            </p:cNvSpPr>
            <p:nvPr/>
          </p:nvSpPr>
          <p:spPr bwMode="auto">
            <a:xfrm>
              <a:off x="1496" y="2068"/>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8" name="Line 47"/>
            <p:cNvSpPr>
              <a:spLocks noChangeShapeType="1"/>
            </p:cNvSpPr>
            <p:nvPr/>
          </p:nvSpPr>
          <p:spPr bwMode="auto">
            <a:xfrm>
              <a:off x="1917" y="2062"/>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9" name="Line 48"/>
            <p:cNvSpPr>
              <a:spLocks noChangeShapeType="1"/>
            </p:cNvSpPr>
            <p:nvPr/>
          </p:nvSpPr>
          <p:spPr bwMode="auto">
            <a:xfrm>
              <a:off x="1916" y="2069"/>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0" name="Line 49"/>
            <p:cNvSpPr>
              <a:spLocks noChangeShapeType="1"/>
            </p:cNvSpPr>
            <p:nvPr/>
          </p:nvSpPr>
          <p:spPr bwMode="auto">
            <a:xfrm>
              <a:off x="2335" y="2062"/>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1" name="Line 50"/>
            <p:cNvSpPr>
              <a:spLocks noChangeShapeType="1"/>
            </p:cNvSpPr>
            <p:nvPr/>
          </p:nvSpPr>
          <p:spPr bwMode="auto">
            <a:xfrm>
              <a:off x="2335" y="2070"/>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2" name="Line 51"/>
            <p:cNvSpPr>
              <a:spLocks noChangeShapeType="1"/>
            </p:cNvSpPr>
            <p:nvPr/>
          </p:nvSpPr>
          <p:spPr bwMode="auto">
            <a:xfrm>
              <a:off x="2753" y="2071"/>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3" name="Line 52"/>
            <p:cNvSpPr>
              <a:spLocks noChangeShapeType="1"/>
            </p:cNvSpPr>
            <p:nvPr/>
          </p:nvSpPr>
          <p:spPr bwMode="auto">
            <a:xfrm>
              <a:off x="3171" y="2063"/>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4" name="Line 53"/>
            <p:cNvSpPr>
              <a:spLocks noChangeShapeType="1"/>
            </p:cNvSpPr>
            <p:nvPr/>
          </p:nvSpPr>
          <p:spPr bwMode="auto">
            <a:xfrm>
              <a:off x="3170" y="2070"/>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5" name="Line 54"/>
            <p:cNvSpPr>
              <a:spLocks noChangeShapeType="1"/>
            </p:cNvSpPr>
            <p:nvPr/>
          </p:nvSpPr>
          <p:spPr bwMode="auto">
            <a:xfrm>
              <a:off x="3589" y="2063"/>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6" name="Line 55"/>
            <p:cNvSpPr>
              <a:spLocks noChangeShapeType="1"/>
            </p:cNvSpPr>
            <p:nvPr/>
          </p:nvSpPr>
          <p:spPr bwMode="auto">
            <a:xfrm>
              <a:off x="3589" y="2063"/>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7" name="Line 56"/>
            <p:cNvSpPr>
              <a:spLocks noChangeShapeType="1"/>
            </p:cNvSpPr>
            <p:nvPr/>
          </p:nvSpPr>
          <p:spPr bwMode="auto">
            <a:xfrm>
              <a:off x="4007" y="2056"/>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8" name="Text Box 57"/>
            <p:cNvSpPr txBox="1">
              <a:spLocks noChangeArrowheads="1"/>
            </p:cNvSpPr>
            <p:nvPr/>
          </p:nvSpPr>
          <p:spPr bwMode="auto">
            <a:xfrm>
              <a:off x="495" y="2157"/>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1998</a:t>
              </a:r>
            </a:p>
          </p:txBody>
        </p:sp>
        <p:sp>
          <p:nvSpPr>
            <p:cNvPr id="69" name="Text Box 58"/>
            <p:cNvSpPr txBox="1">
              <a:spLocks noChangeArrowheads="1"/>
            </p:cNvSpPr>
            <p:nvPr/>
          </p:nvSpPr>
          <p:spPr bwMode="auto">
            <a:xfrm>
              <a:off x="914" y="2158"/>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1999</a:t>
              </a:r>
            </a:p>
          </p:txBody>
        </p:sp>
        <p:sp>
          <p:nvSpPr>
            <p:cNvPr id="70" name="Text Box 59"/>
            <p:cNvSpPr txBox="1">
              <a:spLocks noChangeArrowheads="1"/>
            </p:cNvSpPr>
            <p:nvPr/>
          </p:nvSpPr>
          <p:spPr bwMode="auto">
            <a:xfrm>
              <a:off x="1332" y="2159"/>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2000</a:t>
              </a:r>
            </a:p>
          </p:txBody>
        </p:sp>
        <p:sp>
          <p:nvSpPr>
            <p:cNvPr id="71" name="Text Box 60"/>
            <p:cNvSpPr txBox="1">
              <a:spLocks noChangeArrowheads="1"/>
            </p:cNvSpPr>
            <p:nvPr/>
          </p:nvSpPr>
          <p:spPr bwMode="auto">
            <a:xfrm>
              <a:off x="1759" y="216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2001</a:t>
              </a:r>
            </a:p>
          </p:txBody>
        </p:sp>
        <p:sp>
          <p:nvSpPr>
            <p:cNvPr id="72" name="Text Box 61"/>
            <p:cNvSpPr txBox="1">
              <a:spLocks noChangeArrowheads="1"/>
            </p:cNvSpPr>
            <p:nvPr/>
          </p:nvSpPr>
          <p:spPr bwMode="auto">
            <a:xfrm>
              <a:off x="2169" y="2161"/>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2002</a:t>
              </a:r>
            </a:p>
          </p:txBody>
        </p:sp>
        <p:sp>
          <p:nvSpPr>
            <p:cNvPr id="73" name="Text Box 62"/>
            <p:cNvSpPr txBox="1">
              <a:spLocks noChangeArrowheads="1"/>
            </p:cNvSpPr>
            <p:nvPr/>
          </p:nvSpPr>
          <p:spPr bwMode="auto">
            <a:xfrm>
              <a:off x="2596" y="2162"/>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2003</a:t>
              </a:r>
            </a:p>
          </p:txBody>
        </p:sp>
        <p:sp>
          <p:nvSpPr>
            <p:cNvPr id="74" name="Text Box 63"/>
            <p:cNvSpPr txBox="1">
              <a:spLocks noChangeArrowheads="1"/>
            </p:cNvSpPr>
            <p:nvPr/>
          </p:nvSpPr>
          <p:spPr bwMode="auto">
            <a:xfrm>
              <a:off x="3014" y="2163"/>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2004</a:t>
              </a:r>
            </a:p>
          </p:txBody>
        </p:sp>
        <p:sp>
          <p:nvSpPr>
            <p:cNvPr id="75" name="Text Box 64"/>
            <p:cNvSpPr txBox="1">
              <a:spLocks noChangeArrowheads="1"/>
            </p:cNvSpPr>
            <p:nvPr/>
          </p:nvSpPr>
          <p:spPr bwMode="auto">
            <a:xfrm>
              <a:off x="3425" y="2148"/>
              <a:ext cx="313"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2005</a:t>
              </a:r>
            </a:p>
          </p:txBody>
        </p:sp>
        <p:sp>
          <p:nvSpPr>
            <p:cNvPr id="76" name="Text Box 65"/>
            <p:cNvSpPr txBox="1">
              <a:spLocks noChangeArrowheads="1"/>
            </p:cNvSpPr>
            <p:nvPr/>
          </p:nvSpPr>
          <p:spPr bwMode="auto">
            <a:xfrm>
              <a:off x="3844" y="214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2006</a:t>
              </a:r>
            </a:p>
          </p:txBody>
        </p:sp>
        <p:sp>
          <p:nvSpPr>
            <p:cNvPr id="77" name="Oval 66"/>
            <p:cNvSpPr>
              <a:spLocks noChangeArrowheads="1"/>
            </p:cNvSpPr>
            <p:nvPr/>
          </p:nvSpPr>
          <p:spPr bwMode="auto">
            <a:xfrm>
              <a:off x="879" y="2066"/>
              <a:ext cx="96" cy="97"/>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8" name="Oval 67"/>
            <p:cNvSpPr>
              <a:spLocks noChangeArrowheads="1"/>
            </p:cNvSpPr>
            <p:nvPr/>
          </p:nvSpPr>
          <p:spPr bwMode="auto">
            <a:xfrm>
              <a:off x="974" y="2067"/>
              <a:ext cx="97" cy="97"/>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9" name="Oval 68"/>
            <p:cNvSpPr>
              <a:spLocks noChangeArrowheads="1"/>
            </p:cNvSpPr>
            <p:nvPr/>
          </p:nvSpPr>
          <p:spPr bwMode="auto">
            <a:xfrm>
              <a:off x="1355" y="2066"/>
              <a:ext cx="97" cy="97"/>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0" name="Oval 69"/>
            <p:cNvSpPr>
              <a:spLocks noChangeArrowheads="1"/>
            </p:cNvSpPr>
            <p:nvPr/>
          </p:nvSpPr>
          <p:spPr bwMode="auto">
            <a:xfrm>
              <a:off x="1671" y="2067"/>
              <a:ext cx="97" cy="9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1" name="Oval 70"/>
            <p:cNvSpPr>
              <a:spLocks noChangeArrowheads="1"/>
            </p:cNvSpPr>
            <p:nvPr/>
          </p:nvSpPr>
          <p:spPr bwMode="auto">
            <a:xfrm>
              <a:off x="1787" y="2066"/>
              <a:ext cx="96" cy="97"/>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2" name="Oval 71"/>
            <p:cNvSpPr>
              <a:spLocks noChangeArrowheads="1"/>
            </p:cNvSpPr>
            <p:nvPr/>
          </p:nvSpPr>
          <p:spPr bwMode="auto">
            <a:xfrm>
              <a:off x="2071" y="2067"/>
              <a:ext cx="97" cy="97"/>
            </a:xfrm>
            <a:prstGeom prst="ellipse">
              <a:avLst/>
            </a:prstGeom>
            <a:solidFill>
              <a:srgbClr val="00FFCC"/>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3" name="Oval 72"/>
            <p:cNvSpPr>
              <a:spLocks noChangeArrowheads="1"/>
            </p:cNvSpPr>
            <p:nvPr/>
          </p:nvSpPr>
          <p:spPr bwMode="auto">
            <a:xfrm>
              <a:off x="3383" y="2074"/>
              <a:ext cx="96" cy="97"/>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4" name="Oval 73"/>
            <p:cNvSpPr>
              <a:spLocks noChangeArrowheads="1"/>
            </p:cNvSpPr>
            <p:nvPr/>
          </p:nvSpPr>
          <p:spPr bwMode="auto">
            <a:xfrm>
              <a:off x="3367" y="2075"/>
              <a:ext cx="97" cy="97"/>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5" name="Oval 74"/>
            <p:cNvSpPr>
              <a:spLocks noChangeArrowheads="1"/>
            </p:cNvSpPr>
            <p:nvPr/>
          </p:nvSpPr>
          <p:spPr bwMode="auto">
            <a:xfrm>
              <a:off x="3722" y="2065"/>
              <a:ext cx="96" cy="98"/>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6" name="Oval 75"/>
            <p:cNvSpPr>
              <a:spLocks noChangeArrowheads="1"/>
            </p:cNvSpPr>
            <p:nvPr/>
          </p:nvSpPr>
          <p:spPr bwMode="auto">
            <a:xfrm>
              <a:off x="3222" y="2066"/>
              <a:ext cx="96" cy="97"/>
            </a:xfrm>
            <a:prstGeom prst="ellipse">
              <a:avLst/>
            </a:prstGeom>
            <a:solidFill>
              <a:srgbClr val="0C0252"/>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7" name="Oval 76"/>
            <p:cNvSpPr>
              <a:spLocks noChangeArrowheads="1"/>
            </p:cNvSpPr>
            <p:nvPr/>
          </p:nvSpPr>
          <p:spPr bwMode="auto">
            <a:xfrm>
              <a:off x="3616" y="2066"/>
              <a:ext cx="96" cy="9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8" name="Oval 77"/>
            <p:cNvSpPr>
              <a:spLocks noChangeArrowheads="1"/>
            </p:cNvSpPr>
            <p:nvPr/>
          </p:nvSpPr>
          <p:spPr bwMode="auto">
            <a:xfrm>
              <a:off x="3875" y="2065"/>
              <a:ext cx="96" cy="98"/>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9" name="Oval 78"/>
            <p:cNvSpPr>
              <a:spLocks noChangeArrowheads="1"/>
            </p:cNvSpPr>
            <p:nvPr/>
          </p:nvSpPr>
          <p:spPr bwMode="auto">
            <a:xfrm>
              <a:off x="4152" y="2066"/>
              <a:ext cx="96" cy="97"/>
            </a:xfrm>
            <a:prstGeom prst="ellipse">
              <a:avLst/>
            </a:prstGeom>
            <a:solidFill>
              <a:srgbClr val="00FFCC"/>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0" name="Text Box 79"/>
            <p:cNvSpPr txBox="1">
              <a:spLocks noChangeArrowheads="1"/>
            </p:cNvSpPr>
            <p:nvPr/>
          </p:nvSpPr>
          <p:spPr bwMode="auto">
            <a:xfrm>
              <a:off x="4223" y="2149"/>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2007</a:t>
              </a:r>
            </a:p>
          </p:txBody>
        </p:sp>
        <p:sp>
          <p:nvSpPr>
            <p:cNvPr id="91" name="Line 80"/>
            <p:cNvSpPr>
              <a:spLocks noChangeShapeType="1"/>
            </p:cNvSpPr>
            <p:nvPr/>
          </p:nvSpPr>
          <p:spPr bwMode="auto">
            <a:xfrm>
              <a:off x="4355" y="2049"/>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2" name="Oval 81"/>
            <p:cNvSpPr>
              <a:spLocks noChangeArrowheads="1"/>
            </p:cNvSpPr>
            <p:nvPr/>
          </p:nvSpPr>
          <p:spPr bwMode="auto">
            <a:xfrm>
              <a:off x="4457" y="2069"/>
              <a:ext cx="97" cy="97"/>
            </a:xfrm>
            <a:prstGeom prst="ellipse">
              <a:avLst/>
            </a:prstGeom>
            <a:solidFill>
              <a:srgbClr val="FF33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3" name="Text Box 82"/>
            <p:cNvSpPr txBox="1">
              <a:spLocks noChangeArrowheads="1"/>
            </p:cNvSpPr>
            <p:nvPr/>
          </p:nvSpPr>
          <p:spPr bwMode="auto">
            <a:xfrm>
              <a:off x="4611" y="215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2008</a:t>
              </a:r>
            </a:p>
          </p:txBody>
        </p:sp>
        <p:sp>
          <p:nvSpPr>
            <p:cNvPr id="94" name="Line 83"/>
            <p:cNvSpPr>
              <a:spLocks noChangeShapeType="1"/>
            </p:cNvSpPr>
            <p:nvPr/>
          </p:nvSpPr>
          <p:spPr bwMode="auto">
            <a:xfrm>
              <a:off x="4770" y="2050"/>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5" name="Oval 84"/>
            <p:cNvSpPr>
              <a:spLocks noChangeArrowheads="1"/>
            </p:cNvSpPr>
            <p:nvPr/>
          </p:nvSpPr>
          <p:spPr bwMode="auto">
            <a:xfrm>
              <a:off x="4667" y="2052"/>
              <a:ext cx="97" cy="97"/>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6" name="Text Box 85"/>
            <p:cNvSpPr txBox="1">
              <a:spLocks noChangeArrowheads="1"/>
            </p:cNvSpPr>
            <p:nvPr/>
          </p:nvSpPr>
          <p:spPr bwMode="auto">
            <a:xfrm>
              <a:off x="5044" y="216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a:solidFill>
                    <a:srgbClr val="000000"/>
                  </a:solidFill>
                  <a:latin typeface="Arial" pitchFamily="34" charset="0"/>
                  <a:cs typeface="Arial" pitchFamily="34" charset="0"/>
                </a:rPr>
                <a:t>2009</a:t>
              </a:r>
            </a:p>
          </p:txBody>
        </p:sp>
        <p:sp>
          <p:nvSpPr>
            <p:cNvPr id="97" name="Line 86"/>
            <p:cNvSpPr>
              <a:spLocks noChangeShapeType="1"/>
            </p:cNvSpPr>
            <p:nvPr/>
          </p:nvSpPr>
          <p:spPr bwMode="auto">
            <a:xfrm>
              <a:off x="5202" y="2041"/>
              <a:ext cx="0" cy="1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8" name="Oval 87"/>
            <p:cNvSpPr>
              <a:spLocks noChangeArrowheads="1"/>
            </p:cNvSpPr>
            <p:nvPr/>
          </p:nvSpPr>
          <p:spPr bwMode="auto">
            <a:xfrm>
              <a:off x="5211" y="2050"/>
              <a:ext cx="97" cy="97"/>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9" name="Oval 88"/>
            <p:cNvSpPr>
              <a:spLocks noChangeArrowheads="1"/>
            </p:cNvSpPr>
            <p:nvPr/>
          </p:nvSpPr>
          <p:spPr bwMode="auto">
            <a:xfrm>
              <a:off x="4965" y="2041"/>
              <a:ext cx="96" cy="98"/>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0" name="Oval 89"/>
            <p:cNvSpPr>
              <a:spLocks noChangeArrowheads="1"/>
            </p:cNvSpPr>
            <p:nvPr/>
          </p:nvSpPr>
          <p:spPr bwMode="auto">
            <a:xfrm>
              <a:off x="5372" y="2041"/>
              <a:ext cx="97" cy="97"/>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grpSp>
      <p:sp>
        <p:nvSpPr>
          <p:cNvPr id="101" name="Line 90"/>
          <p:cNvSpPr>
            <a:spLocks noChangeShapeType="1"/>
          </p:cNvSpPr>
          <p:nvPr/>
        </p:nvSpPr>
        <p:spPr bwMode="auto">
          <a:xfrm flipH="1">
            <a:off x="9640888" y="3379788"/>
            <a:ext cx="438150" cy="1689100"/>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2" name="Text Box 91"/>
          <p:cNvSpPr txBox="1">
            <a:spLocks noChangeArrowheads="1"/>
          </p:cNvSpPr>
          <p:nvPr/>
        </p:nvSpPr>
        <p:spPr bwMode="auto">
          <a:xfrm>
            <a:off x="8910639" y="5057775"/>
            <a:ext cx="1373187" cy="457200"/>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a:solidFill>
                  <a:srgbClr val="008000"/>
                </a:solidFill>
                <a:effectLst>
                  <a:outerShdw blurRad="38100" dist="38100" dir="2700000" algn="tl">
                    <a:srgbClr val="C0C0C0"/>
                  </a:outerShdw>
                </a:effectLst>
                <a:latin typeface="Arial" pitchFamily="34" charset="0"/>
                <a:cs typeface="Arial" pitchFamily="34" charset="0"/>
              </a:rPr>
              <a:t>Felaket Durum Merkezi</a:t>
            </a:r>
          </a:p>
        </p:txBody>
      </p:sp>
      <p:sp>
        <p:nvSpPr>
          <p:cNvPr id="103" name="AutoShape 93"/>
          <p:cNvSpPr>
            <a:spLocks noChangeArrowheads="1"/>
          </p:cNvSpPr>
          <p:nvPr/>
        </p:nvSpPr>
        <p:spPr bwMode="auto">
          <a:xfrm>
            <a:off x="1774826" y="2060576"/>
            <a:ext cx="1368425" cy="792163"/>
          </a:xfrm>
          <a:prstGeom prst="roundRect">
            <a:avLst>
              <a:gd name="adj" fmla="val 16667"/>
            </a:avLst>
          </a:pr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104" name="AutoShape 94"/>
          <p:cNvSpPr>
            <a:spLocks noChangeArrowheads="1"/>
          </p:cNvSpPr>
          <p:nvPr/>
        </p:nvSpPr>
        <p:spPr bwMode="auto">
          <a:xfrm>
            <a:off x="4981575" y="1544639"/>
            <a:ext cx="1296988" cy="719137"/>
          </a:xfrm>
          <a:prstGeom prst="roundRect">
            <a:avLst>
              <a:gd name="adj" fmla="val 16667"/>
            </a:avLst>
          </a:pr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105" name="AutoShape 95"/>
          <p:cNvSpPr>
            <a:spLocks noChangeArrowheads="1"/>
          </p:cNvSpPr>
          <p:nvPr/>
        </p:nvSpPr>
        <p:spPr bwMode="auto">
          <a:xfrm>
            <a:off x="7757894" y="5038726"/>
            <a:ext cx="1218427" cy="792163"/>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106" name="WordArt 96"/>
          <p:cNvSpPr>
            <a:spLocks noChangeArrowheads="1" noChangeShapeType="1" noTextEdit="1"/>
          </p:cNvSpPr>
          <p:nvPr/>
        </p:nvSpPr>
        <p:spPr bwMode="auto">
          <a:xfrm>
            <a:off x="1847851" y="6561139"/>
            <a:ext cx="2232025" cy="219075"/>
          </a:xfrm>
          <a:prstGeom prst="rect">
            <a:avLst/>
          </a:prstGeom>
          <a:extLst>
            <a:ext uri="{91240B29-F687-4F45-9708-019B960494DF}">
              <a14:hiddenLine xmlns:a14="http://schemas.microsoft.com/office/drawing/2010/main" w="317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pPr>
            <a:r>
              <a:rPr lang="tr-TR" sz="1200" b="1" kern="10" dirty="0">
                <a:solidFill>
                  <a:srgbClr val="FF0000"/>
                </a:solidFill>
                <a:latin typeface="Arial Black"/>
                <a:cs typeface="Arial" pitchFamily="34" charset="0"/>
              </a:rPr>
              <a:t>VEDOP Otomasyonu</a:t>
            </a:r>
          </a:p>
        </p:txBody>
      </p:sp>
      <p:sp>
        <p:nvSpPr>
          <p:cNvPr id="107" name="Rectangle 98"/>
          <p:cNvSpPr>
            <a:spLocks noChangeArrowheads="1"/>
          </p:cNvSpPr>
          <p:nvPr/>
        </p:nvSpPr>
        <p:spPr bwMode="auto">
          <a:xfrm>
            <a:off x="1524000" y="6064250"/>
            <a:ext cx="6667500" cy="427038"/>
          </a:xfrm>
          <a:prstGeom prst="rect">
            <a:avLst/>
          </a:prstGeom>
          <a:noFill/>
          <a:ln w="9525">
            <a:noFill/>
            <a:miter lim="800000"/>
            <a:headEnd/>
            <a:tailEnd/>
          </a:ln>
          <a:effectLst/>
        </p:spPr>
        <p:txBody>
          <a:bodyPr wrap="none">
            <a:spAutoFit/>
          </a:bodyPr>
          <a:lstStyle/>
          <a:p>
            <a:pPr fontAlgn="base">
              <a:lnSpc>
                <a:spcPct val="110000"/>
              </a:lnSpc>
              <a:spcBef>
                <a:spcPct val="20000"/>
              </a:spcBef>
              <a:spcAft>
                <a:spcPct val="0"/>
              </a:spcAft>
              <a:defRPr/>
            </a:pPr>
            <a:r>
              <a:rPr lang="tr-TR" sz="2000" b="1" dirty="0">
                <a:solidFill>
                  <a:srgbClr val="FF6600"/>
                </a:solidFill>
                <a:effectLst>
                  <a:outerShdw blurRad="38100" dist="38100" dir="2700000" algn="tl">
                    <a:srgbClr val="C0C0C0"/>
                  </a:outerShdw>
                </a:effectLst>
                <a:latin typeface="Arial" pitchFamily="34" charset="0"/>
                <a:cs typeface="Arial" pitchFamily="34" charset="0"/>
              </a:rPr>
              <a:t>Türkiye’nin En Büyük Kamu Bilişim ve İletişim Projesi</a:t>
            </a:r>
          </a:p>
        </p:txBody>
      </p:sp>
      <p:sp>
        <p:nvSpPr>
          <p:cNvPr id="108" name="Line 13"/>
          <p:cNvSpPr>
            <a:spLocks noChangeShapeType="1"/>
          </p:cNvSpPr>
          <p:nvPr/>
        </p:nvSpPr>
        <p:spPr bwMode="auto">
          <a:xfrm flipH="1">
            <a:off x="4857750" y="3347246"/>
            <a:ext cx="375090" cy="1102518"/>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9" name="Oval 67"/>
          <p:cNvSpPr>
            <a:spLocks noChangeArrowheads="1"/>
          </p:cNvSpPr>
          <p:nvPr/>
        </p:nvSpPr>
        <p:spPr bwMode="auto">
          <a:xfrm>
            <a:off x="5155846" y="3257550"/>
            <a:ext cx="153988"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0" name="Dikdörtgen 109"/>
          <p:cNvSpPr/>
          <p:nvPr/>
        </p:nvSpPr>
        <p:spPr>
          <a:xfrm>
            <a:off x="4200506" y="4463277"/>
            <a:ext cx="1348446" cy="461665"/>
          </a:xfrm>
          <a:prstGeom prst="rect">
            <a:avLst/>
          </a:prstGeom>
        </p:spPr>
        <p:txBody>
          <a:bodyPr wrap="none">
            <a:spAutoFit/>
          </a:bodyPr>
          <a:lstStyle/>
          <a:p>
            <a:pPr fontAlgn="base">
              <a:spcBef>
                <a:spcPct val="0"/>
              </a:spcBef>
              <a:spcAft>
                <a:spcPct val="0"/>
              </a:spcAft>
            </a:pPr>
            <a:r>
              <a:rPr lang="tr-TR" sz="1200" b="1" dirty="0">
                <a:solidFill>
                  <a:srgbClr val="000000"/>
                </a:solidFill>
                <a:latin typeface="Garamond" pitchFamily="18" charset="0"/>
                <a:cs typeface="Arial" pitchFamily="34" charset="0"/>
              </a:rPr>
              <a:t>        VEDOP </a:t>
            </a:r>
          </a:p>
          <a:p>
            <a:pPr fontAlgn="base">
              <a:spcBef>
                <a:spcPct val="0"/>
              </a:spcBef>
              <a:spcAft>
                <a:spcPct val="0"/>
              </a:spcAft>
            </a:pPr>
            <a:r>
              <a:rPr lang="tr-TR" sz="1200" b="1" dirty="0">
                <a:solidFill>
                  <a:srgbClr val="000000"/>
                </a:solidFill>
                <a:latin typeface="Garamond" pitchFamily="18" charset="0"/>
                <a:cs typeface="Arial" pitchFamily="34" charset="0"/>
              </a:rPr>
              <a:t>e-Devlet Ödülleri </a:t>
            </a:r>
          </a:p>
        </p:txBody>
      </p:sp>
      <p:sp>
        <p:nvSpPr>
          <p:cNvPr id="111" name="Line 23"/>
          <p:cNvSpPr>
            <a:spLocks noChangeShapeType="1"/>
          </p:cNvSpPr>
          <p:nvPr/>
        </p:nvSpPr>
        <p:spPr bwMode="auto">
          <a:xfrm flipH="1">
            <a:off x="6557963" y="3463926"/>
            <a:ext cx="782636" cy="2051049"/>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2" name="Text Box 30"/>
          <p:cNvSpPr txBox="1">
            <a:spLocks noChangeArrowheads="1"/>
          </p:cNvSpPr>
          <p:nvPr/>
        </p:nvSpPr>
        <p:spPr bwMode="auto">
          <a:xfrm>
            <a:off x="6013554" y="5555278"/>
            <a:ext cx="980199"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V.D.R.</a:t>
            </a:r>
          </a:p>
        </p:txBody>
      </p:sp>
      <p:sp>
        <p:nvSpPr>
          <p:cNvPr id="113" name="Slayt Numarası Yer Tutucusu 2"/>
          <p:cNvSpPr txBox="1">
            <a:spLocks/>
          </p:cNvSpPr>
          <p:nvPr/>
        </p:nvSpPr>
        <p:spPr>
          <a:xfrm>
            <a:off x="9012767" y="6588126"/>
            <a:ext cx="2844800" cy="296863"/>
          </a:xfrm>
          <a:prstGeom prst="rect">
            <a:avLst/>
          </a:prstGeom>
        </p:spPr>
        <p:txBody>
          <a:bodyPr vert="horz" lIns="91440" tIns="45720" rIns="91440" bIns="45720" rtlCol="0" anchor="ctr"/>
          <a:lstStyle>
            <a:defPPr>
              <a:defRPr lang="tr-T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2D7CDD03-864F-4EBC-889B-B52CE233AEDD}" type="slidenum">
              <a:rPr lang="tr-TR" smtClean="0">
                <a:solidFill>
                  <a:srgbClr val="FFFFFF"/>
                </a:solidFill>
              </a:rPr>
              <a:pPr>
                <a:defRPr/>
              </a:pPr>
              <a:t>10</a:t>
            </a:fld>
            <a:endParaRPr lang="tr-TR">
              <a:solidFill>
                <a:srgbClr val="FFFFFF"/>
              </a:solidFill>
            </a:endParaRPr>
          </a:p>
        </p:txBody>
      </p:sp>
      <p:sp>
        <p:nvSpPr>
          <p:cNvPr id="114"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Tree>
    <p:extLst>
      <p:ext uri="{BB962C8B-B14F-4D97-AF65-F5344CB8AC3E}">
        <p14:creationId xmlns:p14="http://schemas.microsoft.com/office/powerpoint/2010/main" val="4117453118"/>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77102" y="6508777"/>
            <a:ext cx="378924" cy="365125"/>
          </a:xfrm>
        </p:spPr>
        <p:txBody>
          <a:bodyPr/>
          <a:lstStyle/>
          <a:p>
            <a:fld id="{16449A80-6FDC-475E-9293-1C17F140D77C}" type="slidenum">
              <a:rPr lang="tr-TR" smtClean="0">
                <a:solidFill>
                  <a:schemeClr val="bg1"/>
                </a:solidFill>
                <a:latin typeface="GalanoGrotesque-Bold" panose="00000800000000000000" pitchFamily="50" charset="-94"/>
              </a:rPr>
              <a:t>11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11180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graphicFrame>
        <p:nvGraphicFramePr>
          <p:cNvPr id="16" name="Tablo 15"/>
          <p:cNvGraphicFramePr>
            <a:graphicFrameLocks noGrp="1"/>
          </p:cNvGraphicFramePr>
          <p:nvPr>
            <p:extLst>
              <p:ext uri="{D42A27DB-BD31-4B8C-83A1-F6EECF244321}">
                <p14:modId xmlns:p14="http://schemas.microsoft.com/office/powerpoint/2010/main" val="3412845653"/>
              </p:ext>
            </p:extLst>
          </p:nvPr>
        </p:nvGraphicFramePr>
        <p:xfrm>
          <a:off x="409412" y="578497"/>
          <a:ext cx="10954185" cy="6275854"/>
        </p:xfrm>
        <a:graphic>
          <a:graphicData uri="http://schemas.openxmlformats.org/drawingml/2006/table">
            <a:tbl>
              <a:tblPr>
                <a:tableStyleId>{5C22544A-7EE6-4342-B048-85BDC9FD1C3A}</a:tableStyleId>
              </a:tblPr>
              <a:tblGrid>
                <a:gridCol w="1913910"/>
                <a:gridCol w="9040275"/>
              </a:tblGrid>
              <a:tr h="244034">
                <a:tc>
                  <a:txBody>
                    <a:bodyPr/>
                    <a:lstStyle/>
                    <a:p>
                      <a:pPr algn="ctr" fontAlgn="ctr"/>
                      <a:r>
                        <a:rPr lang="tr-TR" sz="1600" b="1" u="none" strike="noStrike" dirty="0">
                          <a:effectLst/>
                        </a:rPr>
                        <a:t>III.DÖNEM</a:t>
                      </a:r>
                      <a:endParaRPr lang="tr-TR" sz="1600" b="1" i="0" u="none" strike="noStrike" dirty="0">
                        <a:solidFill>
                          <a:srgbClr val="000000"/>
                        </a:solidFill>
                        <a:effectLst/>
                        <a:latin typeface="Calibri"/>
                      </a:endParaRPr>
                    </a:p>
                  </a:txBody>
                  <a:tcPr marL="9525" marR="9525" marT="9525" marB="0" anchor="ctr">
                    <a:solidFill>
                      <a:schemeClr val="accent1"/>
                    </a:solidFill>
                  </a:tcPr>
                </a:tc>
                <a:tc>
                  <a:txBody>
                    <a:bodyPr/>
                    <a:lstStyle/>
                    <a:p>
                      <a:pPr algn="ctr" fontAlgn="b"/>
                      <a:r>
                        <a:rPr lang="tr-TR" sz="1600" b="1" u="none" strike="noStrike" dirty="0">
                          <a:effectLst/>
                        </a:rPr>
                        <a:t>2009-2018                                                                                                                                               </a:t>
                      </a:r>
                      <a:endParaRPr lang="tr-TR" sz="1600" b="1" i="0" u="none" strike="noStrike" dirty="0">
                        <a:solidFill>
                          <a:srgbClr val="000000"/>
                        </a:solidFill>
                        <a:effectLst/>
                        <a:latin typeface="Calibri"/>
                      </a:endParaRPr>
                    </a:p>
                  </a:txBody>
                  <a:tcPr marL="9525" marR="9525" marT="9525" marB="0" anchor="b">
                    <a:solidFill>
                      <a:schemeClr val="accent1"/>
                    </a:solidFill>
                  </a:tcPr>
                </a:tc>
              </a:tr>
              <a:tr h="176228">
                <a:tc>
                  <a:txBody>
                    <a:bodyPr/>
                    <a:lstStyle/>
                    <a:p>
                      <a:pPr algn="ctr" fontAlgn="ctr"/>
                      <a:r>
                        <a:rPr lang="tr-TR" sz="1400" u="none" strike="noStrike" dirty="0">
                          <a:effectLst/>
                        </a:rPr>
                        <a:t>2010</a:t>
                      </a:r>
                      <a:endParaRPr lang="tr-TR" sz="1400" b="0" i="0" u="none" strike="noStrike" dirty="0">
                        <a:solidFill>
                          <a:srgbClr val="000000"/>
                        </a:solidFill>
                        <a:effectLst/>
                        <a:latin typeface="Calibri"/>
                      </a:endParaRPr>
                    </a:p>
                  </a:txBody>
                  <a:tcPr marL="9525" marR="9525" marT="9525" marB="0" anchor="ctr"/>
                </a:tc>
                <a:tc>
                  <a:txBody>
                    <a:bodyPr/>
                    <a:lstStyle/>
                    <a:p>
                      <a:pPr algn="l" rtl="0" fontAlgn="b"/>
                      <a:r>
                        <a:rPr lang="tr-TR" sz="1400" u="none" strike="noStrike" dirty="0">
                          <a:effectLst/>
                        </a:rPr>
                        <a:t>Emniyet  Genel Müdürlüğünden devir  tescil  işlemlerinin  elektronik  olarak alınması</a:t>
                      </a:r>
                      <a:endParaRPr lang="tr-TR" sz="1400" b="0" i="0" u="none" strike="noStrike" dirty="0">
                        <a:solidFill>
                          <a:srgbClr val="000000"/>
                        </a:solidFill>
                        <a:effectLst/>
                        <a:latin typeface="Calibri"/>
                      </a:endParaRPr>
                    </a:p>
                  </a:txBody>
                  <a:tcPr marL="9525" marR="9525" marT="9525" marB="0" anchor="b"/>
                </a:tc>
              </a:tr>
              <a:tr h="130324">
                <a:tc>
                  <a:txBody>
                    <a:bodyPr/>
                    <a:lstStyle/>
                    <a:p>
                      <a:pPr algn="ctr" fontAlgn="ctr"/>
                      <a:r>
                        <a:rPr lang="tr-TR" sz="1400" u="none" strike="noStrike" dirty="0">
                          <a:effectLst/>
                        </a:rPr>
                        <a:t>2010</a:t>
                      </a:r>
                      <a:endParaRPr lang="tr-TR" sz="1400" b="0" i="0" u="none" strike="noStrike" dirty="0">
                        <a:solidFill>
                          <a:srgbClr val="000000"/>
                        </a:solidFill>
                        <a:effectLst/>
                        <a:latin typeface="Calibri"/>
                      </a:endParaRPr>
                    </a:p>
                  </a:txBody>
                  <a:tcPr marL="9525" marR="9525" marT="9525" marB="0" anchor="ctr"/>
                </a:tc>
                <a:tc>
                  <a:txBody>
                    <a:bodyPr/>
                    <a:lstStyle/>
                    <a:p>
                      <a:pPr algn="l" fontAlgn="ctr"/>
                      <a:r>
                        <a:rPr lang="tr-TR" sz="1400" u="none" strike="noStrike" dirty="0">
                          <a:effectLst/>
                        </a:rPr>
                        <a:t>E-</a:t>
                      </a:r>
                      <a:r>
                        <a:rPr lang="tr-TR" sz="1400" u="none" strike="noStrike" dirty="0" err="1">
                          <a:effectLst/>
                        </a:rPr>
                        <a:t>Özelge</a:t>
                      </a:r>
                      <a:endParaRPr lang="tr-TR" sz="1400" b="0" i="0" u="none" strike="noStrike" dirty="0">
                        <a:solidFill>
                          <a:srgbClr val="000000"/>
                        </a:solidFill>
                        <a:effectLst/>
                        <a:latin typeface="Calibri"/>
                      </a:endParaRPr>
                    </a:p>
                  </a:txBody>
                  <a:tcPr marL="9525" marR="9525" marT="9525" marB="0" anchor="ctr"/>
                </a:tc>
              </a:tr>
              <a:tr h="164721">
                <a:tc>
                  <a:txBody>
                    <a:bodyPr/>
                    <a:lstStyle/>
                    <a:p>
                      <a:pPr algn="ctr" fontAlgn="ctr"/>
                      <a:r>
                        <a:rPr lang="tr-TR" sz="1400" u="none" strike="noStrike" dirty="0">
                          <a:effectLst/>
                        </a:rPr>
                        <a:t>2010</a:t>
                      </a:r>
                      <a:endParaRPr lang="tr-TR" sz="1400" b="0" i="0" u="none" strike="noStrike" dirty="0">
                        <a:solidFill>
                          <a:srgbClr val="000000"/>
                        </a:solidFill>
                        <a:effectLst/>
                        <a:latin typeface="Calibri"/>
                      </a:endParaRPr>
                    </a:p>
                  </a:txBody>
                  <a:tcPr marL="9525" marR="9525" marT="9525" marB="0" anchor="ctr"/>
                </a:tc>
                <a:tc>
                  <a:txBody>
                    <a:bodyPr/>
                    <a:lstStyle/>
                    <a:p>
                      <a:pPr algn="l" fontAlgn="b"/>
                      <a:r>
                        <a:rPr lang="tr-TR" sz="1400" u="none" strike="noStrike" dirty="0">
                          <a:effectLst/>
                        </a:rPr>
                        <a:t>KDV İadesi Risk Analiz (KDVİRA) Sistemi</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a:effectLst/>
                        </a:rPr>
                        <a:t>2010</a:t>
                      </a:r>
                      <a:endParaRPr lang="tr-TR" sz="1400" b="0" i="0" u="none" strike="noStrike">
                        <a:solidFill>
                          <a:srgbClr val="000000"/>
                        </a:solidFill>
                        <a:effectLst/>
                        <a:latin typeface="Calibri"/>
                      </a:endParaRPr>
                    </a:p>
                  </a:txBody>
                  <a:tcPr marL="9525" marR="9525" marT="9525" marB="0" anchor="ctr"/>
                </a:tc>
                <a:tc>
                  <a:txBody>
                    <a:bodyPr/>
                    <a:lstStyle/>
                    <a:p>
                      <a:pPr algn="l" rtl="0" fontAlgn="b"/>
                      <a:r>
                        <a:rPr lang="tr-TR" sz="1400" u="none" strike="noStrike" dirty="0">
                          <a:effectLst/>
                        </a:rPr>
                        <a:t>Muayene istasyonlarından ve Noterlerden  borç sorgulamasının elektronik olarak yapılması</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dirty="0">
                          <a:effectLst/>
                        </a:rPr>
                        <a:t>2010</a:t>
                      </a:r>
                      <a:endParaRPr lang="tr-TR" sz="1400" b="0" i="0" u="none" strike="noStrike" dirty="0">
                        <a:solidFill>
                          <a:srgbClr val="000000"/>
                        </a:solidFill>
                        <a:effectLst/>
                        <a:latin typeface="Calibri"/>
                      </a:endParaRPr>
                    </a:p>
                  </a:txBody>
                  <a:tcPr marL="9525" marR="9525" marT="9525" marB="0" anchor="ctr"/>
                </a:tc>
                <a:tc>
                  <a:txBody>
                    <a:bodyPr/>
                    <a:lstStyle/>
                    <a:p>
                      <a:pPr algn="l" fontAlgn="b"/>
                      <a:r>
                        <a:rPr lang="tr-TR" sz="1400" u="none" strike="noStrike" dirty="0">
                          <a:effectLst/>
                        </a:rPr>
                        <a:t>Sahte Belge Risk Analiz Programı (SARP)</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dirty="0">
                          <a:effectLst/>
                        </a:rPr>
                        <a:t>2011</a:t>
                      </a:r>
                      <a:endParaRPr lang="tr-TR" sz="1400" b="0" i="0" u="none" strike="noStrike" dirty="0">
                        <a:solidFill>
                          <a:srgbClr val="000000"/>
                        </a:solidFill>
                        <a:effectLst/>
                        <a:latin typeface="Calibri"/>
                      </a:endParaRPr>
                    </a:p>
                  </a:txBody>
                  <a:tcPr marL="9525" marR="9525" marT="9525" marB="0" anchor="ctr"/>
                </a:tc>
                <a:tc>
                  <a:txBody>
                    <a:bodyPr/>
                    <a:lstStyle/>
                    <a:p>
                      <a:pPr algn="l" rtl="0" fontAlgn="b"/>
                      <a:r>
                        <a:rPr lang="tr-TR" sz="1400" u="none" strike="noStrike" dirty="0" smtClean="0">
                          <a:effectLst/>
                        </a:rPr>
                        <a:t>-Doküman</a:t>
                      </a:r>
                      <a:r>
                        <a:rPr lang="tr-TR" sz="1400" u="none" strike="noStrike" baseline="0" dirty="0" smtClean="0">
                          <a:effectLst/>
                        </a:rPr>
                        <a:t> Yönetimi ve İş Akış Sistemi. </a:t>
                      </a:r>
                      <a:r>
                        <a:rPr lang="tr-TR" sz="1400" u="none" strike="noStrike" dirty="0" smtClean="0">
                          <a:effectLst/>
                        </a:rPr>
                        <a:t>(DYİAS)</a:t>
                      </a:r>
                    </a:p>
                    <a:p>
                      <a:pPr algn="l" rtl="0" fontAlgn="b"/>
                      <a:r>
                        <a:rPr lang="tr-TR" sz="1400" u="none" strike="noStrike" dirty="0" smtClean="0">
                          <a:effectLst/>
                        </a:rPr>
                        <a:t>-Elektronik Defter Uygulaması (e-defter)</a:t>
                      </a:r>
                    </a:p>
                    <a:p>
                      <a:pPr algn="l" rtl="0" fontAlgn="b"/>
                      <a:r>
                        <a:rPr lang="tr-TR" sz="1400" u="none" strike="noStrike" dirty="0" smtClean="0">
                          <a:effectLst/>
                        </a:rPr>
                        <a:t>-</a:t>
                      </a:r>
                      <a:r>
                        <a:rPr lang="tr-TR" sz="1400" u="none" strike="noStrike" dirty="0" err="1" smtClean="0">
                          <a:effectLst/>
                        </a:rPr>
                        <a:t>Ötv</a:t>
                      </a:r>
                      <a:r>
                        <a:rPr lang="tr-TR" sz="1400" u="none" strike="noStrike" dirty="0" smtClean="0">
                          <a:effectLst/>
                        </a:rPr>
                        <a:t>  </a:t>
                      </a:r>
                      <a:r>
                        <a:rPr lang="tr-TR" sz="1400" u="none" strike="noStrike" dirty="0">
                          <a:effectLst/>
                        </a:rPr>
                        <a:t>2A Beyannamelerinin internet  vergi dairesinden  elektronik ortamda alınması, </a:t>
                      </a:r>
                      <a:endParaRPr lang="tr-TR" sz="1400" b="0" i="0" u="none" strike="noStrike" dirty="0">
                        <a:solidFill>
                          <a:srgbClr val="000000"/>
                        </a:solidFill>
                        <a:effectLst/>
                        <a:latin typeface="Calibri"/>
                      </a:endParaRPr>
                    </a:p>
                  </a:txBody>
                  <a:tcPr marL="9525" marR="9525" marT="9525" marB="0" anchor="b"/>
                </a:tc>
              </a:tr>
              <a:tr h="228118">
                <a:tc>
                  <a:txBody>
                    <a:bodyPr/>
                    <a:lstStyle/>
                    <a:p>
                      <a:pPr algn="ctr" fontAlgn="ctr"/>
                      <a:r>
                        <a:rPr lang="tr-TR" sz="1400" u="none" strike="noStrike">
                          <a:effectLst/>
                        </a:rPr>
                        <a:t>2011</a:t>
                      </a:r>
                      <a:endParaRPr lang="tr-TR" sz="1400" b="0" i="0" u="none" strike="noStrike">
                        <a:solidFill>
                          <a:srgbClr val="000000"/>
                        </a:solidFill>
                        <a:effectLst/>
                        <a:latin typeface="Calibri"/>
                      </a:endParaRPr>
                    </a:p>
                  </a:txBody>
                  <a:tcPr marL="9525" marR="9525" marT="9525" marB="0" anchor="ctr"/>
                </a:tc>
                <a:tc>
                  <a:txBody>
                    <a:bodyPr/>
                    <a:lstStyle/>
                    <a:p>
                      <a:pPr algn="l" rtl="0" fontAlgn="b"/>
                      <a:r>
                        <a:rPr lang="tr-TR" sz="1400" u="none" strike="noStrike" dirty="0">
                          <a:effectLst/>
                        </a:rPr>
                        <a:t>-Emniyet  Genel Müdürlüğünden trafik idari para ceza tutanaklarının elektronik ortamda alınması </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a:effectLst/>
                        </a:rPr>
                        <a:t>2011</a:t>
                      </a:r>
                      <a:endParaRPr lang="tr-TR" sz="1400" b="0" i="0" u="none" strike="noStrike">
                        <a:solidFill>
                          <a:srgbClr val="000000"/>
                        </a:solidFill>
                        <a:effectLst/>
                        <a:latin typeface="Calibri"/>
                      </a:endParaRPr>
                    </a:p>
                  </a:txBody>
                  <a:tcPr marL="9525" marR="9525" marT="9525" marB="0" anchor="ctr"/>
                </a:tc>
                <a:tc>
                  <a:txBody>
                    <a:bodyPr/>
                    <a:lstStyle/>
                    <a:p>
                      <a:pPr algn="l" rtl="0" fontAlgn="b"/>
                      <a:r>
                        <a:rPr lang="tr-TR" sz="1400" u="none" strike="noStrike" dirty="0">
                          <a:effectLst/>
                        </a:rPr>
                        <a:t>-Karayolları  Genel Müdürlüğünden </a:t>
                      </a:r>
                      <a:r>
                        <a:rPr lang="tr-TR" sz="1400" u="none" strike="noStrike" dirty="0" err="1">
                          <a:effectLst/>
                        </a:rPr>
                        <a:t>K.İ.P.Ceza</a:t>
                      </a:r>
                      <a:r>
                        <a:rPr lang="tr-TR" sz="1400" u="none" strike="noStrike" dirty="0">
                          <a:effectLst/>
                        </a:rPr>
                        <a:t> tutanaklarının elektronik ortamda alınması</a:t>
                      </a:r>
                      <a:endParaRPr lang="tr-TR" sz="1400" b="0" i="0" u="none" strike="noStrike" dirty="0">
                        <a:solidFill>
                          <a:srgbClr val="000000"/>
                        </a:solidFill>
                        <a:effectLst/>
                        <a:latin typeface="Calibri"/>
                      </a:endParaRPr>
                    </a:p>
                  </a:txBody>
                  <a:tcPr marL="9525" marR="9525" marT="9525" marB="0" anchor="b"/>
                </a:tc>
              </a:tr>
              <a:tr h="320586">
                <a:tc>
                  <a:txBody>
                    <a:bodyPr/>
                    <a:lstStyle/>
                    <a:p>
                      <a:pPr algn="ctr" fontAlgn="ctr"/>
                      <a:r>
                        <a:rPr lang="tr-TR" sz="1400" u="none" strike="noStrike">
                          <a:effectLst/>
                        </a:rPr>
                        <a:t>2012</a:t>
                      </a:r>
                      <a:endParaRPr lang="tr-TR" sz="1400" b="0" i="0" u="none" strike="noStrike">
                        <a:solidFill>
                          <a:srgbClr val="000000"/>
                        </a:solidFill>
                        <a:effectLst/>
                        <a:latin typeface="Calibri"/>
                      </a:endParaRPr>
                    </a:p>
                  </a:txBody>
                  <a:tcPr marL="9525" marR="9525" marT="9525" marB="0" anchor="ctr"/>
                </a:tc>
                <a:tc>
                  <a:txBody>
                    <a:bodyPr/>
                    <a:lstStyle/>
                    <a:p>
                      <a:pPr algn="l" rtl="0" fontAlgn="b"/>
                      <a:r>
                        <a:rPr lang="tr-TR" sz="1400" u="none" strike="noStrike" dirty="0">
                          <a:effectLst/>
                        </a:rPr>
                        <a:t> </a:t>
                      </a:r>
                      <a:r>
                        <a:rPr lang="tr-TR" sz="1400" u="none" strike="noStrike" dirty="0" err="1">
                          <a:effectLst/>
                        </a:rPr>
                        <a:t>Asbis</a:t>
                      </a:r>
                      <a:r>
                        <a:rPr lang="tr-TR" sz="1400" u="none" strike="noStrike" dirty="0">
                          <a:effectLst/>
                        </a:rPr>
                        <a:t>  projesi kapsamında  otomobil  ve hafif  ticari  araçların tescil kayıtlarının Emniyet Genel Müdürlüğünden elektronik ortamda alınması</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a:effectLst/>
                        </a:rPr>
                        <a:t>2012</a:t>
                      </a:r>
                      <a:endParaRPr lang="tr-TR" sz="1400" b="0" i="0" u="none" strike="noStrike">
                        <a:solidFill>
                          <a:srgbClr val="000000"/>
                        </a:solidFill>
                        <a:effectLst/>
                        <a:latin typeface="Calibri"/>
                      </a:endParaRPr>
                    </a:p>
                  </a:txBody>
                  <a:tcPr marL="9525" marR="9525" marT="9525" marB="0" anchor="ctr"/>
                </a:tc>
                <a:tc>
                  <a:txBody>
                    <a:bodyPr/>
                    <a:lstStyle/>
                    <a:p>
                      <a:pPr algn="l" fontAlgn="b"/>
                      <a:r>
                        <a:rPr lang="tr-TR" sz="1400" u="none" strike="noStrike" dirty="0">
                          <a:effectLst/>
                        </a:rPr>
                        <a:t>Önceden Hazırlanmış Kira Beyannamesi</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dirty="0">
                          <a:effectLst/>
                        </a:rPr>
                        <a:t>2013</a:t>
                      </a:r>
                      <a:endParaRPr lang="tr-TR" sz="1400" b="0" i="0" u="none" strike="noStrike" dirty="0">
                        <a:solidFill>
                          <a:srgbClr val="000000"/>
                        </a:solidFill>
                        <a:effectLst/>
                        <a:latin typeface="Calibri"/>
                      </a:endParaRPr>
                    </a:p>
                  </a:txBody>
                  <a:tcPr marL="9525" marR="9525" marT="9525" marB="0" anchor="ctr"/>
                </a:tc>
                <a:tc>
                  <a:txBody>
                    <a:bodyPr/>
                    <a:lstStyle/>
                    <a:p>
                      <a:pPr algn="l" fontAlgn="b"/>
                      <a:r>
                        <a:rPr lang="tr-TR" sz="1400" u="none" strike="noStrike" dirty="0" smtClean="0">
                          <a:effectLst/>
                        </a:rPr>
                        <a:t>Elektronik Arşiv Fatura Uygulaması (e-fatura) </a:t>
                      </a:r>
                    </a:p>
                    <a:p>
                      <a:pPr algn="l" fontAlgn="b"/>
                      <a:r>
                        <a:rPr lang="tr-TR" sz="1400" u="none" strike="noStrike" dirty="0" smtClean="0">
                          <a:effectLst/>
                        </a:rPr>
                        <a:t>-Çalışan </a:t>
                      </a:r>
                      <a:r>
                        <a:rPr lang="tr-TR" sz="1400" u="none" strike="noStrike" dirty="0">
                          <a:effectLst/>
                        </a:rPr>
                        <a:t>Öneri Sistemi</a:t>
                      </a:r>
                      <a:endParaRPr lang="tr-TR" sz="1400" b="0" i="0" u="none" strike="noStrike" dirty="0">
                        <a:solidFill>
                          <a:srgbClr val="000000"/>
                        </a:solidFill>
                        <a:effectLst/>
                        <a:latin typeface="Calibri"/>
                      </a:endParaRPr>
                    </a:p>
                  </a:txBody>
                  <a:tcPr marL="9525" marR="9525" marT="9525" marB="0" anchor="b"/>
                </a:tc>
              </a:tr>
              <a:tr h="149795">
                <a:tc>
                  <a:txBody>
                    <a:bodyPr/>
                    <a:lstStyle/>
                    <a:p>
                      <a:pPr algn="ctr" fontAlgn="ctr"/>
                      <a:r>
                        <a:rPr lang="tr-TR" sz="1400" u="none" strike="noStrike">
                          <a:effectLst/>
                        </a:rPr>
                        <a:t>2013</a:t>
                      </a:r>
                      <a:endParaRPr lang="tr-TR" sz="1400" b="0" i="0" u="none" strike="noStrike">
                        <a:solidFill>
                          <a:srgbClr val="000000"/>
                        </a:solidFill>
                        <a:effectLst/>
                        <a:latin typeface="Calibri"/>
                      </a:endParaRPr>
                    </a:p>
                  </a:txBody>
                  <a:tcPr marL="9525" marR="9525" marT="9525" marB="0" anchor="ctr"/>
                </a:tc>
                <a:tc>
                  <a:txBody>
                    <a:bodyPr/>
                    <a:lstStyle/>
                    <a:p>
                      <a:pPr algn="l" fontAlgn="b"/>
                      <a:r>
                        <a:rPr lang="tr-TR" sz="1400" u="none" strike="noStrike" dirty="0">
                          <a:effectLst/>
                        </a:rPr>
                        <a:t>DATAP</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a:effectLst/>
                        </a:rPr>
                        <a:t>2013</a:t>
                      </a:r>
                      <a:endParaRPr lang="tr-TR" sz="1400" b="0" i="0" u="none" strike="noStrike">
                        <a:solidFill>
                          <a:srgbClr val="000000"/>
                        </a:solidFill>
                        <a:effectLst/>
                        <a:latin typeface="Calibri"/>
                      </a:endParaRPr>
                    </a:p>
                  </a:txBody>
                  <a:tcPr marL="9525" marR="9525" marT="9525" marB="0" anchor="ctr"/>
                </a:tc>
                <a:tc>
                  <a:txBody>
                    <a:bodyPr/>
                    <a:lstStyle/>
                    <a:p>
                      <a:pPr algn="l" fontAlgn="b"/>
                      <a:r>
                        <a:rPr lang="tr-TR" sz="1400" u="none" strike="noStrike" dirty="0">
                          <a:effectLst/>
                        </a:rPr>
                        <a:t>e-Girişimci Bilgilendirme </a:t>
                      </a:r>
                      <a:r>
                        <a:rPr lang="tr-TR" sz="1400" u="none" strike="noStrike" dirty="0" err="1">
                          <a:effectLst/>
                        </a:rPr>
                        <a:t>Portalı</a:t>
                      </a:r>
                      <a:r>
                        <a:rPr lang="tr-TR" sz="1400" u="none" strike="noStrike" dirty="0">
                          <a:effectLst/>
                        </a:rPr>
                        <a:t> (www.egirisimci.gov.tr)</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dirty="0">
                          <a:solidFill>
                            <a:srgbClr val="FF0000"/>
                          </a:solidFill>
                          <a:effectLst/>
                        </a:rPr>
                        <a:t>2014</a:t>
                      </a:r>
                      <a:endParaRPr lang="tr-TR" sz="1400" b="0" i="0" u="none" strike="noStrike" dirty="0">
                        <a:solidFill>
                          <a:srgbClr val="FF0000"/>
                        </a:solidFill>
                        <a:effectLst/>
                        <a:latin typeface="Calibri"/>
                      </a:endParaRPr>
                    </a:p>
                  </a:txBody>
                  <a:tcPr marL="9525" marR="9525" marT="9525" marB="0" anchor="ctr"/>
                </a:tc>
                <a:tc>
                  <a:txBody>
                    <a:bodyPr/>
                    <a:lstStyle/>
                    <a:p>
                      <a:pPr algn="l" fontAlgn="b"/>
                      <a:r>
                        <a:rPr lang="tr-TR" sz="1400" u="none" strike="noStrike" dirty="0">
                          <a:solidFill>
                            <a:srgbClr val="FF0000"/>
                          </a:solidFill>
                          <a:effectLst/>
                        </a:rPr>
                        <a:t>KDV İade Takip Sistemi</a:t>
                      </a:r>
                      <a:endParaRPr lang="tr-TR" sz="1400" b="0" i="0" u="none" strike="noStrike" dirty="0">
                        <a:solidFill>
                          <a:srgbClr val="FF0000"/>
                        </a:solidFill>
                        <a:effectLst/>
                        <a:latin typeface="Calibri"/>
                      </a:endParaRPr>
                    </a:p>
                  </a:txBody>
                  <a:tcPr marL="9525" marR="9525" marT="9525" marB="0" anchor="b"/>
                </a:tc>
              </a:tr>
              <a:tr h="164721">
                <a:tc>
                  <a:txBody>
                    <a:bodyPr/>
                    <a:lstStyle/>
                    <a:p>
                      <a:pPr algn="ctr" fontAlgn="ctr"/>
                      <a:r>
                        <a:rPr lang="tr-TR" sz="1400" u="none" strike="noStrike">
                          <a:effectLst/>
                        </a:rPr>
                        <a:t>2014</a:t>
                      </a:r>
                      <a:endParaRPr lang="tr-TR" sz="1400" b="0" i="0" u="none" strike="noStrike">
                        <a:solidFill>
                          <a:srgbClr val="000000"/>
                        </a:solidFill>
                        <a:effectLst/>
                        <a:latin typeface="Calibri"/>
                      </a:endParaRPr>
                    </a:p>
                  </a:txBody>
                  <a:tcPr marL="9525" marR="9525" marT="9525" marB="0" anchor="ctr"/>
                </a:tc>
                <a:tc>
                  <a:txBody>
                    <a:bodyPr/>
                    <a:lstStyle/>
                    <a:p>
                      <a:pPr algn="l" fontAlgn="ctr"/>
                      <a:r>
                        <a:rPr lang="nn-NO" sz="1400" u="none" strike="noStrike" dirty="0">
                          <a:effectLst/>
                        </a:rPr>
                        <a:t>KEYS (Kurumsal E-Belge Yönetim Sistemi)</a:t>
                      </a:r>
                      <a:endParaRPr lang="nn-NO" sz="1400" b="0" i="0" u="none" strike="noStrike" dirty="0">
                        <a:solidFill>
                          <a:srgbClr val="000000"/>
                        </a:solidFill>
                        <a:effectLst/>
                        <a:latin typeface="Calibri"/>
                      </a:endParaRPr>
                    </a:p>
                  </a:txBody>
                  <a:tcPr marL="9525" marR="9525" marT="9525" marB="0" anchor="ctr"/>
                </a:tc>
              </a:tr>
              <a:tr h="615106">
                <a:tc>
                  <a:txBody>
                    <a:bodyPr/>
                    <a:lstStyle/>
                    <a:p>
                      <a:pPr algn="ctr" fontAlgn="ctr"/>
                      <a:r>
                        <a:rPr lang="tr-TR" sz="1400" u="none" strike="noStrike">
                          <a:effectLst/>
                        </a:rPr>
                        <a:t>2014</a:t>
                      </a:r>
                      <a:endParaRPr lang="tr-TR" sz="1400" b="0" i="0" u="none" strike="noStrike">
                        <a:solidFill>
                          <a:srgbClr val="000000"/>
                        </a:solidFill>
                        <a:effectLst/>
                        <a:latin typeface="Calibri"/>
                      </a:endParaRPr>
                    </a:p>
                  </a:txBody>
                  <a:tcPr marL="9525" marR="9525" marT="9525" marB="0" anchor="ctr"/>
                </a:tc>
                <a:tc>
                  <a:txBody>
                    <a:bodyPr/>
                    <a:lstStyle/>
                    <a:p>
                      <a:pPr algn="l" fontAlgn="b"/>
                      <a:r>
                        <a:rPr lang="tr-TR" sz="1400" u="none" strike="noStrike" dirty="0" smtClean="0">
                          <a:effectLst/>
                        </a:rPr>
                        <a:t>-Yeni </a:t>
                      </a:r>
                      <a:r>
                        <a:rPr lang="tr-TR" sz="1400" u="none" strike="noStrike" dirty="0">
                          <a:effectLst/>
                        </a:rPr>
                        <a:t>Merkezi Sicil Uygulamaları,</a:t>
                      </a:r>
                      <a:br>
                        <a:rPr lang="tr-TR" sz="1400" u="none" strike="noStrike" dirty="0">
                          <a:effectLst/>
                        </a:rPr>
                      </a:br>
                      <a:r>
                        <a:rPr lang="tr-TR" sz="1400" u="none" strike="noStrike" dirty="0">
                          <a:effectLst/>
                        </a:rPr>
                        <a:t>Mükellefin İkametgah ve İşyeri Adreslerine Ulusal Adres Veri Tabanında Kayıtlı Adres Numarasına Göre Bilgi Girişi Yapılması,</a:t>
                      </a:r>
                      <a:br>
                        <a:rPr lang="tr-TR" sz="1400" u="none" strike="noStrike" dirty="0">
                          <a:effectLst/>
                        </a:rPr>
                      </a:br>
                      <a:r>
                        <a:rPr lang="tr-TR" sz="1400" u="none" strike="noStrike" dirty="0" smtClean="0">
                          <a:effectLst/>
                        </a:rPr>
                        <a:t>-GİBİNTRANET </a:t>
                      </a:r>
                      <a:r>
                        <a:rPr lang="tr-TR" sz="1400" u="none" strike="noStrike" dirty="0">
                          <a:effectLst/>
                        </a:rPr>
                        <a:t>Uygulaması</a:t>
                      </a:r>
                      <a:endParaRPr lang="tr-TR" sz="1400" b="0" i="0" u="none" strike="noStrike" dirty="0">
                        <a:solidFill>
                          <a:srgbClr val="000000"/>
                        </a:solidFill>
                        <a:effectLst/>
                        <a:latin typeface="Calibri"/>
                      </a:endParaRPr>
                    </a:p>
                  </a:txBody>
                  <a:tcPr marL="9525" marR="9525" marT="9525" marB="0" anchor="b"/>
                </a:tc>
              </a:tr>
              <a:tr h="178890">
                <a:tc>
                  <a:txBody>
                    <a:bodyPr/>
                    <a:lstStyle/>
                    <a:p>
                      <a:pPr algn="ctr" fontAlgn="ctr"/>
                      <a:r>
                        <a:rPr lang="tr-TR" sz="1400" u="none" strike="noStrike">
                          <a:effectLst/>
                        </a:rPr>
                        <a:t>2015</a:t>
                      </a:r>
                      <a:endParaRPr lang="tr-TR" sz="1400" b="0" i="0" u="none" strike="noStrike">
                        <a:solidFill>
                          <a:srgbClr val="000000"/>
                        </a:solidFill>
                        <a:effectLst/>
                        <a:latin typeface="Calibri"/>
                      </a:endParaRPr>
                    </a:p>
                  </a:txBody>
                  <a:tcPr marL="9525" marR="9525" marT="9525" marB="0" anchor="ctr"/>
                </a:tc>
                <a:tc>
                  <a:txBody>
                    <a:bodyPr/>
                    <a:lstStyle/>
                    <a:p>
                      <a:pPr algn="just" fontAlgn="ctr"/>
                      <a:r>
                        <a:rPr lang="tr-TR" sz="1400" u="none" strike="noStrike" dirty="0">
                          <a:effectLst/>
                        </a:rPr>
                        <a:t>Banka Tahsilatları Elektronik Raporlama Sistemi  (e-Rapor)</a:t>
                      </a:r>
                      <a:endParaRPr lang="tr-TR" sz="1400" b="0" i="0" u="none" strike="noStrike" dirty="0">
                        <a:solidFill>
                          <a:srgbClr val="000000"/>
                        </a:solidFill>
                        <a:effectLst/>
                        <a:latin typeface="Times New Roman"/>
                      </a:endParaRPr>
                    </a:p>
                  </a:txBody>
                  <a:tcPr marL="9525" marR="9525" marT="9525" marB="0" anchor="ctr"/>
                </a:tc>
              </a:tr>
              <a:tr h="164721">
                <a:tc>
                  <a:txBody>
                    <a:bodyPr/>
                    <a:lstStyle/>
                    <a:p>
                      <a:pPr algn="ctr" fontAlgn="ctr"/>
                      <a:r>
                        <a:rPr lang="tr-TR" sz="1400" u="none" strike="noStrike">
                          <a:effectLst/>
                        </a:rPr>
                        <a:t>2015</a:t>
                      </a:r>
                      <a:endParaRPr lang="tr-TR" sz="1400" b="0" i="0" u="none" strike="noStrike">
                        <a:solidFill>
                          <a:srgbClr val="000000"/>
                        </a:solidFill>
                        <a:effectLst/>
                        <a:latin typeface="Calibri"/>
                      </a:endParaRPr>
                    </a:p>
                  </a:txBody>
                  <a:tcPr marL="9525" marR="9525" marT="9525" marB="0" anchor="ctr"/>
                </a:tc>
                <a:tc>
                  <a:txBody>
                    <a:bodyPr/>
                    <a:lstStyle/>
                    <a:p>
                      <a:pPr algn="l" fontAlgn="ctr"/>
                      <a:r>
                        <a:rPr lang="tr-TR" sz="1400" u="none" strike="noStrike" dirty="0">
                          <a:effectLst/>
                        </a:rPr>
                        <a:t>Başkanlığımız sanal POS uygulaması üzerinden Banka kartı  aracılığı ile vergi tahsilatları </a:t>
                      </a:r>
                      <a:endParaRPr lang="tr-TR" sz="1400" b="0" i="0" u="none" strike="noStrike" dirty="0">
                        <a:solidFill>
                          <a:srgbClr val="000000"/>
                        </a:solidFill>
                        <a:effectLst/>
                        <a:latin typeface="Calibri"/>
                      </a:endParaRPr>
                    </a:p>
                  </a:txBody>
                  <a:tcPr marL="9525" marR="9525" marT="9525" marB="0" anchor="ctr"/>
                </a:tc>
              </a:tr>
              <a:tr h="265105">
                <a:tc>
                  <a:txBody>
                    <a:bodyPr/>
                    <a:lstStyle/>
                    <a:p>
                      <a:pPr algn="ctr" fontAlgn="ctr"/>
                      <a:r>
                        <a:rPr lang="tr-TR" sz="1400" u="none" strike="noStrike">
                          <a:effectLst/>
                        </a:rPr>
                        <a:t>2015</a:t>
                      </a:r>
                      <a:endParaRPr lang="tr-TR" sz="1400" b="0" i="0" u="none" strike="noStrike">
                        <a:solidFill>
                          <a:srgbClr val="000000"/>
                        </a:solidFill>
                        <a:effectLst/>
                        <a:latin typeface="Calibri"/>
                      </a:endParaRPr>
                    </a:p>
                  </a:txBody>
                  <a:tcPr marL="9525" marR="9525" marT="9525" marB="0" anchor="ctr"/>
                </a:tc>
                <a:tc>
                  <a:txBody>
                    <a:bodyPr/>
                    <a:lstStyle/>
                    <a:p>
                      <a:pPr algn="l" fontAlgn="b"/>
                      <a:r>
                        <a:rPr lang="tr-TR" sz="1400" u="none" strike="noStrike" dirty="0">
                          <a:effectLst/>
                        </a:rPr>
                        <a:t>Elektronik ticaret faaliyetlerinin izlenmesi çalışmaları kapsamında 464 sıra no.lu VUK Genel </a:t>
                      </a:r>
                      <a:r>
                        <a:rPr lang="tr-TR" sz="1400" u="none" strike="noStrike" dirty="0" err="1">
                          <a:effectLst/>
                        </a:rPr>
                        <a:t>Tebliğİ</a:t>
                      </a:r>
                      <a:endParaRPr lang="tr-TR" sz="1400" b="0" i="0" u="none" strike="noStrike" dirty="0">
                        <a:solidFill>
                          <a:srgbClr val="000000"/>
                        </a:solidFill>
                        <a:effectLst/>
                        <a:latin typeface="Calibri"/>
                      </a:endParaRPr>
                    </a:p>
                  </a:txBody>
                  <a:tcPr marL="9525" marR="9525" marT="9525" marB="0" anchor="b"/>
                </a:tc>
              </a:tr>
              <a:tr h="237176">
                <a:tc>
                  <a:txBody>
                    <a:bodyPr/>
                    <a:lstStyle/>
                    <a:p>
                      <a:pPr algn="ctr" fontAlgn="ctr"/>
                      <a:r>
                        <a:rPr lang="tr-TR" sz="1400" u="none" strike="noStrike">
                          <a:effectLst/>
                        </a:rPr>
                        <a:t>2015</a:t>
                      </a:r>
                      <a:endParaRPr lang="tr-TR" sz="1400" b="0" i="0" u="none" strike="noStrike">
                        <a:solidFill>
                          <a:srgbClr val="000000"/>
                        </a:solidFill>
                        <a:effectLst/>
                        <a:latin typeface="Calibri"/>
                      </a:endParaRPr>
                    </a:p>
                  </a:txBody>
                  <a:tcPr marL="9525" marR="9525" marT="9525" marB="0" anchor="ctr"/>
                </a:tc>
                <a:tc>
                  <a:txBody>
                    <a:bodyPr/>
                    <a:lstStyle/>
                    <a:p>
                      <a:pPr algn="l" rtl="0" fontAlgn="b"/>
                      <a:r>
                        <a:rPr lang="tr-TR" sz="1400" u="none" strike="noStrike" dirty="0">
                          <a:effectLst/>
                        </a:rPr>
                        <a:t>Emniyet  Genel Müdürlüğü tarafından yapılan nakil  tescil  işlemlerinin  elektronik  ortamda  alınması</a:t>
                      </a:r>
                      <a:endParaRPr lang="tr-TR" sz="1400" b="0" i="0" u="none" strike="noStrike" dirty="0">
                        <a:solidFill>
                          <a:srgbClr val="000000"/>
                        </a:solidFill>
                        <a:effectLst/>
                        <a:latin typeface="Calibri"/>
                      </a:endParaRPr>
                    </a:p>
                  </a:txBody>
                  <a:tcPr marL="9525" marR="9525" marT="9525" marB="0" anchor="b"/>
                </a:tc>
              </a:tr>
              <a:tr h="164721">
                <a:tc>
                  <a:txBody>
                    <a:bodyPr/>
                    <a:lstStyle/>
                    <a:p>
                      <a:pPr algn="ctr" fontAlgn="ctr"/>
                      <a:r>
                        <a:rPr lang="tr-TR" sz="1400" u="none" strike="noStrike">
                          <a:effectLst/>
                        </a:rPr>
                        <a:t>2015</a:t>
                      </a:r>
                      <a:endParaRPr lang="tr-TR" sz="1400" b="0" i="0" u="none" strike="noStrike">
                        <a:solidFill>
                          <a:srgbClr val="000000"/>
                        </a:solidFill>
                        <a:effectLst/>
                        <a:latin typeface="Calibri"/>
                      </a:endParaRPr>
                    </a:p>
                  </a:txBody>
                  <a:tcPr marL="9525" marR="9525" marT="9525" marB="0" anchor="ctr"/>
                </a:tc>
                <a:tc>
                  <a:txBody>
                    <a:bodyPr/>
                    <a:lstStyle/>
                    <a:p>
                      <a:pPr algn="l" fontAlgn="b"/>
                      <a:r>
                        <a:rPr lang="tr-TR" sz="1400" u="none" strike="noStrike" dirty="0" smtClean="0">
                          <a:effectLst/>
                        </a:rPr>
                        <a:t>Elektronik</a:t>
                      </a:r>
                      <a:r>
                        <a:rPr lang="tr-TR" sz="1400" u="none" strike="noStrike" baseline="0" dirty="0" smtClean="0">
                          <a:effectLst/>
                        </a:rPr>
                        <a:t> </a:t>
                      </a:r>
                      <a:r>
                        <a:rPr lang="tr-TR" sz="1400" u="none" strike="noStrike" dirty="0" smtClean="0">
                          <a:effectLst/>
                        </a:rPr>
                        <a:t>Yoklama Sistemi (EYS)</a:t>
                      </a:r>
                      <a:r>
                        <a:rPr lang="tr-TR" sz="1400" u="none" strike="noStrike" baseline="0" dirty="0" smtClean="0">
                          <a:effectLst/>
                        </a:rPr>
                        <a:t> </a:t>
                      </a:r>
                      <a:r>
                        <a:rPr lang="tr-TR" sz="1400" u="none" strike="noStrike" dirty="0" smtClean="0">
                          <a:effectLst/>
                        </a:rPr>
                        <a:t>– Elektronik Bilet (e-bilet)</a:t>
                      </a:r>
                      <a:endParaRPr lang="tr-TR" sz="1400" b="0" i="0" u="none" strike="noStrike" dirty="0">
                        <a:solidFill>
                          <a:srgbClr val="000000"/>
                        </a:solidFill>
                        <a:effectLst/>
                        <a:latin typeface="Calibri"/>
                      </a:endParaRPr>
                    </a:p>
                  </a:txBody>
                  <a:tcPr marL="9525" marR="9525" marT="9525" marB="0" anchor="b"/>
                </a:tc>
              </a:tr>
            </a:tbl>
          </a:graphicData>
        </a:graphic>
      </p:graphicFrame>
      <p:sp>
        <p:nvSpPr>
          <p:cNvPr id="17" name="Rectangle 97"/>
          <p:cNvSpPr>
            <a:spLocks noChangeArrowheads="1"/>
          </p:cNvSpPr>
          <p:nvPr/>
        </p:nvSpPr>
        <p:spPr bwMode="auto">
          <a:xfrm>
            <a:off x="935351" y="16757"/>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Tree>
    <p:extLst>
      <p:ext uri="{BB962C8B-B14F-4D97-AF65-F5344CB8AC3E}">
        <p14:creationId xmlns:p14="http://schemas.microsoft.com/office/powerpoint/2010/main" val="3202854058"/>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77102" y="6508777"/>
            <a:ext cx="398588" cy="365125"/>
          </a:xfrm>
        </p:spPr>
        <p:txBody>
          <a:bodyPr/>
          <a:lstStyle/>
          <a:p>
            <a:fld id="{16449A80-6FDC-475E-9293-1C17F140D77C}" type="slidenum">
              <a:rPr lang="tr-TR" smtClean="0">
                <a:solidFill>
                  <a:schemeClr val="bg1"/>
                </a:solidFill>
                <a:latin typeface="GalanoGrotesque-Bold" panose="00000800000000000000" pitchFamily="50" charset="-94"/>
              </a:rPr>
              <a:t>12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7" name="Oval 3"/>
          <p:cNvSpPr>
            <a:spLocks noChangeArrowheads="1"/>
          </p:cNvSpPr>
          <p:nvPr/>
        </p:nvSpPr>
        <p:spPr bwMode="auto">
          <a:xfrm>
            <a:off x="9317039" y="6165851"/>
            <a:ext cx="1100137" cy="652463"/>
          </a:xfrm>
          <a:prstGeom prst="ellipse">
            <a:avLst/>
          </a:prstGeom>
          <a:solidFill>
            <a:schemeClr val="bg1"/>
          </a:solidFill>
          <a:ln w="9525">
            <a:solidFill>
              <a:schemeClr val="bg1"/>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pic>
        <p:nvPicPr>
          <p:cNvPr id="18" name="Picture 4" descr="back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1976" y="5949951"/>
            <a:ext cx="7731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5"/>
          <p:cNvSpPr txBox="1">
            <a:spLocks noChangeArrowheads="1"/>
          </p:cNvSpPr>
          <p:nvPr/>
        </p:nvSpPr>
        <p:spPr bwMode="auto">
          <a:xfrm>
            <a:off x="10307638" y="6640514"/>
            <a:ext cx="4683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algn="l" eaLnBrk="1" fontAlgn="base" hangingPunct="1">
              <a:spcBef>
                <a:spcPct val="50000"/>
              </a:spcBef>
              <a:spcAft>
                <a:spcPct val="0"/>
              </a:spcAft>
            </a:pPr>
            <a:endParaRPr lang="tr-TR" sz="1000">
              <a:solidFill>
                <a:srgbClr val="FFFFFF"/>
              </a:solidFill>
              <a:latin typeface="Arial" pitchFamily="34" charset="0"/>
              <a:cs typeface="Arial" pitchFamily="34" charset="0"/>
            </a:endParaRPr>
          </a:p>
        </p:txBody>
      </p:sp>
      <p:sp>
        <p:nvSpPr>
          <p:cNvPr id="20" name="Line 7"/>
          <p:cNvSpPr>
            <a:spLocks noChangeShapeType="1"/>
          </p:cNvSpPr>
          <p:nvPr/>
        </p:nvSpPr>
        <p:spPr bwMode="auto">
          <a:xfrm flipH="1" flipV="1">
            <a:off x="2595638" y="2675544"/>
            <a:ext cx="404019" cy="618534"/>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1" name="Text Box 8"/>
          <p:cNvSpPr txBox="1">
            <a:spLocks noChangeArrowheads="1"/>
          </p:cNvSpPr>
          <p:nvPr/>
        </p:nvSpPr>
        <p:spPr bwMode="auto">
          <a:xfrm>
            <a:off x="2074028" y="2431922"/>
            <a:ext cx="925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KDVİRA</a:t>
            </a:r>
          </a:p>
        </p:txBody>
      </p:sp>
      <p:sp>
        <p:nvSpPr>
          <p:cNvPr id="22" name="Line 9"/>
          <p:cNvSpPr>
            <a:spLocks noChangeShapeType="1"/>
          </p:cNvSpPr>
          <p:nvPr/>
        </p:nvSpPr>
        <p:spPr bwMode="auto">
          <a:xfrm flipH="1">
            <a:off x="2813596" y="3429001"/>
            <a:ext cx="546101" cy="175682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3" name="Text Box 10"/>
          <p:cNvSpPr txBox="1">
            <a:spLocks noChangeArrowheads="1"/>
          </p:cNvSpPr>
          <p:nvPr/>
        </p:nvSpPr>
        <p:spPr bwMode="auto">
          <a:xfrm>
            <a:off x="2054450" y="5157192"/>
            <a:ext cx="166528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Muayene İst.-Noter</a:t>
            </a:r>
          </a:p>
          <a:p>
            <a:pPr eaLnBrk="1" fontAlgn="base" hangingPunct="1">
              <a:spcBef>
                <a:spcPct val="50000"/>
              </a:spcBef>
              <a:spcAft>
                <a:spcPct val="0"/>
              </a:spcAft>
            </a:pPr>
            <a:r>
              <a:rPr lang="tr-TR" sz="1200" dirty="0">
                <a:solidFill>
                  <a:srgbClr val="000000"/>
                </a:solidFill>
                <a:latin typeface="Arial" pitchFamily="34" charset="0"/>
                <a:cs typeface="Arial" pitchFamily="34" charset="0"/>
              </a:rPr>
              <a:t>Borç Sorgulama</a:t>
            </a:r>
          </a:p>
        </p:txBody>
      </p:sp>
      <p:sp>
        <p:nvSpPr>
          <p:cNvPr id="24" name="Line 11"/>
          <p:cNvSpPr>
            <a:spLocks noChangeShapeType="1"/>
          </p:cNvSpPr>
          <p:nvPr/>
        </p:nvSpPr>
        <p:spPr bwMode="auto">
          <a:xfrm flipH="1" flipV="1">
            <a:off x="3733180" y="1857322"/>
            <a:ext cx="1282700" cy="1499671"/>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5" name="Text Box 12"/>
          <p:cNvSpPr txBox="1">
            <a:spLocks noChangeArrowheads="1"/>
          </p:cNvSpPr>
          <p:nvPr/>
        </p:nvSpPr>
        <p:spPr bwMode="auto">
          <a:xfrm>
            <a:off x="2924200" y="1085836"/>
            <a:ext cx="1371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err="1">
                <a:solidFill>
                  <a:srgbClr val="000000"/>
                </a:solidFill>
                <a:latin typeface="Arial" pitchFamily="34" charset="0"/>
                <a:cs typeface="Arial" pitchFamily="34" charset="0"/>
              </a:rPr>
              <a:t>Emn.Gn.Md</a:t>
            </a:r>
            <a:r>
              <a:rPr lang="tr-TR" sz="1200" b="0" dirty="0">
                <a:solidFill>
                  <a:srgbClr val="000000"/>
                </a:solidFill>
                <a:latin typeface="Arial" pitchFamily="34" charset="0"/>
                <a:cs typeface="Arial" pitchFamily="34" charset="0"/>
              </a:rPr>
              <a:t>. Trafik </a:t>
            </a:r>
            <a:r>
              <a:rPr lang="tr-TR" sz="1200" b="0" dirty="0" err="1">
                <a:solidFill>
                  <a:srgbClr val="000000"/>
                </a:solidFill>
                <a:latin typeface="Arial" pitchFamily="34" charset="0"/>
                <a:cs typeface="Arial" pitchFamily="34" charset="0"/>
              </a:rPr>
              <a:t>İdr.Para.C</a:t>
            </a:r>
            <a:r>
              <a:rPr lang="tr-TR" sz="1200" b="0" dirty="0">
                <a:solidFill>
                  <a:srgbClr val="000000"/>
                </a:solidFill>
                <a:latin typeface="Arial" pitchFamily="34" charset="0"/>
                <a:cs typeface="Arial" pitchFamily="34" charset="0"/>
              </a:rPr>
              <a:t>. Tut. </a:t>
            </a:r>
            <a:r>
              <a:rPr lang="tr-TR" sz="1200" b="0" dirty="0" err="1">
                <a:solidFill>
                  <a:srgbClr val="000000"/>
                </a:solidFill>
                <a:latin typeface="Arial" pitchFamily="34" charset="0"/>
                <a:cs typeface="Arial" pitchFamily="34" charset="0"/>
              </a:rPr>
              <a:t>Elktr</a:t>
            </a:r>
            <a:r>
              <a:rPr lang="tr-TR" sz="1200" b="0" dirty="0">
                <a:solidFill>
                  <a:srgbClr val="000000"/>
                </a:solidFill>
                <a:latin typeface="Arial" pitchFamily="34" charset="0"/>
                <a:cs typeface="Arial" pitchFamily="34" charset="0"/>
              </a:rPr>
              <a:t>. </a:t>
            </a:r>
            <a:r>
              <a:rPr lang="tr-TR" sz="1200" b="0" dirty="0" err="1">
                <a:solidFill>
                  <a:srgbClr val="000000"/>
                </a:solidFill>
                <a:latin typeface="Arial" pitchFamily="34" charset="0"/>
                <a:cs typeface="Arial" pitchFamily="34" charset="0"/>
              </a:rPr>
              <a:t>Ort.Alnms</a:t>
            </a:r>
            <a:endParaRPr lang="tr-TR" sz="1200" b="0" dirty="0">
              <a:solidFill>
                <a:srgbClr val="000000"/>
              </a:solidFill>
              <a:latin typeface="Arial" pitchFamily="34" charset="0"/>
              <a:cs typeface="Arial" pitchFamily="34" charset="0"/>
            </a:endParaRPr>
          </a:p>
        </p:txBody>
      </p:sp>
      <p:sp>
        <p:nvSpPr>
          <p:cNvPr id="26" name="Line 13"/>
          <p:cNvSpPr>
            <a:spLocks noChangeShapeType="1"/>
          </p:cNvSpPr>
          <p:nvPr/>
        </p:nvSpPr>
        <p:spPr bwMode="auto">
          <a:xfrm flipH="1">
            <a:off x="5794500" y="3444887"/>
            <a:ext cx="517524" cy="1782234"/>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7" name="Text Box 14"/>
          <p:cNvSpPr txBox="1">
            <a:spLocks noChangeArrowheads="1"/>
          </p:cNvSpPr>
          <p:nvPr/>
        </p:nvSpPr>
        <p:spPr bwMode="auto">
          <a:xfrm>
            <a:off x="5208836" y="5162551"/>
            <a:ext cx="1319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err="1">
                <a:solidFill>
                  <a:srgbClr val="000000"/>
                </a:solidFill>
                <a:latin typeface="Arial" pitchFamily="34" charset="0"/>
                <a:cs typeface="Arial" pitchFamily="34" charset="0"/>
              </a:rPr>
              <a:t>Asbis</a:t>
            </a:r>
            <a:r>
              <a:rPr lang="tr-TR" sz="1200" b="0" dirty="0">
                <a:solidFill>
                  <a:srgbClr val="000000"/>
                </a:solidFill>
                <a:latin typeface="Arial" pitchFamily="34" charset="0"/>
                <a:cs typeface="Arial" pitchFamily="34" charset="0"/>
              </a:rPr>
              <a:t> </a:t>
            </a:r>
            <a:r>
              <a:rPr lang="tr-TR" sz="1200" b="0" dirty="0" err="1">
                <a:solidFill>
                  <a:srgbClr val="000000"/>
                </a:solidFill>
                <a:latin typeface="Arial" pitchFamily="34" charset="0"/>
                <a:cs typeface="Arial" pitchFamily="34" charset="0"/>
              </a:rPr>
              <a:t>Otmb</a:t>
            </a:r>
            <a:r>
              <a:rPr lang="tr-TR" sz="1200" b="0" dirty="0">
                <a:solidFill>
                  <a:srgbClr val="000000"/>
                </a:solidFill>
                <a:latin typeface="Arial" pitchFamily="34" charset="0"/>
                <a:cs typeface="Arial" pitchFamily="34" charset="0"/>
              </a:rPr>
              <a:t> ve Hafif </a:t>
            </a:r>
            <a:r>
              <a:rPr lang="tr-TR" sz="1200" b="0" dirty="0" err="1">
                <a:solidFill>
                  <a:srgbClr val="000000"/>
                </a:solidFill>
                <a:latin typeface="Arial" pitchFamily="34" charset="0"/>
                <a:cs typeface="Arial" pitchFamily="34" charset="0"/>
              </a:rPr>
              <a:t>Tic.Arç</a:t>
            </a:r>
            <a:r>
              <a:rPr lang="tr-TR" sz="1200" b="0" dirty="0">
                <a:solidFill>
                  <a:srgbClr val="000000"/>
                </a:solidFill>
                <a:latin typeface="Arial" pitchFamily="34" charset="0"/>
                <a:cs typeface="Arial" pitchFamily="34" charset="0"/>
              </a:rPr>
              <a:t> Tescil </a:t>
            </a:r>
            <a:r>
              <a:rPr lang="tr-TR" sz="1200" b="0" dirty="0" err="1">
                <a:solidFill>
                  <a:srgbClr val="000000"/>
                </a:solidFill>
                <a:latin typeface="Arial" pitchFamily="34" charset="0"/>
                <a:cs typeface="Arial" pitchFamily="34" charset="0"/>
              </a:rPr>
              <a:t>Kyt</a:t>
            </a:r>
            <a:r>
              <a:rPr lang="tr-TR" sz="1200" b="0" dirty="0">
                <a:solidFill>
                  <a:srgbClr val="000000"/>
                </a:solidFill>
                <a:latin typeface="Arial" pitchFamily="34" charset="0"/>
                <a:cs typeface="Arial" pitchFamily="34" charset="0"/>
              </a:rPr>
              <a:t> </a:t>
            </a:r>
            <a:r>
              <a:rPr lang="tr-TR" sz="1200" b="0" dirty="0" err="1">
                <a:solidFill>
                  <a:srgbClr val="000000"/>
                </a:solidFill>
                <a:latin typeface="Arial" pitchFamily="34" charset="0"/>
                <a:cs typeface="Arial" pitchFamily="34" charset="0"/>
              </a:rPr>
              <a:t>Elktr.Ort</a:t>
            </a:r>
            <a:r>
              <a:rPr lang="tr-TR" sz="1200" b="0" dirty="0">
                <a:solidFill>
                  <a:srgbClr val="000000"/>
                </a:solidFill>
                <a:latin typeface="Arial" pitchFamily="34" charset="0"/>
                <a:cs typeface="Arial" pitchFamily="34" charset="0"/>
              </a:rPr>
              <a:t> </a:t>
            </a:r>
            <a:r>
              <a:rPr lang="tr-TR" sz="1200" b="0" dirty="0" err="1">
                <a:solidFill>
                  <a:srgbClr val="000000"/>
                </a:solidFill>
                <a:latin typeface="Arial" pitchFamily="34" charset="0"/>
                <a:cs typeface="Arial" pitchFamily="34" charset="0"/>
              </a:rPr>
              <a:t>Alnms</a:t>
            </a:r>
            <a:endParaRPr lang="tr-TR" sz="1200" b="0" dirty="0">
              <a:solidFill>
                <a:srgbClr val="000000"/>
              </a:solidFill>
              <a:latin typeface="Arial" pitchFamily="34" charset="0"/>
              <a:cs typeface="Arial" pitchFamily="34" charset="0"/>
            </a:endParaRPr>
          </a:p>
        </p:txBody>
      </p:sp>
      <p:sp>
        <p:nvSpPr>
          <p:cNvPr id="28" name="Line 15"/>
          <p:cNvSpPr>
            <a:spLocks noChangeShapeType="1"/>
          </p:cNvSpPr>
          <p:nvPr/>
        </p:nvSpPr>
        <p:spPr bwMode="auto">
          <a:xfrm flipH="1" flipV="1">
            <a:off x="6535458" y="2537045"/>
            <a:ext cx="208615" cy="726866"/>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9" name="Text Box 16"/>
          <p:cNvSpPr txBox="1">
            <a:spLocks noChangeArrowheads="1"/>
          </p:cNvSpPr>
          <p:nvPr/>
        </p:nvSpPr>
        <p:spPr bwMode="auto">
          <a:xfrm>
            <a:off x="5704039" y="1835152"/>
            <a:ext cx="1371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Önceden Hazır Kira Beyannamesi</a:t>
            </a:r>
          </a:p>
        </p:txBody>
      </p:sp>
      <p:sp>
        <p:nvSpPr>
          <p:cNvPr id="30" name="Text Box 26"/>
          <p:cNvSpPr txBox="1">
            <a:spLocks noChangeArrowheads="1"/>
          </p:cNvSpPr>
          <p:nvPr/>
        </p:nvSpPr>
        <p:spPr bwMode="auto">
          <a:xfrm>
            <a:off x="8612832" y="2558856"/>
            <a:ext cx="137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KDV İade Takip Sistemi</a:t>
            </a:r>
          </a:p>
        </p:txBody>
      </p:sp>
      <p:sp>
        <p:nvSpPr>
          <p:cNvPr id="31" name="AutoShape 94"/>
          <p:cNvSpPr>
            <a:spLocks noChangeArrowheads="1"/>
          </p:cNvSpPr>
          <p:nvPr/>
        </p:nvSpPr>
        <p:spPr bwMode="auto">
          <a:xfrm>
            <a:off x="5735960" y="1772817"/>
            <a:ext cx="1296988" cy="719137"/>
          </a:xfrm>
          <a:prstGeom prst="roundRect">
            <a:avLst>
              <a:gd name="adj" fmla="val 16667"/>
            </a:avLst>
          </a:pr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32" name="WordArt 96"/>
          <p:cNvSpPr>
            <a:spLocks noChangeArrowheads="1" noChangeShapeType="1" noTextEdit="1"/>
          </p:cNvSpPr>
          <p:nvPr/>
        </p:nvSpPr>
        <p:spPr bwMode="auto">
          <a:xfrm>
            <a:off x="1847851" y="6561139"/>
            <a:ext cx="2232025" cy="219075"/>
          </a:xfrm>
          <a:prstGeom prst="rect">
            <a:avLst/>
          </a:prstGeom>
          <a:extLst>
            <a:ext uri="{91240B29-F687-4F45-9708-019B960494DF}">
              <a14:hiddenLine xmlns:a14="http://schemas.microsoft.com/office/drawing/2010/main" w="317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pPr>
            <a:r>
              <a:rPr lang="tr-TR" sz="1200" b="1" kern="10" dirty="0">
                <a:solidFill>
                  <a:srgbClr val="FF0000"/>
                </a:solidFill>
                <a:latin typeface="Arial Black"/>
                <a:cs typeface="Arial" pitchFamily="34" charset="0"/>
              </a:rPr>
              <a:t>VEDOP Otomasyonu</a:t>
            </a:r>
          </a:p>
        </p:txBody>
      </p:sp>
      <p:sp>
        <p:nvSpPr>
          <p:cNvPr id="33" name="Dikdörtgen 32"/>
          <p:cNvSpPr/>
          <p:nvPr/>
        </p:nvSpPr>
        <p:spPr>
          <a:xfrm>
            <a:off x="6785838" y="4463277"/>
            <a:ext cx="1542410" cy="276999"/>
          </a:xfrm>
          <a:prstGeom prst="rect">
            <a:avLst/>
          </a:prstGeom>
        </p:spPr>
        <p:txBody>
          <a:bodyPr wrap="none">
            <a:spAutoFit/>
          </a:bodyPr>
          <a:lstStyle/>
          <a:p>
            <a:pPr fontAlgn="base">
              <a:spcBef>
                <a:spcPct val="0"/>
              </a:spcBef>
              <a:spcAft>
                <a:spcPct val="0"/>
              </a:spcAft>
            </a:pPr>
            <a:r>
              <a:rPr lang="tr-TR" sz="1200" b="1" dirty="0">
                <a:solidFill>
                  <a:srgbClr val="000000"/>
                </a:solidFill>
                <a:latin typeface="Arial" pitchFamily="34" charset="0"/>
                <a:cs typeface="Arial" pitchFamily="34" charset="0"/>
              </a:rPr>
              <a:t>Çalışan Öneri </a:t>
            </a:r>
            <a:r>
              <a:rPr lang="tr-TR" sz="1200" b="1" dirty="0" err="1">
                <a:solidFill>
                  <a:srgbClr val="000000"/>
                </a:solidFill>
                <a:latin typeface="Arial" pitchFamily="34" charset="0"/>
                <a:cs typeface="Arial" pitchFamily="34" charset="0"/>
              </a:rPr>
              <a:t>Sist</a:t>
            </a:r>
            <a:r>
              <a:rPr lang="tr-TR" sz="1200" b="1" dirty="0">
                <a:solidFill>
                  <a:srgbClr val="000000"/>
                </a:solidFill>
                <a:latin typeface="Garamond" pitchFamily="18" charset="0"/>
                <a:cs typeface="Arial" pitchFamily="34" charset="0"/>
              </a:rPr>
              <a:t>.</a:t>
            </a:r>
          </a:p>
        </p:txBody>
      </p:sp>
      <p:sp>
        <p:nvSpPr>
          <p:cNvPr id="34" name="Text Box 14"/>
          <p:cNvSpPr txBox="1">
            <a:spLocks noChangeArrowheads="1"/>
          </p:cNvSpPr>
          <p:nvPr/>
        </p:nvSpPr>
        <p:spPr bwMode="auto">
          <a:xfrm>
            <a:off x="1927305" y="4042845"/>
            <a:ext cx="10606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err="1">
                <a:solidFill>
                  <a:srgbClr val="000000"/>
                </a:solidFill>
                <a:latin typeface="Arial" pitchFamily="34" charset="0"/>
                <a:cs typeface="Arial" pitchFamily="34" charset="0"/>
              </a:rPr>
              <a:t>Emn.Gn</a:t>
            </a:r>
            <a:r>
              <a:rPr lang="tr-TR" sz="1200" b="0" dirty="0">
                <a:solidFill>
                  <a:srgbClr val="000000"/>
                </a:solidFill>
                <a:latin typeface="Arial" pitchFamily="34" charset="0"/>
                <a:cs typeface="Arial" pitchFamily="34" charset="0"/>
              </a:rPr>
              <a:t> Md Elektronik Devir-Tescil işl.</a:t>
            </a:r>
          </a:p>
        </p:txBody>
      </p:sp>
      <p:sp>
        <p:nvSpPr>
          <p:cNvPr id="35" name="Text Box 14"/>
          <p:cNvSpPr txBox="1">
            <a:spLocks noChangeArrowheads="1"/>
          </p:cNvSpPr>
          <p:nvPr/>
        </p:nvSpPr>
        <p:spPr bwMode="auto">
          <a:xfrm>
            <a:off x="3719737" y="3887317"/>
            <a:ext cx="1319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a:solidFill>
                  <a:srgbClr val="000000"/>
                </a:solidFill>
                <a:latin typeface="Arial" pitchFamily="34" charset="0"/>
                <a:cs typeface="Arial" pitchFamily="34" charset="0"/>
              </a:rPr>
              <a:t>ÖTV 2A  </a:t>
            </a:r>
            <a:r>
              <a:rPr lang="tr-TR" sz="1200" b="0" dirty="0" err="1">
                <a:solidFill>
                  <a:srgbClr val="000000"/>
                </a:solidFill>
                <a:latin typeface="Arial" pitchFamily="34" charset="0"/>
                <a:cs typeface="Arial" pitchFamily="34" charset="0"/>
              </a:rPr>
              <a:t>Bey.Elekt</a:t>
            </a:r>
            <a:r>
              <a:rPr lang="tr-TR" sz="1200" b="0" dirty="0">
                <a:solidFill>
                  <a:srgbClr val="000000"/>
                </a:solidFill>
                <a:latin typeface="Arial" pitchFamily="34" charset="0"/>
                <a:cs typeface="Arial" pitchFamily="34" charset="0"/>
              </a:rPr>
              <a:t> Alınması Internet V.D.</a:t>
            </a:r>
          </a:p>
        </p:txBody>
      </p:sp>
      <p:sp>
        <p:nvSpPr>
          <p:cNvPr id="36" name="Line 25"/>
          <p:cNvSpPr>
            <a:spLocks noChangeShapeType="1"/>
          </p:cNvSpPr>
          <p:nvPr/>
        </p:nvSpPr>
        <p:spPr bwMode="auto">
          <a:xfrm flipH="1" flipV="1">
            <a:off x="4943872" y="2603500"/>
            <a:ext cx="340524" cy="692150"/>
          </a:xfrm>
          <a:prstGeom prst="line">
            <a:avLst/>
          </a:prstGeom>
          <a:noFill/>
          <a:ln w="9525">
            <a:solidFill>
              <a:srgbClr val="0C025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7" name="Text Box 16"/>
          <p:cNvSpPr txBox="1">
            <a:spLocks noChangeArrowheads="1"/>
          </p:cNvSpPr>
          <p:nvPr/>
        </p:nvSpPr>
        <p:spPr bwMode="auto">
          <a:xfrm>
            <a:off x="4220344" y="1783280"/>
            <a:ext cx="1371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a:solidFill>
                  <a:srgbClr val="000000"/>
                </a:solidFill>
                <a:latin typeface="Arial" pitchFamily="34" charset="0"/>
                <a:cs typeface="Arial" pitchFamily="34" charset="0"/>
              </a:rPr>
              <a:t>Karayolları </a:t>
            </a:r>
            <a:r>
              <a:rPr lang="tr-TR" sz="1200" b="0" dirty="0" err="1">
                <a:solidFill>
                  <a:srgbClr val="000000"/>
                </a:solidFill>
                <a:latin typeface="Arial" pitchFamily="34" charset="0"/>
                <a:cs typeface="Arial" pitchFamily="34" charset="0"/>
              </a:rPr>
              <a:t>Gn.Md</a:t>
            </a:r>
            <a:r>
              <a:rPr lang="tr-TR" sz="1200" b="0" dirty="0">
                <a:solidFill>
                  <a:srgbClr val="000000"/>
                </a:solidFill>
                <a:latin typeface="Arial" pitchFamily="34" charset="0"/>
                <a:cs typeface="Arial" pitchFamily="34" charset="0"/>
              </a:rPr>
              <a:t>. K.İ.P. </a:t>
            </a:r>
            <a:r>
              <a:rPr lang="tr-TR" sz="1200" b="0" dirty="0" err="1">
                <a:solidFill>
                  <a:srgbClr val="000000"/>
                </a:solidFill>
                <a:latin typeface="Arial" pitchFamily="34" charset="0"/>
                <a:cs typeface="Arial" pitchFamily="34" charset="0"/>
              </a:rPr>
              <a:t>Cz.Tut</a:t>
            </a:r>
            <a:r>
              <a:rPr lang="tr-TR" sz="1200" b="0" dirty="0">
                <a:solidFill>
                  <a:srgbClr val="000000"/>
                </a:solidFill>
                <a:latin typeface="Arial" pitchFamily="34" charset="0"/>
                <a:cs typeface="Arial" pitchFamily="34" charset="0"/>
              </a:rPr>
              <a:t>. </a:t>
            </a:r>
            <a:r>
              <a:rPr lang="tr-TR" sz="1200" b="0" dirty="0" err="1">
                <a:solidFill>
                  <a:srgbClr val="000000"/>
                </a:solidFill>
                <a:latin typeface="Arial" pitchFamily="34" charset="0"/>
                <a:cs typeface="Arial" pitchFamily="34" charset="0"/>
              </a:rPr>
              <a:t>Elktr.Alnms</a:t>
            </a:r>
            <a:endParaRPr lang="tr-TR" sz="1200" b="0" dirty="0">
              <a:solidFill>
                <a:srgbClr val="000000"/>
              </a:solidFill>
              <a:latin typeface="Arial" pitchFamily="34" charset="0"/>
              <a:cs typeface="Arial" pitchFamily="34" charset="0"/>
            </a:endParaRPr>
          </a:p>
        </p:txBody>
      </p:sp>
      <p:sp>
        <p:nvSpPr>
          <p:cNvPr id="38" name="AutoShape 95"/>
          <p:cNvSpPr>
            <a:spLocks noChangeArrowheads="1"/>
          </p:cNvSpPr>
          <p:nvPr/>
        </p:nvSpPr>
        <p:spPr bwMode="auto">
          <a:xfrm>
            <a:off x="8746829" y="4911975"/>
            <a:ext cx="1296897" cy="631807"/>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39" name="AutoShape 95"/>
          <p:cNvSpPr>
            <a:spLocks noChangeArrowheads="1"/>
          </p:cNvSpPr>
          <p:nvPr/>
        </p:nvSpPr>
        <p:spPr bwMode="auto">
          <a:xfrm>
            <a:off x="2135188" y="2400172"/>
            <a:ext cx="773312" cy="286113"/>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40" name="Text Box 8"/>
          <p:cNvSpPr txBox="1">
            <a:spLocks noChangeArrowheads="1"/>
          </p:cNvSpPr>
          <p:nvPr/>
        </p:nvSpPr>
        <p:spPr bwMode="auto">
          <a:xfrm>
            <a:off x="3082140" y="2789689"/>
            <a:ext cx="9256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SARP</a:t>
            </a:r>
          </a:p>
        </p:txBody>
      </p:sp>
      <p:sp>
        <p:nvSpPr>
          <p:cNvPr id="41" name="AutoShape 95"/>
          <p:cNvSpPr>
            <a:spLocks noChangeArrowheads="1"/>
          </p:cNvSpPr>
          <p:nvPr/>
        </p:nvSpPr>
        <p:spPr bwMode="auto">
          <a:xfrm>
            <a:off x="3237062" y="2780929"/>
            <a:ext cx="581842" cy="252183"/>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42" name="Text Box 32"/>
          <p:cNvSpPr txBox="1">
            <a:spLocks noChangeArrowheads="1"/>
          </p:cNvSpPr>
          <p:nvPr/>
        </p:nvSpPr>
        <p:spPr bwMode="auto">
          <a:xfrm>
            <a:off x="8584059" y="4897451"/>
            <a:ext cx="1665288" cy="646331"/>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Kurumsal </a:t>
            </a:r>
            <a:r>
              <a:rPr lang="tr-TR" sz="1200" b="1" dirty="0" err="1">
                <a:solidFill>
                  <a:srgbClr val="0066FF"/>
                </a:solidFill>
                <a:effectLst>
                  <a:outerShdw blurRad="38100" dist="38100" dir="2700000" algn="tl">
                    <a:srgbClr val="C0C0C0"/>
                  </a:outerShdw>
                </a:effectLst>
                <a:latin typeface="Arial" pitchFamily="34" charset="0"/>
                <a:cs typeface="Arial" pitchFamily="34" charset="0"/>
              </a:rPr>
              <a:t>Elekt</a:t>
            </a:r>
            <a:r>
              <a:rPr lang="tr-TR" sz="1200" b="1" dirty="0">
                <a:solidFill>
                  <a:srgbClr val="0066FF"/>
                </a:solidFill>
                <a:effectLst>
                  <a:outerShdw blurRad="38100" dist="38100" dir="2700000" algn="tl">
                    <a:srgbClr val="C0C0C0"/>
                  </a:outerShdw>
                </a:effectLst>
                <a:latin typeface="Arial" pitchFamily="34" charset="0"/>
                <a:cs typeface="Arial" pitchFamily="34" charset="0"/>
              </a:rPr>
              <a:t>. Belge Yön. Sis. (KEYS)</a:t>
            </a:r>
          </a:p>
        </p:txBody>
      </p:sp>
      <p:sp>
        <p:nvSpPr>
          <p:cNvPr id="43" name="Line 13"/>
          <p:cNvSpPr>
            <a:spLocks noChangeShapeType="1"/>
          </p:cNvSpPr>
          <p:nvPr/>
        </p:nvSpPr>
        <p:spPr bwMode="auto">
          <a:xfrm flipH="1">
            <a:off x="9450461" y="3380834"/>
            <a:ext cx="519683" cy="1493523"/>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4" name="AutoShape 95"/>
          <p:cNvSpPr>
            <a:spLocks noChangeArrowheads="1"/>
          </p:cNvSpPr>
          <p:nvPr/>
        </p:nvSpPr>
        <p:spPr bwMode="auto">
          <a:xfrm>
            <a:off x="6744072" y="4406546"/>
            <a:ext cx="1542410" cy="390606"/>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45" name="Line 13"/>
          <p:cNvSpPr>
            <a:spLocks noChangeShapeType="1"/>
          </p:cNvSpPr>
          <p:nvPr/>
        </p:nvSpPr>
        <p:spPr bwMode="auto">
          <a:xfrm flipH="1">
            <a:off x="4621461" y="3446967"/>
            <a:ext cx="407887" cy="1505257"/>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6" name="Text Box 14"/>
          <p:cNvSpPr txBox="1">
            <a:spLocks noChangeArrowheads="1"/>
          </p:cNvSpPr>
          <p:nvPr/>
        </p:nvSpPr>
        <p:spPr bwMode="auto">
          <a:xfrm>
            <a:off x="3935761" y="4974268"/>
            <a:ext cx="131921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a:solidFill>
                  <a:srgbClr val="000000"/>
                </a:solidFill>
                <a:latin typeface="Arial" pitchFamily="34" charset="0"/>
                <a:cs typeface="Arial" pitchFamily="34" charset="0"/>
              </a:rPr>
              <a:t>Doküman Yönetimi ve İş Akış Sis.(DYİAS)</a:t>
            </a:r>
          </a:p>
        </p:txBody>
      </p:sp>
      <p:grpSp>
        <p:nvGrpSpPr>
          <p:cNvPr id="47" name="Grup 46"/>
          <p:cNvGrpSpPr/>
          <p:nvPr/>
        </p:nvGrpSpPr>
        <p:grpSpPr>
          <a:xfrm>
            <a:off x="1892300" y="2949574"/>
            <a:ext cx="8667752" cy="1429984"/>
            <a:chOff x="368300" y="2949574"/>
            <a:chExt cx="8667752" cy="1429984"/>
          </a:xfrm>
        </p:grpSpPr>
        <p:sp>
          <p:nvSpPr>
            <p:cNvPr id="48" name="Line 25"/>
            <p:cNvSpPr>
              <a:spLocks noChangeShapeType="1"/>
            </p:cNvSpPr>
            <p:nvPr/>
          </p:nvSpPr>
          <p:spPr bwMode="auto">
            <a:xfrm flipH="1" flipV="1">
              <a:off x="7740352" y="2949574"/>
              <a:ext cx="241300" cy="323863"/>
            </a:xfrm>
            <a:prstGeom prst="line">
              <a:avLst/>
            </a:prstGeom>
            <a:noFill/>
            <a:ln w="9525">
              <a:solidFill>
                <a:srgbClr val="0C0252"/>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9" name="Line 42"/>
            <p:cNvSpPr>
              <a:spLocks noChangeShapeType="1"/>
            </p:cNvSpPr>
            <p:nvPr/>
          </p:nvSpPr>
          <p:spPr bwMode="auto">
            <a:xfrm flipV="1">
              <a:off x="368300" y="3360753"/>
              <a:ext cx="8667752"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0" name="Text Box 57"/>
            <p:cNvSpPr txBox="1">
              <a:spLocks noChangeArrowheads="1"/>
            </p:cNvSpPr>
            <p:nvPr/>
          </p:nvSpPr>
          <p:spPr bwMode="auto">
            <a:xfrm>
              <a:off x="467544" y="3542976"/>
              <a:ext cx="496888" cy="2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2010</a:t>
              </a:r>
            </a:p>
          </p:txBody>
        </p:sp>
        <p:sp>
          <p:nvSpPr>
            <p:cNvPr id="51" name="Text Box 58"/>
            <p:cNvSpPr txBox="1">
              <a:spLocks noChangeArrowheads="1"/>
            </p:cNvSpPr>
            <p:nvPr/>
          </p:nvSpPr>
          <p:spPr bwMode="auto">
            <a:xfrm>
              <a:off x="2339752" y="3501008"/>
              <a:ext cx="496888"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2011</a:t>
              </a:r>
            </a:p>
          </p:txBody>
        </p:sp>
        <p:sp>
          <p:nvSpPr>
            <p:cNvPr id="52" name="Text Box 59"/>
            <p:cNvSpPr txBox="1">
              <a:spLocks noChangeArrowheads="1"/>
            </p:cNvSpPr>
            <p:nvPr/>
          </p:nvSpPr>
          <p:spPr bwMode="auto">
            <a:xfrm>
              <a:off x="4075112" y="3471879"/>
              <a:ext cx="496888"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2012</a:t>
              </a:r>
            </a:p>
          </p:txBody>
        </p:sp>
        <p:sp>
          <p:nvSpPr>
            <p:cNvPr id="53" name="Text Box 60"/>
            <p:cNvSpPr txBox="1">
              <a:spLocks noChangeArrowheads="1"/>
            </p:cNvSpPr>
            <p:nvPr/>
          </p:nvSpPr>
          <p:spPr bwMode="auto">
            <a:xfrm>
              <a:off x="5444852" y="3471879"/>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2013</a:t>
              </a:r>
            </a:p>
          </p:txBody>
        </p:sp>
        <p:sp>
          <p:nvSpPr>
            <p:cNvPr id="54" name="Text Box 62"/>
            <p:cNvSpPr txBox="1">
              <a:spLocks noChangeArrowheads="1"/>
            </p:cNvSpPr>
            <p:nvPr/>
          </p:nvSpPr>
          <p:spPr bwMode="auto">
            <a:xfrm>
              <a:off x="7173044" y="3471879"/>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2014</a:t>
              </a:r>
            </a:p>
          </p:txBody>
        </p:sp>
        <p:sp>
          <p:nvSpPr>
            <p:cNvPr id="55" name="Oval 66"/>
            <p:cNvSpPr>
              <a:spLocks noChangeArrowheads="1"/>
            </p:cNvSpPr>
            <p:nvPr/>
          </p:nvSpPr>
          <p:spPr bwMode="auto">
            <a:xfrm>
              <a:off x="2115344" y="3275028"/>
              <a:ext cx="152400" cy="153988"/>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6" name="Oval 67"/>
            <p:cNvSpPr>
              <a:spLocks noChangeArrowheads="1"/>
            </p:cNvSpPr>
            <p:nvPr/>
          </p:nvSpPr>
          <p:spPr bwMode="auto">
            <a:xfrm>
              <a:off x="1753716" y="3275028"/>
              <a:ext cx="153988"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7" name="Oval 68"/>
            <p:cNvSpPr>
              <a:spLocks noChangeArrowheads="1"/>
            </p:cNvSpPr>
            <p:nvPr/>
          </p:nvSpPr>
          <p:spPr bwMode="auto">
            <a:xfrm>
              <a:off x="3409900" y="3275028"/>
              <a:ext cx="153988" cy="153988"/>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8" name="Oval 69"/>
            <p:cNvSpPr>
              <a:spLocks noChangeArrowheads="1"/>
            </p:cNvSpPr>
            <p:nvPr/>
          </p:nvSpPr>
          <p:spPr bwMode="auto">
            <a:xfrm>
              <a:off x="4706044" y="3281378"/>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9" name="Oval 70"/>
            <p:cNvSpPr>
              <a:spLocks noChangeArrowheads="1"/>
            </p:cNvSpPr>
            <p:nvPr/>
          </p:nvSpPr>
          <p:spPr bwMode="auto">
            <a:xfrm>
              <a:off x="5139680" y="3275028"/>
              <a:ext cx="152400" cy="153988"/>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0" name="Oval 75"/>
            <p:cNvSpPr>
              <a:spLocks noChangeArrowheads="1"/>
            </p:cNvSpPr>
            <p:nvPr/>
          </p:nvSpPr>
          <p:spPr bwMode="auto">
            <a:xfrm>
              <a:off x="7947992" y="3257565"/>
              <a:ext cx="152400" cy="153988"/>
            </a:xfrm>
            <a:prstGeom prst="ellipse">
              <a:avLst/>
            </a:prstGeom>
            <a:solidFill>
              <a:srgbClr val="00B0F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1" name="Oval 66"/>
            <p:cNvSpPr>
              <a:spLocks noChangeArrowheads="1"/>
            </p:cNvSpPr>
            <p:nvPr/>
          </p:nvSpPr>
          <p:spPr bwMode="auto">
            <a:xfrm>
              <a:off x="1107232" y="3284553"/>
              <a:ext cx="152400" cy="153988"/>
            </a:xfrm>
            <a:prstGeom prst="ellipse">
              <a:avLst/>
            </a:prstGeom>
            <a:solidFill>
              <a:srgbClr val="00B0F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2" name="Oval 67"/>
            <p:cNvSpPr>
              <a:spLocks noChangeArrowheads="1"/>
            </p:cNvSpPr>
            <p:nvPr/>
          </p:nvSpPr>
          <p:spPr bwMode="auto">
            <a:xfrm>
              <a:off x="2977852" y="3275028"/>
              <a:ext cx="153988"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3" name="Line 86"/>
            <p:cNvSpPr>
              <a:spLocks noChangeShapeType="1"/>
            </p:cNvSpPr>
            <p:nvPr/>
          </p:nvSpPr>
          <p:spPr bwMode="auto">
            <a:xfrm>
              <a:off x="7366024" y="3086115"/>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4" name="Line 86"/>
            <p:cNvSpPr>
              <a:spLocks noChangeShapeType="1"/>
            </p:cNvSpPr>
            <p:nvPr/>
          </p:nvSpPr>
          <p:spPr bwMode="auto">
            <a:xfrm>
              <a:off x="5716190" y="3068652"/>
              <a:ext cx="793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5" name="Line 86"/>
            <p:cNvSpPr>
              <a:spLocks noChangeShapeType="1"/>
            </p:cNvSpPr>
            <p:nvPr/>
          </p:nvSpPr>
          <p:spPr bwMode="auto">
            <a:xfrm>
              <a:off x="4269680" y="3068652"/>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6" name="Line 86"/>
            <p:cNvSpPr>
              <a:spLocks noChangeShapeType="1"/>
            </p:cNvSpPr>
            <p:nvPr/>
          </p:nvSpPr>
          <p:spPr bwMode="auto">
            <a:xfrm>
              <a:off x="2613496" y="3068652"/>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7" name="Line 86"/>
            <p:cNvSpPr>
              <a:spLocks noChangeShapeType="1"/>
            </p:cNvSpPr>
            <p:nvPr/>
          </p:nvSpPr>
          <p:spPr bwMode="auto">
            <a:xfrm>
              <a:off x="683568" y="3068652"/>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8" name="Oval 66"/>
            <p:cNvSpPr>
              <a:spLocks noChangeArrowheads="1"/>
            </p:cNvSpPr>
            <p:nvPr/>
          </p:nvSpPr>
          <p:spPr bwMode="auto">
            <a:xfrm>
              <a:off x="539552" y="3253357"/>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9" name="Oval 66"/>
            <p:cNvSpPr>
              <a:spLocks noChangeArrowheads="1"/>
            </p:cNvSpPr>
            <p:nvPr/>
          </p:nvSpPr>
          <p:spPr bwMode="auto">
            <a:xfrm>
              <a:off x="2463825" y="3253357"/>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0" name="Oval 66"/>
            <p:cNvSpPr>
              <a:spLocks noChangeArrowheads="1"/>
            </p:cNvSpPr>
            <p:nvPr/>
          </p:nvSpPr>
          <p:spPr bwMode="auto">
            <a:xfrm>
              <a:off x="4120009" y="3253357"/>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1" name="Oval 66"/>
            <p:cNvSpPr>
              <a:spLocks noChangeArrowheads="1"/>
            </p:cNvSpPr>
            <p:nvPr/>
          </p:nvSpPr>
          <p:spPr bwMode="auto">
            <a:xfrm>
              <a:off x="5560169" y="3253357"/>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2" name="Oval 66"/>
            <p:cNvSpPr>
              <a:spLocks noChangeArrowheads="1"/>
            </p:cNvSpPr>
            <p:nvPr/>
          </p:nvSpPr>
          <p:spPr bwMode="auto">
            <a:xfrm>
              <a:off x="7216353" y="3216290"/>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3" name="Oval 68"/>
            <p:cNvSpPr>
              <a:spLocks noChangeArrowheads="1"/>
            </p:cNvSpPr>
            <p:nvPr/>
          </p:nvSpPr>
          <p:spPr bwMode="auto">
            <a:xfrm>
              <a:off x="3697932" y="3275028"/>
              <a:ext cx="153988" cy="153988"/>
            </a:xfrm>
            <a:prstGeom prst="ellipse">
              <a:avLst/>
            </a:prstGeom>
            <a:solidFill>
              <a:srgbClr val="92D05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4" name="Line 13"/>
            <p:cNvSpPr>
              <a:spLocks noChangeShapeType="1"/>
            </p:cNvSpPr>
            <p:nvPr/>
          </p:nvSpPr>
          <p:spPr bwMode="auto">
            <a:xfrm flipH="1">
              <a:off x="6876256" y="3289655"/>
              <a:ext cx="21367" cy="597662"/>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5" name="Oval 67"/>
            <p:cNvSpPr>
              <a:spLocks noChangeArrowheads="1"/>
            </p:cNvSpPr>
            <p:nvPr/>
          </p:nvSpPr>
          <p:spPr bwMode="auto">
            <a:xfrm>
              <a:off x="6218212" y="3275012"/>
              <a:ext cx="153988"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6" name="Line 9"/>
            <p:cNvSpPr>
              <a:spLocks noChangeShapeType="1"/>
            </p:cNvSpPr>
            <p:nvPr/>
          </p:nvSpPr>
          <p:spPr bwMode="auto">
            <a:xfrm flipH="1">
              <a:off x="951657" y="3429001"/>
              <a:ext cx="235967" cy="636572"/>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7" name="Line 9"/>
            <p:cNvSpPr>
              <a:spLocks noChangeShapeType="1"/>
            </p:cNvSpPr>
            <p:nvPr/>
          </p:nvSpPr>
          <p:spPr bwMode="auto">
            <a:xfrm flipH="1">
              <a:off x="2858171" y="3302006"/>
              <a:ext cx="217759" cy="653572"/>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8" name="Oval 67"/>
            <p:cNvSpPr>
              <a:spLocks noChangeArrowheads="1"/>
            </p:cNvSpPr>
            <p:nvPr/>
          </p:nvSpPr>
          <p:spPr bwMode="auto">
            <a:xfrm>
              <a:off x="6804248" y="3275012"/>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9" name="Line 13"/>
            <p:cNvSpPr>
              <a:spLocks noChangeShapeType="1"/>
            </p:cNvSpPr>
            <p:nvPr/>
          </p:nvSpPr>
          <p:spPr bwMode="auto">
            <a:xfrm flipH="1">
              <a:off x="5998692" y="3375831"/>
              <a:ext cx="301500" cy="1003727"/>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0" name="Dikdörtgen 79"/>
            <p:cNvSpPr/>
            <p:nvPr/>
          </p:nvSpPr>
          <p:spPr>
            <a:xfrm>
              <a:off x="6300192" y="3865644"/>
              <a:ext cx="1160895" cy="461665"/>
            </a:xfrm>
            <a:prstGeom prst="rect">
              <a:avLst/>
            </a:prstGeom>
          </p:spPr>
          <p:txBody>
            <a:bodyPr wrap="none">
              <a:spAutoFit/>
            </a:bodyPr>
            <a:lstStyle/>
            <a:p>
              <a:pPr fontAlgn="base">
                <a:spcBef>
                  <a:spcPct val="0"/>
                </a:spcBef>
                <a:spcAft>
                  <a:spcPct val="0"/>
                </a:spcAft>
              </a:pPr>
              <a:r>
                <a:rPr lang="tr-TR" sz="1200" b="1" dirty="0">
                  <a:solidFill>
                    <a:srgbClr val="000000"/>
                  </a:solidFill>
                  <a:latin typeface="Arial" pitchFamily="34" charset="0"/>
                  <a:cs typeface="Arial" pitchFamily="34" charset="0"/>
                </a:rPr>
                <a:t>e-Girişimci</a:t>
              </a:r>
            </a:p>
            <a:p>
              <a:pPr fontAlgn="base">
                <a:spcBef>
                  <a:spcPct val="0"/>
                </a:spcBef>
                <a:spcAft>
                  <a:spcPct val="0"/>
                </a:spcAft>
              </a:pPr>
              <a:r>
                <a:rPr lang="tr-TR" sz="1200" b="1" dirty="0">
                  <a:solidFill>
                    <a:srgbClr val="000000"/>
                  </a:solidFill>
                  <a:latin typeface="Arial" pitchFamily="34" charset="0"/>
                  <a:cs typeface="Arial" pitchFamily="34" charset="0"/>
                </a:rPr>
                <a:t>Bilgilendirme</a:t>
              </a:r>
            </a:p>
          </p:txBody>
        </p:sp>
        <p:sp>
          <p:nvSpPr>
            <p:cNvPr id="81" name="Oval 66"/>
            <p:cNvSpPr>
              <a:spLocks noChangeArrowheads="1"/>
            </p:cNvSpPr>
            <p:nvPr/>
          </p:nvSpPr>
          <p:spPr bwMode="auto">
            <a:xfrm>
              <a:off x="1395264" y="3273438"/>
              <a:ext cx="152400" cy="153988"/>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2" name="Line 7"/>
            <p:cNvSpPr>
              <a:spLocks noChangeShapeType="1"/>
            </p:cNvSpPr>
            <p:nvPr/>
          </p:nvSpPr>
          <p:spPr bwMode="auto">
            <a:xfrm flipH="1" flipV="1">
              <a:off x="2051720" y="2984811"/>
              <a:ext cx="95051" cy="309267"/>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3" name="Line 9"/>
            <p:cNvSpPr>
              <a:spLocks noChangeShapeType="1"/>
            </p:cNvSpPr>
            <p:nvPr/>
          </p:nvSpPr>
          <p:spPr bwMode="auto">
            <a:xfrm>
              <a:off x="1864618" y="3383773"/>
              <a:ext cx="115094" cy="397764"/>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4" name="Text Box 8"/>
            <p:cNvSpPr txBox="1">
              <a:spLocks noChangeArrowheads="1"/>
            </p:cNvSpPr>
            <p:nvPr/>
          </p:nvSpPr>
          <p:spPr bwMode="auto">
            <a:xfrm>
              <a:off x="1531572" y="3747358"/>
              <a:ext cx="1096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dirty="0">
                  <a:solidFill>
                    <a:srgbClr val="000000"/>
                  </a:solidFill>
                  <a:latin typeface="Arial" pitchFamily="34" charset="0"/>
                  <a:cs typeface="Arial" pitchFamily="34" charset="0"/>
                </a:rPr>
                <a:t>E-ÖZELGE</a:t>
              </a:r>
            </a:p>
          </p:txBody>
        </p:sp>
        <p:sp>
          <p:nvSpPr>
            <p:cNvPr id="85" name="Oval 67"/>
            <p:cNvSpPr>
              <a:spLocks noChangeArrowheads="1"/>
            </p:cNvSpPr>
            <p:nvPr/>
          </p:nvSpPr>
          <p:spPr bwMode="auto">
            <a:xfrm>
              <a:off x="8365737" y="3287586"/>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6" name="Line 9"/>
            <p:cNvSpPr>
              <a:spLocks noChangeShapeType="1"/>
            </p:cNvSpPr>
            <p:nvPr/>
          </p:nvSpPr>
          <p:spPr bwMode="auto">
            <a:xfrm>
              <a:off x="3779912" y="3428999"/>
              <a:ext cx="130550" cy="428303"/>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7" name="Text Box 14"/>
            <p:cNvSpPr txBox="1">
              <a:spLocks noChangeArrowheads="1"/>
            </p:cNvSpPr>
            <p:nvPr/>
          </p:nvSpPr>
          <p:spPr bwMode="auto">
            <a:xfrm>
              <a:off x="3347864" y="3789040"/>
              <a:ext cx="13192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200" b="0" dirty="0">
                  <a:solidFill>
                    <a:srgbClr val="000000"/>
                  </a:solidFill>
                  <a:latin typeface="Arial" pitchFamily="34" charset="0"/>
                  <a:cs typeface="Arial" pitchFamily="34" charset="0"/>
                </a:rPr>
                <a:t>Elektronik Defter Uygulaması</a:t>
              </a:r>
            </a:p>
          </p:txBody>
        </p:sp>
      </p:grpSp>
      <p:sp>
        <p:nvSpPr>
          <p:cNvPr id="88"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Tree>
    <p:extLst>
      <p:ext uri="{BB962C8B-B14F-4D97-AF65-F5344CB8AC3E}">
        <p14:creationId xmlns:p14="http://schemas.microsoft.com/office/powerpoint/2010/main" val="1112727559"/>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63755" y="6567769"/>
            <a:ext cx="428085" cy="365125"/>
          </a:xfrm>
        </p:spPr>
        <p:txBody>
          <a:bodyPr/>
          <a:lstStyle/>
          <a:p>
            <a:fld id="{16449A80-6FDC-475E-9293-1C17F140D77C}" type="slidenum">
              <a:rPr lang="tr-TR" smtClean="0">
                <a:solidFill>
                  <a:schemeClr val="bg1"/>
                </a:solidFill>
                <a:latin typeface="GalanoGrotesque-Bold" panose="00000800000000000000" pitchFamily="50" charset="-94"/>
              </a:rPr>
              <a:t>13</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graphicFrame>
        <p:nvGraphicFramePr>
          <p:cNvPr id="18" name="Tablo 17"/>
          <p:cNvGraphicFramePr>
            <a:graphicFrameLocks noGrp="1"/>
          </p:cNvGraphicFramePr>
          <p:nvPr>
            <p:extLst>
              <p:ext uri="{D42A27DB-BD31-4B8C-83A1-F6EECF244321}">
                <p14:modId xmlns:p14="http://schemas.microsoft.com/office/powerpoint/2010/main" val="610436973"/>
              </p:ext>
            </p:extLst>
          </p:nvPr>
        </p:nvGraphicFramePr>
        <p:xfrm>
          <a:off x="403475" y="789071"/>
          <a:ext cx="10531634" cy="6019800"/>
        </p:xfrm>
        <a:graphic>
          <a:graphicData uri="http://schemas.openxmlformats.org/drawingml/2006/table">
            <a:tbl>
              <a:tblPr>
                <a:tableStyleId>{5C22544A-7EE6-4342-B048-85BDC9FD1C3A}</a:tableStyleId>
              </a:tblPr>
              <a:tblGrid>
                <a:gridCol w="1770558"/>
                <a:gridCol w="8761076"/>
              </a:tblGrid>
              <a:tr h="190500">
                <a:tc>
                  <a:txBody>
                    <a:bodyPr/>
                    <a:lstStyle/>
                    <a:p>
                      <a:pPr algn="ctr" fontAlgn="ctr"/>
                      <a:r>
                        <a:rPr lang="tr-TR" sz="1600" b="1" u="none" strike="noStrike" dirty="0">
                          <a:effectLst/>
                          <a:latin typeface="+mn-lt"/>
                        </a:rPr>
                        <a:t>III.DÖNEM</a:t>
                      </a:r>
                      <a:endParaRPr lang="tr-TR" sz="1600" b="1" i="0" u="none" strike="noStrike" dirty="0">
                        <a:solidFill>
                          <a:srgbClr val="000000"/>
                        </a:solidFill>
                        <a:effectLst/>
                        <a:latin typeface="+mn-lt"/>
                      </a:endParaRPr>
                    </a:p>
                  </a:txBody>
                  <a:tcPr marL="9525" marR="9525" marT="9525" marB="0" anchor="ctr">
                    <a:solidFill>
                      <a:schemeClr val="accent1"/>
                    </a:solidFill>
                  </a:tcPr>
                </a:tc>
                <a:tc>
                  <a:txBody>
                    <a:bodyPr/>
                    <a:lstStyle/>
                    <a:p>
                      <a:pPr algn="ctr" fontAlgn="b"/>
                      <a:r>
                        <a:rPr lang="tr-TR" sz="1600" b="1" u="none" strike="noStrike" dirty="0" smtClean="0">
                          <a:effectLst/>
                          <a:latin typeface="+mn-lt"/>
                        </a:rPr>
                        <a:t>2009-2018</a:t>
                      </a:r>
                      <a:endParaRPr lang="tr-TR" sz="1600" b="1" i="0" u="none" strike="noStrike" dirty="0">
                        <a:solidFill>
                          <a:srgbClr val="000000"/>
                        </a:solidFill>
                        <a:effectLst/>
                        <a:latin typeface="+mn-lt"/>
                      </a:endParaRPr>
                    </a:p>
                  </a:txBody>
                  <a:tcPr marL="9525" marR="9525" marT="9525" marB="0" anchor="b">
                    <a:solidFill>
                      <a:schemeClr val="accent1"/>
                    </a:solidFill>
                  </a:tcPr>
                </a:tc>
              </a:tr>
              <a:tr h="190500">
                <a:tc>
                  <a:txBody>
                    <a:bodyPr/>
                    <a:lstStyle/>
                    <a:p>
                      <a:pPr algn="ctr" fontAlgn="ctr"/>
                      <a:r>
                        <a:rPr lang="tr-TR" sz="1400" u="none" strike="noStrike" dirty="0">
                          <a:effectLst/>
                          <a:latin typeface="+mn-lt"/>
                        </a:rPr>
                        <a:t>2015</a:t>
                      </a:r>
                      <a:endParaRPr lang="tr-TR" sz="1400" b="0" i="0" u="none" strike="noStrike" dirty="0">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Hazır Beyan Sistemi</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dirty="0">
                          <a:effectLst/>
                          <a:latin typeface="+mn-lt"/>
                        </a:rPr>
                        <a:t>2015</a:t>
                      </a:r>
                      <a:endParaRPr lang="tr-TR" sz="1400" b="0" i="0" u="none" strike="noStrike" dirty="0">
                        <a:solidFill>
                          <a:srgbClr val="000000"/>
                        </a:solidFill>
                        <a:effectLst/>
                        <a:latin typeface="+mn-lt"/>
                      </a:endParaRPr>
                    </a:p>
                  </a:txBody>
                  <a:tcPr marL="9525" marR="9525" marT="9525" marB="0" anchor="ctr"/>
                </a:tc>
                <a:tc>
                  <a:txBody>
                    <a:bodyPr/>
                    <a:lstStyle/>
                    <a:p>
                      <a:pPr algn="l" fontAlgn="ctr"/>
                      <a:r>
                        <a:rPr lang="tr-TR" sz="1400" u="none" strike="noStrike" dirty="0" smtClean="0">
                          <a:solidFill>
                            <a:srgbClr val="FF0000"/>
                          </a:solidFill>
                          <a:effectLst/>
                          <a:latin typeface="+mn-lt"/>
                        </a:rPr>
                        <a:t>Linux Tabanlı İşletim Sistemi (GİBUX) - İŞ TAKİP SİSTEMİ</a:t>
                      </a:r>
                      <a:r>
                        <a:rPr lang="tr-TR" sz="1400" b="0" i="0" u="none" strike="noStrike" dirty="0" smtClean="0">
                          <a:solidFill>
                            <a:srgbClr val="FF0000"/>
                          </a:solidFill>
                          <a:effectLst/>
                          <a:latin typeface="+mn-lt"/>
                        </a:rPr>
                        <a:t> </a:t>
                      </a:r>
                      <a:endParaRPr lang="tr-TR" sz="1400" b="0" i="0" u="none" strike="noStrike" dirty="0">
                        <a:solidFill>
                          <a:srgbClr val="FF0000"/>
                        </a:solidFill>
                        <a:effectLst/>
                        <a:latin typeface="+mn-lt"/>
                      </a:endParaRPr>
                    </a:p>
                  </a:txBody>
                  <a:tcPr marL="9525" marR="9525" marT="9525" marB="0" anchor="ctr"/>
                </a:tc>
              </a:tr>
              <a:tr h="381000">
                <a:tc>
                  <a:txBody>
                    <a:bodyPr/>
                    <a:lstStyle/>
                    <a:p>
                      <a:pPr algn="ctr" fontAlgn="ctr"/>
                      <a:r>
                        <a:rPr lang="tr-TR" sz="1400" u="none" strike="noStrike" dirty="0">
                          <a:effectLst/>
                          <a:latin typeface="+mn-lt"/>
                        </a:rPr>
                        <a:t>2016</a:t>
                      </a:r>
                      <a:endParaRPr lang="tr-TR" sz="1400" b="0" i="0" u="none" strike="noStrike" dirty="0">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Adresten Vergi Dairesi Yetki Alanı Tespiti,</a:t>
                      </a:r>
                      <a:br>
                        <a:rPr lang="tr-TR" sz="1400" u="none" strike="noStrike" dirty="0">
                          <a:effectLst/>
                          <a:latin typeface="+mn-lt"/>
                        </a:rPr>
                      </a:br>
                      <a:r>
                        <a:rPr lang="tr-TR" sz="1400" u="none" strike="noStrike" dirty="0">
                          <a:effectLst/>
                          <a:latin typeface="+mn-lt"/>
                        </a:rPr>
                        <a:t>MERSİS</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dirty="0">
                          <a:solidFill>
                            <a:srgbClr val="FF0000"/>
                          </a:solidFill>
                          <a:effectLst/>
                          <a:latin typeface="+mn-lt"/>
                        </a:rPr>
                        <a:t>2016</a:t>
                      </a:r>
                      <a:endParaRPr lang="tr-TR" sz="1400" b="0" i="0" u="none" strike="noStrike" dirty="0">
                        <a:solidFill>
                          <a:srgbClr val="FF0000"/>
                        </a:solidFill>
                        <a:effectLst/>
                        <a:latin typeface="+mn-lt"/>
                      </a:endParaRPr>
                    </a:p>
                  </a:txBody>
                  <a:tcPr marL="9525" marR="9525" marT="9525" marB="0" anchor="ctr"/>
                </a:tc>
                <a:tc>
                  <a:txBody>
                    <a:bodyPr/>
                    <a:lstStyle/>
                    <a:p>
                      <a:pPr algn="l" fontAlgn="ctr"/>
                      <a:r>
                        <a:rPr lang="tr-TR" sz="1400" u="none" strike="noStrike" dirty="0">
                          <a:solidFill>
                            <a:srgbClr val="FF0000"/>
                          </a:solidFill>
                          <a:effectLst/>
                          <a:latin typeface="+mn-lt"/>
                        </a:rPr>
                        <a:t>Elektronik Tebligat Sistemi</a:t>
                      </a:r>
                      <a:endParaRPr lang="tr-TR" sz="1400" b="0" i="0" u="none" strike="noStrike" dirty="0">
                        <a:solidFill>
                          <a:srgbClr val="FF0000"/>
                        </a:solidFill>
                        <a:effectLst/>
                        <a:latin typeface="+mn-lt"/>
                      </a:endParaRPr>
                    </a:p>
                  </a:txBody>
                  <a:tcPr marL="9525" marR="9525" marT="9525" marB="0" anchor="ctr"/>
                </a:tc>
              </a:tr>
              <a:tr h="190500">
                <a:tc>
                  <a:txBody>
                    <a:bodyPr/>
                    <a:lstStyle/>
                    <a:p>
                      <a:pPr algn="ctr" fontAlgn="ctr"/>
                      <a:r>
                        <a:rPr lang="tr-TR" sz="1400" u="none" strike="noStrike">
                          <a:effectLst/>
                          <a:latin typeface="+mn-lt"/>
                        </a:rPr>
                        <a:t>2016</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Gelir Kurumlar Vergisi Standart İade Sistemi (GEKSİS)</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2016</a:t>
                      </a:r>
                      <a:endParaRPr lang="tr-TR" sz="1400" b="0" i="0" u="none" strike="noStrike">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MDOS  (Müdürler Denetim Otomasyon Sistemi)</a:t>
                      </a:r>
                      <a:endParaRPr lang="tr-TR" sz="1400" b="0" i="0" u="none" strike="noStrike" dirty="0">
                        <a:solidFill>
                          <a:srgbClr val="000000"/>
                        </a:solidFill>
                        <a:effectLst/>
                        <a:latin typeface="+mn-lt"/>
                      </a:endParaRPr>
                    </a:p>
                  </a:txBody>
                  <a:tcPr marL="9525" marR="9525" marT="9525" marB="0" anchor="ctr"/>
                </a:tc>
              </a:tr>
              <a:tr h="190500">
                <a:tc>
                  <a:txBody>
                    <a:bodyPr/>
                    <a:lstStyle/>
                    <a:p>
                      <a:pPr algn="ctr" fontAlgn="ctr"/>
                      <a:r>
                        <a:rPr lang="tr-TR" sz="1400" u="none" strike="noStrike">
                          <a:effectLst/>
                          <a:latin typeface="+mn-lt"/>
                        </a:rPr>
                        <a:t>2016</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ÖTVİRA Projesi</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dirty="0">
                          <a:effectLst/>
                          <a:latin typeface="+mn-lt"/>
                        </a:rPr>
                        <a:t>2017</a:t>
                      </a:r>
                      <a:endParaRPr lang="tr-TR" sz="1400" b="0" i="0" u="none" strike="noStrike" dirty="0">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Başkanlığımız sanal POS uygulaması üzerinden Havale yöntemi ile vergi tahsilatları</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2017</a:t>
                      </a:r>
                      <a:endParaRPr lang="tr-TR" sz="1400" b="0" i="0" u="none" strike="noStrike">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E-Sınav</a:t>
                      </a:r>
                      <a:endParaRPr lang="tr-TR" sz="1400" b="0" i="0" u="none" strike="noStrike" dirty="0">
                        <a:solidFill>
                          <a:srgbClr val="000000"/>
                        </a:solidFill>
                        <a:effectLst/>
                        <a:latin typeface="+mn-lt"/>
                      </a:endParaRPr>
                    </a:p>
                  </a:txBody>
                  <a:tcPr marL="9525" marR="9525" marT="9525" marB="0" anchor="ctr"/>
                </a:tc>
              </a:tr>
              <a:tr h="190500">
                <a:tc>
                  <a:txBody>
                    <a:bodyPr/>
                    <a:lstStyle/>
                    <a:p>
                      <a:pPr algn="ctr" fontAlgn="ctr"/>
                      <a:r>
                        <a:rPr lang="tr-TR" sz="1400" u="none" strike="noStrike" dirty="0">
                          <a:effectLst/>
                          <a:latin typeface="+mn-lt"/>
                        </a:rPr>
                        <a:t>2017</a:t>
                      </a:r>
                      <a:endParaRPr lang="tr-TR" sz="1400" b="0" i="0" u="none" strike="noStrike" dirty="0">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İNKA</a:t>
                      </a:r>
                      <a:endParaRPr lang="tr-TR" sz="1400" b="0" i="0" u="none" strike="noStrike" dirty="0">
                        <a:solidFill>
                          <a:srgbClr val="000000"/>
                        </a:solidFill>
                        <a:effectLst/>
                        <a:latin typeface="+mn-lt"/>
                      </a:endParaRPr>
                    </a:p>
                  </a:txBody>
                  <a:tcPr marL="9525" marR="9525" marT="9525" marB="0" anchor="ctr"/>
                </a:tc>
              </a:tr>
              <a:tr h="190500">
                <a:tc>
                  <a:txBody>
                    <a:bodyPr/>
                    <a:lstStyle/>
                    <a:p>
                      <a:pPr algn="ctr" fontAlgn="ctr"/>
                      <a:r>
                        <a:rPr lang="tr-TR" sz="1400" u="none" strike="noStrike" dirty="0">
                          <a:solidFill>
                            <a:srgbClr val="FF0000"/>
                          </a:solidFill>
                          <a:effectLst/>
                          <a:latin typeface="+mn-lt"/>
                        </a:rPr>
                        <a:t>2017</a:t>
                      </a:r>
                      <a:endParaRPr lang="tr-TR" sz="1400" b="0" i="0" u="none" strike="noStrike" dirty="0">
                        <a:solidFill>
                          <a:srgbClr val="FF0000"/>
                        </a:solidFill>
                        <a:effectLst/>
                        <a:latin typeface="+mn-lt"/>
                      </a:endParaRPr>
                    </a:p>
                  </a:txBody>
                  <a:tcPr marL="9525" marR="9525" marT="9525" marB="0" anchor="ctr"/>
                </a:tc>
                <a:tc>
                  <a:txBody>
                    <a:bodyPr/>
                    <a:lstStyle/>
                    <a:p>
                      <a:pPr algn="l" fontAlgn="ctr"/>
                      <a:r>
                        <a:rPr lang="tr-TR" sz="1400" u="none" strike="noStrike" dirty="0">
                          <a:solidFill>
                            <a:srgbClr val="FF0000"/>
                          </a:solidFill>
                          <a:effectLst/>
                          <a:latin typeface="+mn-lt"/>
                        </a:rPr>
                        <a:t>İnteraktif Vergi Dairesi</a:t>
                      </a:r>
                      <a:endParaRPr lang="tr-TR" sz="1400" b="0" i="0" u="none" strike="noStrike" dirty="0">
                        <a:solidFill>
                          <a:srgbClr val="FF0000"/>
                        </a:solidFill>
                        <a:effectLst/>
                        <a:latin typeface="+mn-lt"/>
                      </a:endParaRPr>
                    </a:p>
                  </a:txBody>
                  <a:tcPr marL="9525" marR="9525" marT="9525" marB="0" anchor="ctr"/>
                </a:tc>
              </a:tr>
              <a:tr h="190500">
                <a:tc>
                  <a:txBody>
                    <a:bodyPr/>
                    <a:lstStyle/>
                    <a:p>
                      <a:pPr algn="ctr" fontAlgn="ctr"/>
                      <a:r>
                        <a:rPr lang="tr-TR" sz="1400" u="none" strike="noStrike">
                          <a:effectLst/>
                          <a:latin typeface="+mn-lt"/>
                        </a:rPr>
                        <a:t>2017</a:t>
                      </a:r>
                      <a:endParaRPr lang="tr-TR" sz="1400" b="0" i="0" u="none" strike="noStrike">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ÖTVİRA Projesi</a:t>
                      </a:r>
                      <a:endParaRPr lang="tr-TR" sz="1400" b="0" i="0" u="none" strike="noStrike" dirty="0">
                        <a:solidFill>
                          <a:srgbClr val="000000"/>
                        </a:solidFill>
                        <a:effectLst/>
                        <a:latin typeface="+mn-lt"/>
                      </a:endParaRPr>
                    </a:p>
                  </a:txBody>
                  <a:tcPr marL="9525" marR="9525" marT="9525" marB="0" anchor="ctr"/>
                </a:tc>
              </a:tr>
              <a:tr h="190500">
                <a:tc>
                  <a:txBody>
                    <a:bodyPr/>
                    <a:lstStyle/>
                    <a:p>
                      <a:pPr algn="ctr" fontAlgn="ctr"/>
                      <a:r>
                        <a:rPr lang="tr-TR" sz="1400" u="none" strike="noStrike" dirty="0">
                          <a:effectLst/>
                          <a:latin typeface="+mn-lt"/>
                        </a:rPr>
                        <a:t>2017</a:t>
                      </a:r>
                      <a:endParaRPr lang="tr-TR" sz="1400" b="0" i="0" u="none" strike="noStrike" dirty="0">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Riskli İade Takip ve Analiz Programı (RİTAP)</a:t>
                      </a:r>
                      <a:endParaRPr lang="tr-TR" sz="1400" b="0" i="0" u="none" strike="noStrike" dirty="0">
                        <a:solidFill>
                          <a:srgbClr val="000000"/>
                        </a:solidFill>
                        <a:effectLst/>
                        <a:latin typeface="+mn-lt"/>
                      </a:endParaRPr>
                    </a:p>
                  </a:txBody>
                  <a:tcPr marL="9525" marR="9525" marT="9525" marB="0" anchor="b"/>
                </a:tc>
              </a:tr>
              <a:tr h="571500">
                <a:tc>
                  <a:txBody>
                    <a:bodyPr/>
                    <a:lstStyle/>
                    <a:p>
                      <a:pPr algn="ctr" fontAlgn="ctr"/>
                      <a:r>
                        <a:rPr lang="tr-TR" sz="1400" u="none" strike="noStrike">
                          <a:effectLst/>
                          <a:latin typeface="+mn-lt"/>
                        </a:rPr>
                        <a:t>2017</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T.C. Kimlik numarasıyla İşlem Yapan Mükellefler İçin Dosya Numarası Olarak Kullanılmak Üzere Potansiyel Vergi Kimlik Numarası Üretilmesi,</a:t>
                      </a:r>
                      <a:br>
                        <a:rPr lang="tr-TR" sz="1400" u="none" strike="noStrike" dirty="0">
                          <a:effectLst/>
                          <a:latin typeface="+mn-lt"/>
                        </a:rPr>
                      </a:br>
                      <a:r>
                        <a:rPr lang="tr-TR" sz="1400" u="none" strike="noStrike" dirty="0">
                          <a:effectLst/>
                          <a:latin typeface="+mn-lt"/>
                        </a:rPr>
                        <a:t>Muhtasar Prim Hizmet Beyannamesine İstinaden Sicil Programlarının Güncellenmesi</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2017</a:t>
                      </a:r>
                      <a:endParaRPr lang="tr-TR" sz="1400" b="0" i="0" u="none" strike="noStrike">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Taşınır Kayıt Yönetim Sistemi</a:t>
                      </a:r>
                      <a:endParaRPr lang="tr-TR" sz="1400" b="0" i="0" u="none" strike="noStrike" dirty="0">
                        <a:solidFill>
                          <a:srgbClr val="000000"/>
                        </a:solidFill>
                        <a:effectLst/>
                        <a:latin typeface="+mn-lt"/>
                      </a:endParaRPr>
                    </a:p>
                  </a:txBody>
                  <a:tcPr marL="9525" marR="9525" marT="9525" marB="0" anchor="ctr"/>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t"/>
                      <a:r>
                        <a:rPr lang="tr-TR" sz="1400" u="none" strike="noStrike" dirty="0">
                          <a:effectLst/>
                          <a:latin typeface="+mn-lt"/>
                        </a:rPr>
                        <a:t>Başkanlığımız sanal POS uygulaması üzerinden Yabancı ülke kredi kartları ile vergi tahsilatları</a:t>
                      </a:r>
                      <a:endParaRPr lang="tr-TR" sz="1400" b="0" i="0" u="none" strike="noStrike" dirty="0">
                        <a:solidFill>
                          <a:srgbClr val="000000"/>
                        </a:solidFill>
                        <a:effectLst/>
                        <a:latin typeface="+mn-lt"/>
                      </a:endParaRPr>
                    </a:p>
                  </a:txBody>
                  <a:tcPr marL="9525" marR="9525" marT="9525" marB="0"/>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Defter-Beyan </a:t>
                      </a:r>
                      <a:r>
                        <a:rPr lang="tr-TR" sz="1400" u="none" strike="noStrike" dirty="0" smtClean="0">
                          <a:effectLst/>
                          <a:latin typeface="+mn-lt"/>
                        </a:rPr>
                        <a:t>Sistemi – Elektronik İrsaliye</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Hazır Beyan Mobil Sistemi</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a:effectLst/>
                          <a:latin typeface="+mn-lt"/>
                        </a:rPr>
                        <a:t>İzaha Davet</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b"/>
                      <a:r>
                        <a:rPr lang="tr-TR" sz="1400" u="none" strike="noStrike" dirty="0" smtClean="0">
                          <a:effectLst/>
                          <a:latin typeface="+mn-lt"/>
                        </a:rPr>
                        <a:t>İnteraktif Vergi Dairesi - Mükellef </a:t>
                      </a:r>
                      <a:r>
                        <a:rPr lang="tr-TR" sz="1400" u="none" strike="noStrike" dirty="0">
                          <a:effectLst/>
                          <a:latin typeface="+mn-lt"/>
                        </a:rPr>
                        <a:t>Bilgi Sistemi (MBS)</a:t>
                      </a:r>
                      <a:endParaRPr lang="tr-TR" sz="1400" b="0" i="0" u="none" strike="noStrike" dirty="0">
                        <a:solidFill>
                          <a:srgbClr val="00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ÖTVİRA Projesi</a:t>
                      </a:r>
                      <a:endParaRPr lang="tr-TR" sz="1400" b="0" i="0" u="none" strike="noStrike" dirty="0">
                        <a:solidFill>
                          <a:srgbClr val="000000"/>
                        </a:solidFill>
                        <a:effectLst/>
                        <a:latin typeface="+mn-lt"/>
                      </a:endParaRPr>
                    </a:p>
                  </a:txBody>
                  <a:tcPr marL="9525" marR="9525" marT="9525" marB="0" anchor="ctr"/>
                </a:tc>
              </a:tr>
              <a:tr h="190500">
                <a:tc>
                  <a:txBody>
                    <a:bodyPr/>
                    <a:lstStyle/>
                    <a:p>
                      <a:pPr algn="ctr" fontAlgn="ctr"/>
                      <a:r>
                        <a:rPr lang="tr-TR" sz="1400" u="none" strike="noStrike">
                          <a:solidFill>
                            <a:srgbClr val="FF0000"/>
                          </a:solidFill>
                          <a:effectLst/>
                          <a:latin typeface="+mn-lt"/>
                        </a:rPr>
                        <a:t>2018</a:t>
                      </a:r>
                      <a:endParaRPr lang="tr-TR" sz="1400" b="0" i="0" u="none" strike="noStrike">
                        <a:solidFill>
                          <a:srgbClr val="FF0000"/>
                        </a:solidFill>
                        <a:effectLst/>
                        <a:latin typeface="+mn-lt"/>
                      </a:endParaRPr>
                    </a:p>
                  </a:txBody>
                  <a:tcPr marL="9525" marR="9525" marT="9525" marB="0" anchor="ctr"/>
                </a:tc>
                <a:tc>
                  <a:txBody>
                    <a:bodyPr/>
                    <a:lstStyle/>
                    <a:p>
                      <a:pPr algn="l" fontAlgn="b"/>
                      <a:r>
                        <a:rPr lang="es-ES" sz="1400" u="none" strike="noStrike" dirty="0">
                          <a:solidFill>
                            <a:srgbClr val="FF0000"/>
                          </a:solidFill>
                          <a:effectLst/>
                          <a:latin typeface="+mn-lt"/>
                        </a:rPr>
                        <a:t>Özel Esas (ÖZES)  Uygulama Sistemi </a:t>
                      </a:r>
                      <a:endParaRPr lang="es-ES" sz="1400" b="0" i="0" u="none" strike="noStrike" dirty="0">
                        <a:solidFill>
                          <a:srgbClr val="FF0000"/>
                        </a:solidFill>
                        <a:effectLst/>
                        <a:latin typeface="+mn-lt"/>
                      </a:endParaRPr>
                    </a:p>
                  </a:txBody>
                  <a:tcPr marL="9525" marR="9525" marT="9525" marB="0" anchor="b"/>
                </a:tc>
              </a:tr>
              <a:tr h="190500">
                <a:tc>
                  <a:txBody>
                    <a:bodyPr/>
                    <a:lstStyle/>
                    <a:p>
                      <a:pPr algn="ctr" fontAlgn="ctr"/>
                      <a:r>
                        <a:rPr lang="tr-TR" sz="1400" u="none" strike="noStrike">
                          <a:effectLst/>
                          <a:latin typeface="+mn-lt"/>
                        </a:rPr>
                        <a:t>2018</a:t>
                      </a:r>
                      <a:endParaRPr lang="tr-TR" sz="1400" b="0" i="0" u="none" strike="noStrike">
                        <a:solidFill>
                          <a:srgbClr val="000000"/>
                        </a:solidFill>
                        <a:effectLst/>
                        <a:latin typeface="+mn-lt"/>
                      </a:endParaRPr>
                    </a:p>
                  </a:txBody>
                  <a:tcPr marL="9525" marR="9525" marT="9525" marB="0" anchor="ctr"/>
                </a:tc>
                <a:tc>
                  <a:txBody>
                    <a:bodyPr/>
                    <a:lstStyle/>
                    <a:p>
                      <a:pPr algn="l" fontAlgn="ctr"/>
                      <a:r>
                        <a:rPr lang="tr-TR" sz="1400" u="none" strike="noStrike" dirty="0">
                          <a:effectLst/>
                          <a:latin typeface="+mn-lt"/>
                        </a:rPr>
                        <a:t>Performans Bilgi Sistemi (PBS)</a:t>
                      </a:r>
                      <a:endParaRPr lang="tr-TR" sz="1400" b="0" i="0" u="none" strike="noStrike" dirty="0">
                        <a:solidFill>
                          <a:srgbClr val="000000"/>
                        </a:solidFill>
                        <a:effectLst/>
                        <a:latin typeface="+mn-lt"/>
                      </a:endParaRPr>
                    </a:p>
                  </a:txBody>
                  <a:tcPr marL="9525" marR="9525" marT="9525" marB="0" anchor="ctr"/>
                </a:tc>
              </a:tr>
            </a:tbl>
          </a:graphicData>
        </a:graphic>
      </p:graphicFrame>
    </p:spTree>
    <p:extLst>
      <p:ext uri="{BB962C8B-B14F-4D97-AF65-F5344CB8AC3E}">
        <p14:creationId xmlns:p14="http://schemas.microsoft.com/office/powerpoint/2010/main" val="2910371928"/>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63755" y="6567769"/>
            <a:ext cx="428085" cy="365125"/>
          </a:xfrm>
        </p:spPr>
        <p:txBody>
          <a:bodyPr/>
          <a:lstStyle/>
          <a:p>
            <a:fld id="{16449A80-6FDC-475E-9293-1C17F140D77C}" type="slidenum">
              <a:rPr lang="tr-TR" smtClean="0">
                <a:solidFill>
                  <a:schemeClr val="bg1"/>
                </a:solidFill>
                <a:latin typeface="GalanoGrotesque-Bold" panose="00000800000000000000" pitchFamily="50" charset="-94"/>
              </a:rPr>
              <a:t>14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
        <p:nvSpPr>
          <p:cNvPr id="17" name="Oval 3"/>
          <p:cNvSpPr>
            <a:spLocks noChangeArrowheads="1"/>
          </p:cNvSpPr>
          <p:nvPr/>
        </p:nvSpPr>
        <p:spPr bwMode="auto">
          <a:xfrm>
            <a:off x="9317039" y="6165851"/>
            <a:ext cx="1100137" cy="652463"/>
          </a:xfrm>
          <a:prstGeom prst="ellipse">
            <a:avLst/>
          </a:prstGeom>
          <a:solidFill>
            <a:schemeClr val="bg1"/>
          </a:solidFill>
          <a:ln w="9525">
            <a:solidFill>
              <a:schemeClr val="bg1"/>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pic>
        <p:nvPicPr>
          <p:cNvPr id="18" name="Picture 4" descr="back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451976" y="5949951"/>
            <a:ext cx="7731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5"/>
          <p:cNvSpPr txBox="1">
            <a:spLocks noChangeArrowheads="1"/>
          </p:cNvSpPr>
          <p:nvPr/>
        </p:nvSpPr>
        <p:spPr bwMode="auto">
          <a:xfrm>
            <a:off x="10307638" y="6640514"/>
            <a:ext cx="4683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algn="l" eaLnBrk="1" fontAlgn="base" hangingPunct="1">
              <a:spcBef>
                <a:spcPct val="50000"/>
              </a:spcBef>
              <a:spcAft>
                <a:spcPct val="0"/>
              </a:spcAft>
            </a:pPr>
            <a:endParaRPr lang="tr-TR" sz="1000">
              <a:solidFill>
                <a:srgbClr val="FFFFFF"/>
              </a:solidFill>
              <a:latin typeface="Arial" pitchFamily="34" charset="0"/>
              <a:cs typeface="Arial" pitchFamily="34" charset="0"/>
            </a:endParaRPr>
          </a:p>
        </p:txBody>
      </p:sp>
      <p:sp>
        <p:nvSpPr>
          <p:cNvPr id="20" name="Line 19"/>
          <p:cNvSpPr>
            <a:spLocks noChangeShapeType="1"/>
          </p:cNvSpPr>
          <p:nvPr/>
        </p:nvSpPr>
        <p:spPr bwMode="auto">
          <a:xfrm flipH="1" flipV="1">
            <a:off x="4079777" y="2851944"/>
            <a:ext cx="264539" cy="424883"/>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1" name="Text Box 20"/>
          <p:cNvSpPr txBox="1">
            <a:spLocks noChangeArrowheads="1"/>
          </p:cNvSpPr>
          <p:nvPr/>
        </p:nvSpPr>
        <p:spPr bwMode="auto">
          <a:xfrm>
            <a:off x="2711624" y="2025806"/>
            <a:ext cx="1371600" cy="46166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464 V.U.K. </a:t>
            </a:r>
            <a:r>
              <a:rPr lang="tr-TR" sz="1200" b="1" dirty="0" err="1">
                <a:solidFill>
                  <a:srgbClr val="0066FF"/>
                </a:solidFill>
                <a:effectLst>
                  <a:outerShdw blurRad="38100" dist="38100" dir="2700000" algn="tl">
                    <a:srgbClr val="C0C0C0"/>
                  </a:outerShdw>
                </a:effectLst>
                <a:latin typeface="Arial" pitchFamily="34" charset="0"/>
                <a:cs typeface="Arial" pitchFamily="34" charset="0"/>
              </a:rPr>
              <a:t>Gn</a:t>
            </a:r>
            <a:r>
              <a:rPr lang="tr-TR" sz="1200" b="1" dirty="0">
                <a:solidFill>
                  <a:srgbClr val="0066FF"/>
                </a:solidFill>
                <a:effectLst>
                  <a:outerShdw blurRad="38100" dist="38100" dir="2700000" algn="tl">
                    <a:srgbClr val="C0C0C0"/>
                  </a:outerShdw>
                </a:effectLst>
                <a:latin typeface="Arial" pitchFamily="34" charset="0"/>
                <a:cs typeface="Arial" pitchFamily="34" charset="0"/>
              </a:rPr>
              <a:t> Tebliğ</a:t>
            </a:r>
          </a:p>
        </p:txBody>
      </p:sp>
      <p:sp>
        <p:nvSpPr>
          <p:cNvPr id="22" name="Line 21"/>
          <p:cNvSpPr>
            <a:spLocks noChangeShapeType="1"/>
          </p:cNvSpPr>
          <p:nvPr/>
        </p:nvSpPr>
        <p:spPr bwMode="auto">
          <a:xfrm flipH="1">
            <a:off x="2359968" y="3422961"/>
            <a:ext cx="765404" cy="1624553"/>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3" name="Text Box 22"/>
          <p:cNvSpPr txBox="1">
            <a:spLocks noChangeArrowheads="1"/>
          </p:cNvSpPr>
          <p:nvPr/>
        </p:nvSpPr>
        <p:spPr bwMode="auto">
          <a:xfrm>
            <a:off x="2783632" y="4387170"/>
            <a:ext cx="1373188" cy="55399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err="1">
                <a:solidFill>
                  <a:srgbClr val="0066FF"/>
                </a:solidFill>
                <a:effectLst>
                  <a:outerShdw blurRad="38100" dist="38100" dir="2700000" algn="tl">
                    <a:srgbClr val="C0C0C0"/>
                  </a:outerShdw>
                </a:effectLst>
                <a:latin typeface="Arial" pitchFamily="34" charset="0"/>
                <a:cs typeface="Arial" pitchFamily="34" charset="0"/>
              </a:rPr>
              <a:t>Emn.Gn.Md</a:t>
            </a:r>
            <a:r>
              <a:rPr lang="tr-TR" sz="1200" b="1" dirty="0">
                <a:solidFill>
                  <a:srgbClr val="0066FF"/>
                </a:solidFill>
                <a:effectLst>
                  <a:outerShdw blurRad="38100" dist="38100" dir="2700000" algn="tl">
                    <a:srgbClr val="C0C0C0"/>
                  </a:outerShdw>
                </a:effectLst>
                <a:latin typeface="Arial" pitchFamily="34" charset="0"/>
                <a:cs typeface="Arial" pitchFamily="34" charset="0"/>
              </a:rPr>
              <a:t>.</a:t>
            </a:r>
          </a:p>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Nakil Tescil</a:t>
            </a:r>
          </a:p>
        </p:txBody>
      </p:sp>
      <p:sp>
        <p:nvSpPr>
          <p:cNvPr id="24" name="Line 31"/>
          <p:cNvSpPr>
            <a:spLocks noChangeShapeType="1"/>
          </p:cNvSpPr>
          <p:nvPr/>
        </p:nvSpPr>
        <p:spPr bwMode="auto">
          <a:xfrm flipH="1" flipV="1">
            <a:off x="6529933" y="2870201"/>
            <a:ext cx="13293" cy="409572"/>
          </a:xfrm>
          <a:prstGeom prst="line">
            <a:avLst/>
          </a:prstGeom>
          <a:noFill/>
          <a:ln w="9525">
            <a:solidFill>
              <a:srgbClr val="00FFCC"/>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5" name="Text Box 32"/>
          <p:cNvSpPr txBox="1">
            <a:spLocks noChangeArrowheads="1"/>
          </p:cNvSpPr>
          <p:nvPr/>
        </p:nvSpPr>
        <p:spPr bwMode="auto">
          <a:xfrm>
            <a:off x="5654848" y="2623480"/>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GEKSİS</a:t>
            </a:r>
          </a:p>
        </p:txBody>
      </p:sp>
      <p:sp>
        <p:nvSpPr>
          <p:cNvPr id="26" name="Line 33"/>
          <p:cNvSpPr>
            <a:spLocks noChangeShapeType="1"/>
          </p:cNvSpPr>
          <p:nvPr/>
        </p:nvSpPr>
        <p:spPr bwMode="auto">
          <a:xfrm flipV="1">
            <a:off x="6816081" y="3313112"/>
            <a:ext cx="432841" cy="1620838"/>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7" name="Text Box 34"/>
          <p:cNvSpPr txBox="1">
            <a:spLocks noChangeArrowheads="1"/>
          </p:cNvSpPr>
          <p:nvPr/>
        </p:nvSpPr>
        <p:spPr bwMode="auto">
          <a:xfrm>
            <a:off x="6092552" y="4965442"/>
            <a:ext cx="137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0"/>
              </a:spcBef>
              <a:spcAft>
                <a:spcPct val="0"/>
              </a:spcAft>
            </a:pPr>
            <a:r>
              <a:rPr lang="tr-TR" sz="1200" dirty="0">
                <a:solidFill>
                  <a:srgbClr val="000000"/>
                </a:solidFill>
                <a:latin typeface="Arial" pitchFamily="34" charset="0"/>
                <a:cs typeface="Arial" pitchFamily="34" charset="0"/>
              </a:rPr>
              <a:t>Sanal POS Havale</a:t>
            </a:r>
          </a:p>
        </p:txBody>
      </p:sp>
      <p:sp>
        <p:nvSpPr>
          <p:cNvPr id="28" name="Line 35"/>
          <p:cNvSpPr>
            <a:spLocks noChangeShapeType="1"/>
          </p:cNvSpPr>
          <p:nvPr/>
        </p:nvSpPr>
        <p:spPr bwMode="auto">
          <a:xfrm>
            <a:off x="7599413" y="2284143"/>
            <a:ext cx="1877815" cy="998806"/>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9" name="Text Box 36"/>
          <p:cNvSpPr txBox="1">
            <a:spLocks noChangeArrowheads="1"/>
          </p:cNvSpPr>
          <p:nvPr/>
        </p:nvSpPr>
        <p:spPr bwMode="auto">
          <a:xfrm>
            <a:off x="6744072" y="1844825"/>
            <a:ext cx="1693862" cy="461665"/>
          </a:xfrm>
          <a:prstGeom prst="rect">
            <a:avLst/>
          </a:prstGeom>
          <a:noFill/>
          <a:ln w="9525" algn="ctr">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Sanal POS Yabancı Kredi Kartı Tahsilat</a:t>
            </a:r>
          </a:p>
        </p:txBody>
      </p:sp>
      <p:sp>
        <p:nvSpPr>
          <p:cNvPr id="30" name="Line 37"/>
          <p:cNvSpPr>
            <a:spLocks noChangeShapeType="1"/>
          </p:cNvSpPr>
          <p:nvPr/>
        </p:nvSpPr>
        <p:spPr bwMode="auto">
          <a:xfrm flipH="1" flipV="1">
            <a:off x="8976321" y="1745950"/>
            <a:ext cx="1051723" cy="1483040"/>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1" name="Text Box 38"/>
          <p:cNvSpPr txBox="1">
            <a:spLocks noChangeArrowheads="1"/>
          </p:cNvSpPr>
          <p:nvPr/>
        </p:nvSpPr>
        <p:spPr bwMode="auto">
          <a:xfrm>
            <a:off x="8112224" y="1284289"/>
            <a:ext cx="1665288" cy="46166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Performans Bilgi Sistemi (PBS)</a:t>
            </a:r>
          </a:p>
        </p:txBody>
      </p:sp>
      <p:sp>
        <p:nvSpPr>
          <p:cNvPr id="32" name="Line 39"/>
          <p:cNvSpPr>
            <a:spLocks noChangeShapeType="1"/>
          </p:cNvSpPr>
          <p:nvPr/>
        </p:nvSpPr>
        <p:spPr bwMode="auto">
          <a:xfrm flipV="1">
            <a:off x="8976321" y="3356992"/>
            <a:ext cx="792088" cy="1054769"/>
          </a:xfrm>
          <a:prstGeom prst="line">
            <a:avLst/>
          </a:prstGeom>
          <a:noFill/>
          <a:ln w="9525">
            <a:solidFill>
              <a:srgbClr val="CC00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3" name="Text Box 40"/>
          <p:cNvSpPr txBox="1">
            <a:spLocks noChangeArrowheads="1"/>
          </p:cNvSpPr>
          <p:nvPr/>
        </p:nvSpPr>
        <p:spPr bwMode="auto">
          <a:xfrm>
            <a:off x="8112225" y="4511676"/>
            <a:ext cx="1373187"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Defter Beyan</a:t>
            </a:r>
          </a:p>
        </p:txBody>
      </p:sp>
      <p:sp>
        <p:nvSpPr>
          <p:cNvPr id="34" name="Text Box 91"/>
          <p:cNvSpPr txBox="1">
            <a:spLocks noChangeArrowheads="1"/>
          </p:cNvSpPr>
          <p:nvPr/>
        </p:nvSpPr>
        <p:spPr bwMode="auto">
          <a:xfrm>
            <a:off x="9294814" y="1795037"/>
            <a:ext cx="1373187" cy="46166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Hazır Beyan Mobil</a:t>
            </a:r>
          </a:p>
        </p:txBody>
      </p:sp>
      <p:sp>
        <p:nvSpPr>
          <p:cNvPr id="35" name="AutoShape 95"/>
          <p:cNvSpPr>
            <a:spLocks noChangeArrowheads="1"/>
          </p:cNvSpPr>
          <p:nvPr/>
        </p:nvSpPr>
        <p:spPr bwMode="auto">
          <a:xfrm>
            <a:off x="8256240" y="4444634"/>
            <a:ext cx="1101556" cy="411080"/>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36" name="WordArt 96"/>
          <p:cNvSpPr>
            <a:spLocks noChangeArrowheads="1" noChangeShapeType="1" noTextEdit="1"/>
          </p:cNvSpPr>
          <p:nvPr/>
        </p:nvSpPr>
        <p:spPr bwMode="auto">
          <a:xfrm>
            <a:off x="1847851" y="6561139"/>
            <a:ext cx="2232025" cy="219075"/>
          </a:xfrm>
          <a:prstGeom prst="rect">
            <a:avLst/>
          </a:prstGeom>
          <a:extLst>
            <a:ext uri="{91240B29-F687-4F45-9708-019B960494DF}">
              <a14:hiddenLine xmlns:a14="http://schemas.microsoft.com/office/drawing/2010/main" w="317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pPr>
            <a:r>
              <a:rPr lang="tr-TR" sz="1200" b="1" kern="10" dirty="0">
                <a:solidFill>
                  <a:srgbClr val="FFFFFF"/>
                </a:solidFill>
                <a:latin typeface="Arial Black"/>
                <a:cs typeface="Arial" pitchFamily="34" charset="0"/>
              </a:rPr>
              <a:t>VEDOP Otomasyonu</a:t>
            </a:r>
          </a:p>
        </p:txBody>
      </p:sp>
      <p:sp>
        <p:nvSpPr>
          <p:cNvPr id="37" name="Line 23"/>
          <p:cNvSpPr>
            <a:spLocks noChangeShapeType="1"/>
          </p:cNvSpPr>
          <p:nvPr/>
        </p:nvSpPr>
        <p:spPr bwMode="auto">
          <a:xfrm flipH="1">
            <a:off x="3969658" y="3429000"/>
            <a:ext cx="758190" cy="2173786"/>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8" name="Text Box 30"/>
          <p:cNvSpPr txBox="1">
            <a:spLocks noChangeArrowheads="1"/>
          </p:cNvSpPr>
          <p:nvPr/>
        </p:nvSpPr>
        <p:spPr bwMode="auto">
          <a:xfrm>
            <a:off x="3287689" y="5589241"/>
            <a:ext cx="1137713" cy="461665"/>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Hazır Beyan Sistemi</a:t>
            </a:r>
          </a:p>
        </p:txBody>
      </p:sp>
      <p:sp>
        <p:nvSpPr>
          <p:cNvPr id="40" name="Line 19"/>
          <p:cNvSpPr>
            <a:spLocks noChangeShapeType="1"/>
          </p:cNvSpPr>
          <p:nvPr/>
        </p:nvSpPr>
        <p:spPr bwMode="auto">
          <a:xfrm flipH="1" flipV="1">
            <a:off x="3431704" y="2435223"/>
            <a:ext cx="381000" cy="935844"/>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1" name="Text Box 20"/>
          <p:cNvSpPr txBox="1">
            <a:spLocks noChangeArrowheads="1"/>
          </p:cNvSpPr>
          <p:nvPr/>
        </p:nvSpPr>
        <p:spPr bwMode="auto">
          <a:xfrm>
            <a:off x="3432474" y="2463280"/>
            <a:ext cx="1295374" cy="461665"/>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0000"/>
                </a:solidFill>
                <a:effectLst>
                  <a:outerShdw blurRad="38100" dist="38100" dir="2700000" algn="tl">
                    <a:srgbClr val="C0C0C0"/>
                  </a:outerShdw>
                </a:effectLst>
                <a:latin typeface="Arial" pitchFamily="34" charset="0"/>
                <a:cs typeface="Arial" pitchFamily="34" charset="0"/>
              </a:rPr>
              <a:t>Elektronik Yoklama (EYS)</a:t>
            </a:r>
          </a:p>
        </p:txBody>
      </p:sp>
      <p:sp>
        <p:nvSpPr>
          <p:cNvPr id="42" name="Line 21"/>
          <p:cNvSpPr>
            <a:spLocks noChangeShapeType="1"/>
          </p:cNvSpPr>
          <p:nvPr/>
        </p:nvSpPr>
        <p:spPr bwMode="auto">
          <a:xfrm flipH="1">
            <a:off x="3503713" y="3412049"/>
            <a:ext cx="568325" cy="1032951"/>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3" name="Text Box 22"/>
          <p:cNvSpPr txBox="1">
            <a:spLocks noChangeArrowheads="1"/>
          </p:cNvSpPr>
          <p:nvPr/>
        </p:nvSpPr>
        <p:spPr bwMode="auto">
          <a:xfrm>
            <a:off x="1631504" y="5047513"/>
            <a:ext cx="1373188" cy="55399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Sanal POS Vergi</a:t>
            </a:r>
          </a:p>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Tahsilatı</a:t>
            </a:r>
          </a:p>
        </p:txBody>
      </p:sp>
      <p:sp>
        <p:nvSpPr>
          <p:cNvPr id="44" name="AutoShape 94"/>
          <p:cNvSpPr>
            <a:spLocks noChangeArrowheads="1"/>
          </p:cNvSpPr>
          <p:nvPr/>
        </p:nvSpPr>
        <p:spPr bwMode="auto">
          <a:xfrm>
            <a:off x="8256241" y="1264246"/>
            <a:ext cx="1354931" cy="436562"/>
          </a:xfrm>
          <a:prstGeom prst="roundRect">
            <a:avLst>
              <a:gd name="adj" fmla="val 16667"/>
            </a:avLst>
          </a:prstGeom>
          <a:noFill/>
          <a:ln w="38100">
            <a:solidFill>
              <a:srgbClr val="00008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45" name="Text Box 32"/>
          <p:cNvSpPr txBox="1">
            <a:spLocks noChangeArrowheads="1"/>
          </p:cNvSpPr>
          <p:nvPr/>
        </p:nvSpPr>
        <p:spPr bwMode="auto">
          <a:xfrm>
            <a:off x="6600056" y="3944090"/>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RİTAP</a:t>
            </a:r>
          </a:p>
        </p:txBody>
      </p:sp>
      <p:sp>
        <p:nvSpPr>
          <p:cNvPr id="46" name="Line 90"/>
          <p:cNvSpPr>
            <a:spLocks noChangeShapeType="1"/>
          </p:cNvSpPr>
          <p:nvPr/>
        </p:nvSpPr>
        <p:spPr bwMode="auto">
          <a:xfrm flipH="1">
            <a:off x="9552384" y="3371156"/>
            <a:ext cx="792088" cy="1780030"/>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7" name="AutoShape 95"/>
          <p:cNvSpPr>
            <a:spLocks noChangeArrowheads="1"/>
          </p:cNvSpPr>
          <p:nvPr/>
        </p:nvSpPr>
        <p:spPr bwMode="auto">
          <a:xfrm>
            <a:off x="4511824" y="3985031"/>
            <a:ext cx="641872" cy="272612"/>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48" name="Text Box 32"/>
          <p:cNvSpPr txBox="1">
            <a:spLocks noChangeArrowheads="1"/>
          </p:cNvSpPr>
          <p:nvPr/>
        </p:nvSpPr>
        <p:spPr bwMode="auto">
          <a:xfrm>
            <a:off x="3791744" y="3994754"/>
            <a:ext cx="2112452"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E-VDB</a:t>
            </a:r>
          </a:p>
        </p:txBody>
      </p:sp>
      <p:sp>
        <p:nvSpPr>
          <p:cNvPr id="49" name="Text Box 32"/>
          <p:cNvSpPr txBox="1">
            <a:spLocks noChangeArrowheads="1"/>
          </p:cNvSpPr>
          <p:nvPr/>
        </p:nvSpPr>
        <p:spPr bwMode="auto">
          <a:xfrm>
            <a:off x="4458378" y="2821900"/>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İŞ TAKİP</a:t>
            </a:r>
          </a:p>
        </p:txBody>
      </p:sp>
      <p:sp>
        <p:nvSpPr>
          <p:cNvPr id="50" name="Line 35"/>
          <p:cNvSpPr>
            <a:spLocks noChangeShapeType="1"/>
          </p:cNvSpPr>
          <p:nvPr/>
        </p:nvSpPr>
        <p:spPr bwMode="auto">
          <a:xfrm>
            <a:off x="8544273" y="2949575"/>
            <a:ext cx="406199" cy="354145"/>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1" name="Text Box 32"/>
          <p:cNvSpPr txBox="1">
            <a:spLocks noChangeArrowheads="1"/>
          </p:cNvSpPr>
          <p:nvPr/>
        </p:nvSpPr>
        <p:spPr bwMode="auto">
          <a:xfrm>
            <a:off x="7599064" y="2755711"/>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İzaha Davet</a:t>
            </a:r>
          </a:p>
        </p:txBody>
      </p:sp>
      <p:sp>
        <p:nvSpPr>
          <p:cNvPr id="52" name="Text Box 32"/>
          <p:cNvSpPr txBox="1">
            <a:spLocks noChangeArrowheads="1"/>
          </p:cNvSpPr>
          <p:nvPr/>
        </p:nvSpPr>
        <p:spPr bwMode="auto">
          <a:xfrm>
            <a:off x="7016468" y="2791962"/>
            <a:ext cx="879732"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E-SINAV</a:t>
            </a:r>
          </a:p>
        </p:txBody>
      </p:sp>
      <p:sp>
        <p:nvSpPr>
          <p:cNvPr id="53" name="Line 33"/>
          <p:cNvSpPr>
            <a:spLocks noChangeShapeType="1"/>
          </p:cNvSpPr>
          <p:nvPr/>
        </p:nvSpPr>
        <p:spPr bwMode="auto">
          <a:xfrm flipV="1">
            <a:off x="7536160" y="3387786"/>
            <a:ext cx="293368" cy="2173485"/>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4" name="Text Box 40"/>
          <p:cNvSpPr txBox="1">
            <a:spLocks noChangeArrowheads="1"/>
          </p:cNvSpPr>
          <p:nvPr/>
        </p:nvSpPr>
        <p:spPr bwMode="auto">
          <a:xfrm>
            <a:off x="7248128" y="5561271"/>
            <a:ext cx="576508"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İNKA</a:t>
            </a:r>
          </a:p>
        </p:txBody>
      </p:sp>
      <p:sp>
        <p:nvSpPr>
          <p:cNvPr id="55" name="Line 33"/>
          <p:cNvSpPr>
            <a:spLocks noChangeShapeType="1"/>
          </p:cNvSpPr>
          <p:nvPr/>
        </p:nvSpPr>
        <p:spPr bwMode="auto">
          <a:xfrm flipV="1">
            <a:off x="7896200" y="3436936"/>
            <a:ext cx="227042" cy="2556611"/>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6" name="Text Box 40"/>
          <p:cNvSpPr txBox="1">
            <a:spLocks noChangeArrowheads="1"/>
          </p:cNvSpPr>
          <p:nvPr/>
        </p:nvSpPr>
        <p:spPr bwMode="auto">
          <a:xfrm>
            <a:off x="7320137" y="5939305"/>
            <a:ext cx="1148231" cy="461665"/>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TAŞINIR K.Y.S.</a:t>
            </a:r>
          </a:p>
        </p:txBody>
      </p:sp>
      <p:sp>
        <p:nvSpPr>
          <p:cNvPr id="57" name="Line 33"/>
          <p:cNvSpPr>
            <a:spLocks noChangeShapeType="1"/>
          </p:cNvSpPr>
          <p:nvPr/>
        </p:nvSpPr>
        <p:spPr bwMode="auto">
          <a:xfrm flipH="1" flipV="1">
            <a:off x="5951984" y="3424253"/>
            <a:ext cx="45068" cy="82410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8" name="Text Box 40"/>
          <p:cNvSpPr txBox="1">
            <a:spLocks noChangeArrowheads="1"/>
          </p:cNvSpPr>
          <p:nvPr/>
        </p:nvSpPr>
        <p:spPr bwMode="auto">
          <a:xfrm>
            <a:off x="5476776" y="4221089"/>
            <a:ext cx="1123280"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E-TEBLİGAT</a:t>
            </a:r>
          </a:p>
        </p:txBody>
      </p:sp>
      <p:sp>
        <p:nvSpPr>
          <p:cNvPr id="59" name="Line 33"/>
          <p:cNvSpPr>
            <a:spLocks noChangeShapeType="1"/>
          </p:cNvSpPr>
          <p:nvPr/>
        </p:nvSpPr>
        <p:spPr bwMode="auto">
          <a:xfrm>
            <a:off x="5189984" y="1916832"/>
            <a:ext cx="762000" cy="1475637"/>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0" name="Text Box 32"/>
          <p:cNvSpPr txBox="1">
            <a:spLocks noChangeArrowheads="1"/>
          </p:cNvSpPr>
          <p:nvPr/>
        </p:nvSpPr>
        <p:spPr bwMode="auto">
          <a:xfrm>
            <a:off x="4295800" y="1711842"/>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MDOS</a:t>
            </a:r>
          </a:p>
        </p:txBody>
      </p:sp>
      <p:sp>
        <p:nvSpPr>
          <p:cNvPr id="61" name="Line 33"/>
          <p:cNvSpPr>
            <a:spLocks noChangeShapeType="1"/>
          </p:cNvSpPr>
          <p:nvPr/>
        </p:nvSpPr>
        <p:spPr bwMode="auto">
          <a:xfrm>
            <a:off x="5768912" y="2159486"/>
            <a:ext cx="573971" cy="1261009"/>
          </a:xfrm>
          <a:custGeom>
            <a:avLst/>
            <a:gdLst>
              <a:gd name="connsiteX0" fmla="*/ 0 w 845820"/>
              <a:gd name="connsiteY0" fmla="*/ 0 h 1063301"/>
              <a:gd name="connsiteX1" fmla="*/ 845820 w 845820"/>
              <a:gd name="connsiteY1" fmla="*/ 1063301 h 1063301"/>
              <a:gd name="connsiteX0" fmla="*/ 0 w 812868"/>
              <a:gd name="connsiteY0" fmla="*/ 0 h 1153917"/>
              <a:gd name="connsiteX1" fmla="*/ 812868 w 812868"/>
              <a:gd name="connsiteY1" fmla="*/ 1153917 h 1153917"/>
              <a:gd name="connsiteX0" fmla="*/ 0 w 812868"/>
              <a:gd name="connsiteY0" fmla="*/ 0 h 1153917"/>
              <a:gd name="connsiteX1" fmla="*/ 812868 w 812868"/>
              <a:gd name="connsiteY1" fmla="*/ 1153917 h 1153917"/>
              <a:gd name="connsiteX0" fmla="*/ 0 w 812868"/>
              <a:gd name="connsiteY0" fmla="*/ 0 h 1153917"/>
              <a:gd name="connsiteX1" fmla="*/ 812868 w 812868"/>
              <a:gd name="connsiteY1" fmla="*/ 1153917 h 1153917"/>
              <a:gd name="connsiteX0" fmla="*/ 0 w 573971"/>
              <a:gd name="connsiteY0" fmla="*/ 0 h 1203344"/>
              <a:gd name="connsiteX1" fmla="*/ 573971 w 573971"/>
              <a:gd name="connsiteY1" fmla="*/ 1203344 h 1203344"/>
              <a:gd name="connsiteX0" fmla="*/ 0 w 573971"/>
              <a:gd name="connsiteY0" fmla="*/ 0 h 1203344"/>
              <a:gd name="connsiteX1" fmla="*/ 573971 w 573971"/>
              <a:gd name="connsiteY1" fmla="*/ 1203344 h 1203344"/>
              <a:gd name="connsiteX0" fmla="*/ 0 w 573971"/>
              <a:gd name="connsiteY0" fmla="*/ 0 h 1203344"/>
              <a:gd name="connsiteX1" fmla="*/ 96430 w 573971"/>
              <a:gd name="connsiteY1" fmla="*/ 138871 h 1203344"/>
              <a:gd name="connsiteX2" fmla="*/ 573971 w 573971"/>
              <a:gd name="connsiteY2" fmla="*/ 1203344 h 1203344"/>
              <a:gd name="connsiteX0" fmla="*/ 0 w 573971"/>
              <a:gd name="connsiteY0" fmla="*/ 0 h 1203344"/>
              <a:gd name="connsiteX1" fmla="*/ 96430 w 573971"/>
              <a:gd name="connsiteY1" fmla="*/ 138871 h 1203344"/>
              <a:gd name="connsiteX2" fmla="*/ 573971 w 573971"/>
              <a:gd name="connsiteY2" fmla="*/ 1203344 h 1203344"/>
              <a:gd name="connsiteX0" fmla="*/ 0 w 565733"/>
              <a:gd name="connsiteY0" fmla="*/ 0 h 1252771"/>
              <a:gd name="connsiteX1" fmla="*/ 88192 w 565733"/>
              <a:gd name="connsiteY1" fmla="*/ 188298 h 1252771"/>
              <a:gd name="connsiteX2" fmla="*/ 565733 w 565733"/>
              <a:gd name="connsiteY2" fmla="*/ 1252771 h 1252771"/>
              <a:gd name="connsiteX0" fmla="*/ 0 w 573971"/>
              <a:gd name="connsiteY0" fmla="*/ 0 h 1261009"/>
              <a:gd name="connsiteX1" fmla="*/ 96430 w 573971"/>
              <a:gd name="connsiteY1" fmla="*/ 196536 h 1261009"/>
              <a:gd name="connsiteX2" fmla="*/ 573971 w 573971"/>
              <a:gd name="connsiteY2" fmla="*/ 1261009 h 1261009"/>
              <a:gd name="connsiteX0" fmla="*/ 0 w 573971"/>
              <a:gd name="connsiteY0" fmla="*/ 0 h 1261009"/>
              <a:gd name="connsiteX1" fmla="*/ 96430 w 573971"/>
              <a:gd name="connsiteY1" fmla="*/ 196536 h 1261009"/>
              <a:gd name="connsiteX2" fmla="*/ 573971 w 573971"/>
              <a:gd name="connsiteY2" fmla="*/ 1261009 h 1261009"/>
            </a:gdLst>
            <a:ahLst/>
            <a:cxnLst>
              <a:cxn ang="0">
                <a:pos x="connsiteX0" y="connsiteY0"/>
              </a:cxn>
              <a:cxn ang="0">
                <a:pos x="connsiteX1" y="connsiteY1"/>
              </a:cxn>
              <a:cxn ang="0">
                <a:pos x="connsiteX2" y="connsiteY2"/>
              </a:cxn>
            </a:cxnLst>
            <a:rect l="l" t="t" r="r" b="b"/>
            <a:pathLst>
              <a:path w="573971" h="1261009">
                <a:moveTo>
                  <a:pt x="0" y="0"/>
                </a:moveTo>
                <a:cubicBezTo>
                  <a:pt x="123164" y="249686"/>
                  <a:pt x="14557" y="69781"/>
                  <a:pt x="96430" y="196536"/>
                </a:cubicBezTo>
                <a:cubicBezTo>
                  <a:pt x="562027" y="1244122"/>
                  <a:pt x="44896" y="74554"/>
                  <a:pt x="573971" y="1261009"/>
                </a:cubicBezTo>
              </a:path>
            </a:pathLst>
          </a:cu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2" name="Text Box 32"/>
          <p:cNvSpPr txBox="1">
            <a:spLocks noChangeArrowheads="1"/>
          </p:cNvSpPr>
          <p:nvPr/>
        </p:nvSpPr>
        <p:spPr bwMode="auto">
          <a:xfrm>
            <a:off x="5303913" y="1999874"/>
            <a:ext cx="904045"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ÖTVİRA</a:t>
            </a:r>
          </a:p>
        </p:txBody>
      </p:sp>
      <p:sp>
        <p:nvSpPr>
          <p:cNvPr id="63" name="Line 33"/>
          <p:cNvSpPr>
            <a:spLocks noChangeShapeType="1"/>
          </p:cNvSpPr>
          <p:nvPr/>
        </p:nvSpPr>
        <p:spPr bwMode="auto">
          <a:xfrm>
            <a:off x="4299248" y="1795037"/>
            <a:ext cx="398512" cy="1525425"/>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dirty="0">
              <a:solidFill>
                <a:srgbClr val="000000"/>
              </a:solidFill>
              <a:latin typeface="Garamond" pitchFamily="18" charset="0"/>
              <a:cs typeface="Arial" pitchFamily="34" charset="0"/>
            </a:endParaRPr>
          </a:p>
        </p:txBody>
      </p:sp>
      <p:sp>
        <p:nvSpPr>
          <p:cNvPr id="64" name="Text Box 32"/>
          <p:cNvSpPr txBox="1">
            <a:spLocks noChangeArrowheads="1"/>
          </p:cNvSpPr>
          <p:nvPr/>
        </p:nvSpPr>
        <p:spPr bwMode="auto">
          <a:xfrm>
            <a:off x="3350592" y="1270502"/>
            <a:ext cx="1665288" cy="646331"/>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Kurumsal </a:t>
            </a:r>
            <a:r>
              <a:rPr lang="tr-TR" sz="1200" b="1" dirty="0" err="1">
                <a:solidFill>
                  <a:srgbClr val="0066FF"/>
                </a:solidFill>
                <a:effectLst>
                  <a:outerShdw blurRad="38100" dist="38100" dir="2700000" algn="tl">
                    <a:srgbClr val="C0C0C0"/>
                  </a:outerShdw>
                </a:effectLst>
                <a:latin typeface="Arial" pitchFamily="34" charset="0"/>
                <a:cs typeface="Arial" pitchFamily="34" charset="0"/>
              </a:rPr>
              <a:t>Elekt</a:t>
            </a:r>
            <a:r>
              <a:rPr lang="tr-TR" sz="1200" b="1" dirty="0">
                <a:solidFill>
                  <a:srgbClr val="0066FF"/>
                </a:solidFill>
                <a:effectLst>
                  <a:outerShdw blurRad="38100" dist="38100" dir="2700000" algn="tl">
                    <a:srgbClr val="C0C0C0"/>
                  </a:outerShdw>
                </a:effectLst>
                <a:latin typeface="Arial" pitchFamily="34" charset="0"/>
                <a:cs typeface="Arial" pitchFamily="34" charset="0"/>
              </a:rPr>
              <a:t>. Belge Yön. Sis. (KEYS)</a:t>
            </a:r>
          </a:p>
        </p:txBody>
      </p:sp>
      <p:sp>
        <p:nvSpPr>
          <p:cNvPr id="65" name="AutoShape 95"/>
          <p:cNvSpPr>
            <a:spLocks noChangeArrowheads="1"/>
          </p:cNvSpPr>
          <p:nvPr/>
        </p:nvSpPr>
        <p:spPr bwMode="auto">
          <a:xfrm>
            <a:off x="3369746" y="5575167"/>
            <a:ext cx="962449" cy="458382"/>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66" name="Text Box 32"/>
          <p:cNvSpPr txBox="1">
            <a:spLocks noChangeArrowheads="1"/>
          </p:cNvSpPr>
          <p:nvPr/>
        </p:nvSpPr>
        <p:spPr bwMode="auto">
          <a:xfrm>
            <a:off x="3998664" y="2132856"/>
            <a:ext cx="1665288" cy="477054"/>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000" b="1" dirty="0">
                <a:solidFill>
                  <a:srgbClr val="0066FF"/>
                </a:solidFill>
                <a:effectLst>
                  <a:outerShdw blurRad="38100" dist="38100" dir="2700000" algn="tl">
                    <a:srgbClr val="C0C0C0"/>
                  </a:outerShdw>
                </a:effectLst>
                <a:latin typeface="Arial" pitchFamily="34" charset="0"/>
                <a:cs typeface="Arial" pitchFamily="34" charset="0"/>
              </a:rPr>
              <a:t>ESKİŞEHİR</a:t>
            </a:r>
          </a:p>
          <a:p>
            <a:pPr algn="ctr" fontAlgn="base">
              <a:spcBef>
                <a:spcPct val="50000"/>
              </a:spcBef>
              <a:spcAft>
                <a:spcPct val="0"/>
              </a:spcAft>
              <a:defRPr/>
            </a:pPr>
            <a:r>
              <a:rPr lang="tr-TR" sz="1000" b="1" dirty="0">
                <a:solidFill>
                  <a:srgbClr val="0066FF"/>
                </a:solidFill>
                <a:effectLst>
                  <a:outerShdw blurRad="38100" dist="38100" dir="2700000" algn="tl">
                    <a:srgbClr val="C0C0C0"/>
                  </a:outerShdw>
                </a:effectLst>
                <a:latin typeface="Arial" pitchFamily="34" charset="0"/>
                <a:cs typeface="Arial" pitchFamily="34" charset="0"/>
              </a:rPr>
              <a:t>(TEK VD)</a:t>
            </a:r>
          </a:p>
        </p:txBody>
      </p:sp>
      <p:sp>
        <p:nvSpPr>
          <p:cNvPr id="67" name="Line 19"/>
          <p:cNvSpPr>
            <a:spLocks noChangeShapeType="1"/>
          </p:cNvSpPr>
          <p:nvPr/>
        </p:nvSpPr>
        <p:spPr bwMode="auto">
          <a:xfrm flipH="1" flipV="1">
            <a:off x="4882701" y="2514859"/>
            <a:ext cx="133177" cy="770123"/>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grpSp>
        <p:nvGrpSpPr>
          <p:cNvPr id="68" name="Grup 67"/>
          <p:cNvGrpSpPr/>
          <p:nvPr/>
        </p:nvGrpSpPr>
        <p:grpSpPr>
          <a:xfrm>
            <a:off x="1892300" y="3020521"/>
            <a:ext cx="8667752" cy="1103011"/>
            <a:chOff x="368300" y="3020520"/>
            <a:chExt cx="8667752" cy="1103011"/>
          </a:xfrm>
        </p:grpSpPr>
        <p:sp>
          <p:nvSpPr>
            <p:cNvPr id="69" name="Line 86"/>
            <p:cNvSpPr>
              <a:spLocks noChangeShapeType="1"/>
            </p:cNvSpPr>
            <p:nvPr/>
          </p:nvSpPr>
          <p:spPr bwMode="auto">
            <a:xfrm>
              <a:off x="6876256" y="3068652"/>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0" name="Line 86"/>
            <p:cNvSpPr>
              <a:spLocks noChangeShapeType="1"/>
            </p:cNvSpPr>
            <p:nvPr/>
          </p:nvSpPr>
          <p:spPr bwMode="auto">
            <a:xfrm>
              <a:off x="5364088" y="3076590"/>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1" name="Line 86"/>
            <p:cNvSpPr>
              <a:spLocks noChangeShapeType="1"/>
            </p:cNvSpPr>
            <p:nvPr/>
          </p:nvSpPr>
          <p:spPr bwMode="auto">
            <a:xfrm>
              <a:off x="4139952" y="3086115"/>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2" name="Line 86"/>
            <p:cNvSpPr>
              <a:spLocks noChangeShapeType="1"/>
            </p:cNvSpPr>
            <p:nvPr/>
          </p:nvSpPr>
          <p:spPr bwMode="auto">
            <a:xfrm>
              <a:off x="1187624" y="3086115"/>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3" name="Line 19"/>
            <p:cNvSpPr>
              <a:spLocks noChangeShapeType="1"/>
            </p:cNvSpPr>
            <p:nvPr/>
          </p:nvSpPr>
          <p:spPr bwMode="auto">
            <a:xfrm flipH="1" flipV="1">
              <a:off x="1706857" y="3068652"/>
              <a:ext cx="189101" cy="251619"/>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4" name="Line 35"/>
            <p:cNvSpPr>
              <a:spLocks noChangeShapeType="1"/>
            </p:cNvSpPr>
            <p:nvPr/>
          </p:nvSpPr>
          <p:spPr bwMode="auto">
            <a:xfrm>
              <a:off x="3775967" y="3076590"/>
              <a:ext cx="3945" cy="215976"/>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5" name="Line 23"/>
            <p:cNvSpPr>
              <a:spLocks noChangeShapeType="1"/>
            </p:cNvSpPr>
            <p:nvPr/>
          </p:nvSpPr>
          <p:spPr bwMode="auto">
            <a:xfrm>
              <a:off x="5950001" y="3020520"/>
              <a:ext cx="62159" cy="349387"/>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grpSp>
          <p:nvGrpSpPr>
            <p:cNvPr id="76" name="Grup 75"/>
            <p:cNvGrpSpPr/>
            <p:nvPr/>
          </p:nvGrpSpPr>
          <p:grpSpPr>
            <a:xfrm>
              <a:off x="368300" y="3208353"/>
              <a:ext cx="8667752" cy="915178"/>
              <a:chOff x="368300" y="3208353"/>
              <a:chExt cx="8667752" cy="915178"/>
            </a:xfrm>
          </p:grpSpPr>
          <p:sp>
            <p:nvSpPr>
              <p:cNvPr id="77" name="Line 42"/>
              <p:cNvSpPr>
                <a:spLocks noChangeShapeType="1"/>
              </p:cNvSpPr>
              <p:nvPr/>
            </p:nvSpPr>
            <p:spPr bwMode="auto">
              <a:xfrm flipV="1">
                <a:off x="368300" y="3360753"/>
                <a:ext cx="8667752" cy="0"/>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8" name="Text Box 64"/>
              <p:cNvSpPr txBox="1">
                <a:spLocks noChangeArrowheads="1"/>
              </p:cNvSpPr>
              <p:nvPr/>
            </p:nvSpPr>
            <p:spPr bwMode="auto">
              <a:xfrm>
                <a:off x="971600" y="3544980"/>
                <a:ext cx="496888" cy="2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2015</a:t>
                </a:r>
              </a:p>
            </p:txBody>
          </p:sp>
          <p:sp>
            <p:nvSpPr>
              <p:cNvPr id="79" name="Text Box 65"/>
              <p:cNvSpPr txBox="1">
                <a:spLocks noChangeArrowheads="1"/>
              </p:cNvSpPr>
              <p:nvPr/>
            </p:nvSpPr>
            <p:spPr bwMode="auto">
              <a:xfrm>
                <a:off x="3860676" y="3501008"/>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2016</a:t>
                </a:r>
              </a:p>
            </p:txBody>
          </p:sp>
          <p:sp>
            <p:nvSpPr>
              <p:cNvPr id="80" name="Oval 72"/>
              <p:cNvSpPr>
                <a:spLocks noChangeArrowheads="1"/>
              </p:cNvSpPr>
              <p:nvPr/>
            </p:nvSpPr>
            <p:spPr bwMode="auto">
              <a:xfrm>
                <a:off x="2195736" y="3275028"/>
                <a:ext cx="152400"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1" name="Oval 74"/>
              <p:cNvSpPr>
                <a:spLocks noChangeArrowheads="1"/>
              </p:cNvSpPr>
              <p:nvPr/>
            </p:nvSpPr>
            <p:spPr bwMode="auto">
              <a:xfrm>
                <a:off x="3419872" y="3278203"/>
                <a:ext cx="152400" cy="155576"/>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2" name="Oval 76"/>
              <p:cNvSpPr>
                <a:spLocks noChangeArrowheads="1"/>
              </p:cNvSpPr>
              <p:nvPr/>
            </p:nvSpPr>
            <p:spPr bwMode="auto">
              <a:xfrm>
                <a:off x="3123456" y="3275028"/>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3" name="Oval 78"/>
              <p:cNvSpPr>
                <a:spLocks noChangeArrowheads="1"/>
              </p:cNvSpPr>
              <p:nvPr/>
            </p:nvSpPr>
            <p:spPr bwMode="auto">
              <a:xfrm>
                <a:off x="5004048" y="3279790"/>
                <a:ext cx="152400" cy="153988"/>
              </a:xfrm>
              <a:prstGeom prst="ellipse">
                <a:avLst/>
              </a:prstGeom>
              <a:solidFill>
                <a:srgbClr val="00FFCC"/>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4" name="Oval 81"/>
              <p:cNvSpPr>
                <a:spLocks noChangeArrowheads="1"/>
              </p:cNvSpPr>
              <p:nvPr/>
            </p:nvSpPr>
            <p:spPr bwMode="auto">
              <a:xfrm>
                <a:off x="5642148" y="3284553"/>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5" name="Text Box 82"/>
              <p:cNvSpPr txBox="1">
                <a:spLocks noChangeArrowheads="1"/>
              </p:cNvSpPr>
              <p:nvPr/>
            </p:nvSpPr>
            <p:spPr bwMode="auto">
              <a:xfrm>
                <a:off x="5148064" y="3471879"/>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2017</a:t>
                </a:r>
              </a:p>
            </p:txBody>
          </p:sp>
          <p:sp>
            <p:nvSpPr>
              <p:cNvPr id="86" name="Oval 84"/>
              <p:cNvSpPr>
                <a:spLocks noChangeArrowheads="1"/>
              </p:cNvSpPr>
              <p:nvPr/>
            </p:nvSpPr>
            <p:spPr bwMode="auto">
              <a:xfrm>
                <a:off x="7884368" y="3275012"/>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7" name="Text Box 85"/>
              <p:cNvSpPr txBox="1">
                <a:spLocks noChangeArrowheads="1"/>
              </p:cNvSpPr>
              <p:nvPr/>
            </p:nvSpPr>
            <p:spPr bwMode="auto">
              <a:xfrm>
                <a:off x="6660232" y="3462354"/>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2018</a:t>
                </a:r>
              </a:p>
            </p:txBody>
          </p:sp>
          <p:sp>
            <p:nvSpPr>
              <p:cNvPr id="88" name="Oval 87"/>
              <p:cNvSpPr>
                <a:spLocks noChangeArrowheads="1"/>
              </p:cNvSpPr>
              <p:nvPr/>
            </p:nvSpPr>
            <p:spPr bwMode="auto">
              <a:xfrm>
                <a:off x="8460432" y="3275012"/>
                <a:ext cx="153988" cy="153988"/>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9" name="Oval 88"/>
              <p:cNvSpPr>
                <a:spLocks noChangeArrowheads="1"/>
              </p:cNvSpPr>
              <p:nvPr/>
            </p:nvSpPr>
            <p:spPr bwMode="auto">
              <a:xfrm>
                <a:off x="8172400" y="3273424"/>
                <a:ext cx="152400" cy="155576"/>
              </a:xfrm>
              <a:prstGeom prst="ellipse">
                <a:avLst/>
              </a:prstGeom>
              <a:solidFill>
                <a:srgbClr val="CC00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0" name="Oval 89"/>
              <p:cNvSpPr>
                <a:spLocks noChangeArrowheads="1"/>
              </p:cNvSpPr>
              <p:nvPr/>
            </p:nvSpPr>
            <p:spPr bwMode="auto">
              <a:xfrm>
                <a:off x="8748464" y="3275012"/>
                <a:ext cx="153988" cy="153988"/>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1" name="Oval 76"/>
              <p:cNvSpPr>
                <a:spLocks noChangeArrowheads="1"/>
              </p:cNvSpPr>
              <p:nvPr/>
            </p:nvSpPr>
            <p:spPr bwMode="auto">
              <a:xfrm>
                <a:off x="2483768" y="3273440"/>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2" name="Oval 72"/>
              <p:cNvSpPr>
                <a:spLocks noChangeArrowheads="1"/>
              </p:cNvSpPr>
              <p:nvPr/>
            </p:nvSpPr>
            <p:spPr bwMode="auto">
              <a:xfrm>
                <a:off x="1547664" y="3270265"/>
                <a:ext cx="152400"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3" name="Oval 76"/>
              <p:cNvSpPr>
                <a:spLocks noChangeArrowheads="1"/>
              </p:cNvSpPr>
              <p:nvPr/>
            </p:nvSpPr>
            <p:spPr bwMode="auto">
              <a:xfrm>
                <a:off x="2771800" y="3275028"/>
                <a:ext cx="152400" cy="153988"/>
              </a:xfrm>
              <a:prstGeom prst="ellipse">
                <a:avLst/>
              </a:prstGeom>
              <a:solidFill>
                <a:srgbClr val="00B0F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4" name="Oval 66"/>
              <p:cNvSpPr>
                <a:spLocks noChangeArrowheads="1"/>
              </p:cNvSpPr>
              <p:nvPr/>
            </p:nvSpPr>
            <p:spPr bwMode="auto">
              <a:xfrm>
                <a:off x="1043608" y="3208353"/>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5" name="Oval 66"/>
              <p:cNvSpPr>
                <a:spLocks noChangeArrowheads="1"/>
              </p:cNvSpPr>
              <p:nvPr/>
            </p:nvSpPr>
            <p:spPr bwMode="auto">
              <a:xfrm>
                <a:off x="3995936" y="3228990"/>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6" name="Oval 66"/>
              <p:cNvSpPr>
                <a:spLocks noChangeArrowheads="1"/>
              </p:cNvSpPr>
              <p:nvPr/>
            </p:nvSpPr>
            <p:spPr bwMode="auto">
              <a:xfrm>
                <a:off x="6732240" y="3212976"/>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7" name="Oval 81"/>
              <p:cNvSpPr>
                <a:spLocks noChangeArrowheads="1"/>
              </p:cNvSpPr>
              <p:nvPr/>
            </p:nvSpPr>
            <p:spPr bwMode="auto">
              <a:xfrm>
                <a:off x="5930180" y="3284553"/>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8" name="Oval 89"/>
              <p:cNvSpPr>
                <a:spLocks noChangeArrowheads="1"/>
              </p:cNvSpPr>
              <p:nvPr/>
            </p:nvSpPr>
            <p:spPr bwMode="auto">
              <a:xfrm>
                <a:off x="7596336" y="3260740"/>
                <a:ext cx="153988" cy="153988"/>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99" name="Oval 81"/>
              <p:cNvSpPr>
                <a:spLocks noChangeArrowheads="1"/>
              </p:cNvSpPr>
              <p:nvPr/>
            </p:nvSpPr>
            <p:spPr bwMode="auto">
              <a:xfrm>
                <a:off x="4716016" y="3284984"/>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0" name="Oval 76"/>
              <p:cNvSpPr>
                <a:spLocks noChangeArrowheads="1"/>
              </p:cNvSpPr>
              <p:nvPr/>
            </p:nvSpPr>
            <p:spPr bwMode="auto">
              <a:xfrm>
                <a:off x="1835696" y="3273440"/>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1" name="Line 90"/>
              <p:cNvSpPr>
                <a:spLocks noChangeShapeType="1"/>
              </p:cNvSpPr>
              <p:nvPr/>
            </p:nvSpPr>
            <p:spPr bwMode="auto">
              <a:xfrm flipH="1">
                <a:off x="7622552" y="3298840"/>
                <a:ext cx="45792" cy="598069"/>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2" name="Oval 66"/>
              <p:cNvSpPr>
                <a:spLocks noChangeArrowheads="1"/>
              </p:cNvSpPr>
              <p:nvPr/>
            </p:nvSpPr>
            <p:spPr bwMode="auto">
              <a:xfrm>
                <a:off x="5220072" y="3214698"/>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3" name="Line 23"/>
              <p:cNvSpPr>
                <a:spLocks noChangeShapeType="1"/>
              </p:cNvSpPr>
              <p:nvPr/>
            </p:nvSpPr>
            <p:spPr bwMode="auto">
              <a:xfrm flipH="1">
                <a:off x="5895593" y="3443303"/>
                <a:ext cx="116567" cy="541728"/>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4" name="Text Box 32"/>
              <p:cNvSpPr txBox="1">
                <a:spLocks noChangeArrowheads="1"/>
              </p:cNvSpPr>
              <p:nvPr/>
            </p:nvSpPr>
            <p:spPr bwMode="auto">
              <a:xfrm>
                <a:off x="6723136" y="3846532"/>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ÖZES</a:t>
                </a:r>
              </a:p>
            </p:txBody>
          </p:sp>
          <p:sp>
            <p:nvSpPr>
              <p:cNvPr id="105" name="Line 33"/>
              <p:cNvSpPr>
                <a:spLocks noChangeShapeType="1"/>
              </p:cNvSpPr>
              <p:nvPr/>
            </p:nvSpPr>
            <p:spPr bwMode="auto">
              <a:xfrm flipV="1">
                <a:off x="4766588" y="3392468"/>
                <a:ext cx="2560" cy="393269"/>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6" name="Text Box 32"/>
              <p:cNvSpPr txBox="1">
                <a:spLocks noChangeArrowheads="1"/>
              </p:cNvSpPr>
              <p:nvPr/>
            </p:nvSpPr>
            <p:spPr bwMode="auto">
              <a:xfrm>
                <a:off x="3987341" y="3738455"/>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MERSİS</a:t>
                </a:r>
              </a:p>
            </p:txBody>
          </p:sp>
          <p:sp>
            <p:nvSpPr>
              <p:cNvPr id="107" name="Line 23"/>
              <p:cNvSpPr>
                <a:spLocks noChangeShapeType="1"/>
              </p:cNvSpPr>
              <p:nvPr/>
            </p:nvSpPr>
            <p:spPr bwMode="auto">
              <a:xfrm flipH="1">
                <a:off x="3411278" y="3406791"/>
                <a:ext cx="80602" cy="578240"/>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08" name="Text Box 32"/>
              <p:cNvSpPr txBox="1">
                <a:spLocks noChangeArrowheads="1"/>
              </p:cNvSpPr>
              <p:nvPr/>
            </p:nvSpPr>
            <p:spPr bwMode="auto">
              <a:xfrm>
                <a:off x="989022" y="3752065"/>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E-RAPOR</a:t>
                </a:r>
              </a:p>
            </p:txBody>
          </p:sp>
          <p:sp>
            <p:nvSpPr>
              <p:cNvPr id="109" name="Oval 76"/>
              <p:cNvSpPr>
                <a:spLocks noChangeArrowheads="1"/>
              </p:cNvSpPr>
              <p:nvPr/>
            </p:nvSpPr>
            <p:spPr bwMode="auto">
              <a:xfrm>
                <a:off x="3699520" y="3273436"/>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0" name="Oval 78"/>
              <p:cNvSpPr>
                <a:spLocks noChangeArrowheads="1"/>
              </p:cNvSpPr>
              <p:nvPr/>
            </p:nvSpPr>
            <p:spPr bwMode="auto">
              <a:xfrm>
                <a:off x="4347592" y="3289315"/>
                <a:ext cx="152400" cy="153988"/>
              </a:xfrm>
              <a:prstGeom prst="ellipse">
                <a:avLst/>
              </a:prstGeom>
              <a:solidFill>
                <a:srgbClr val="00FFCC"/>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1" name="Oval 89"/>
              <p:cNvSpPr>
                <a:spLocks noChangeArrowheads="1"/>
              </p:cNvSpPr>
              <p:nvPr/>
            </p:nvSpPr>
            <p:spPr bwMode="auto">
              <a:xfrm>
                <a:off x="7380312" y="3259152"/>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2" name="Oval 81"/>
              <p:cNvSpPr>
                <a:spLocks noChangeArrowheads="1"/>
              </p:cNvSpPr>
              <p:nvPr/>
            </p:nvSpPr>
            <p:spPr bwMode="auto">
              <a:xfrm>
                <a:off x="7164288" y="3271853"/>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3" name="Line 90"/>
              <p:cNvSpPr>
                <a:spLocks noChangeShapeType="1"/>
              </p:cNvSpPr>
              <p:nvPr/>
            </p:nvSpPr>
            <p:spPr bwMode="auto">
              <a:xfrm>
                <a:off x="7236296" y="3406791"/>
                <a:ext cx="0" cy="216284"/>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4" name="Text Box 32"/>
              <p:cNvSpPr txBox="1">
                <a:spLocks noChangeArrowheads="1"/>
              </p:cNvSpPr>
              <p:nvPr/>
            </p:nvSpPr>
            <p:spPr bwMode="auto">
              <a:xfrm>
                <a:off x="6876256" y="3593323"/>
                <a:ext cx="727612" cy="276999"/>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MBS</a:t>
                </a:r>
              </a:p>
            </p:txBody>
          </p:sp>
          <p:sp>
            <p:nvSpPr>
              <p:cNvPr id="115" name="Oval 81"/>
              <p:cNvSpPr>
                <a:spLocks noChangeArrowheads="1"/>
              </p:cNvSpPr>
              <p:nvPr/>
            </p:nvSpPr>
            <p:spPr bwMode="auto">
              <a:xfrm>
                <a:off x="6228184" y="3284984"/>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6" name="Oval 81"/>
              <p:cNvSpPr>
                <a:spLocks noChangeArrowheads="1"/>
              </p:cNvSpPr>
              <p:nvPr/>
            </p:nvSpPr>
            <p:spPr bwMode="auto">
              <a:xfrm>
                <a:off x="6516216" y="3282949"/>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17" name="Line 33"/>
              <p:cNvSpPr>
                <a:spLocks noChangeShapeType="1"/>
              </p:cNvSpPr>
              <p:nvPr/>
            </p:nvSpPr>
            <p:spPr bwMode="auto">
              <a:xfrm flipV="1">
                <a:off x="1905144" y="3395771"/>
                <a:ext cx="2560" cy="393269"/>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grpSp>
      </p:grpSp>
      <p:sp>
        <p:nvSpPr>
          <p:cNvPr id="118" name="Text Box 32"/>
          <p:cNvSpPr txBox="1">
            <a:spLocks noChangeArrowheads="1"/>
          </p:cNvSpPr>
          <p:nvPr/>
        </p:nvSpPr>
        <p:spPr bwMode="auto">
          <a:xfrm>
            <a:off x="2279576" y="2564904"/>
            <a:ext cx="1665288" cy="553998"/>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Yeni Nesil</a:t>
            </a:r>
          </a:p>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 ÖKC</a:t>
            </a:r>
          </a:p>
        </p:txBody>
      </p:sp>
      <p:sp>
        <p:nvSpPr>
          <p:cNvPr id="119" name="Text Box 32"/>
          <p:cNvSpPr txBox="1">
            <a:spLocks noChangeArrowheads="1"/>
          </p:cNvSpPr>
          <p:nvPr/>
        </p:nvSpPr>
        <p:spPr bwMode="auto">
          <a:xfrm>
            <a:off x="7968208" y="2276873"/>
            <a:ext cx="1665288" cy="276999"/>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İrsaliye</a:t>
            </a:r>
          </a:p>
        </p:txBody>
      </p:sp>
      <p:sp>
        <p:nvSpPr>
          <p:cNvPr id="120" name="Line 35"/>
          <p:cNvSpPr>
            <a:spLocks noChangeShapeType="1"/>
          </p:cNvSpPr>
          <p:nvPr/>
        </p:nvSpPr>
        <p:spPr bwMode="auto">
          <a:xfrm>
            <a:off x="8904312" y="2487471"/>
            <a:ext cx="848218" cy="797514"/>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21" name="Line 37"/>
          <p:cNvSpPr>
            <a:spLocks noChangeShapeType="1"/>
          </p:cNvSpPr>
          <p:nvPr/>
        </p:nvSpPr>
        <p:spPr bwMode="auto">
          <a:xfrm flipH="1" flipV="1">
            <a:off x="9871693" y="2144579"/>
            <a:ext cx="469630" cy="1121643"/>
          </a:xfrm>
          <a:prstGeom prst="line">
            <a:avLst/>
          </a:prstGeom>
          <a:noFill/>
          <a:ln w="9525">
            <a:solidFill>
              <a:srgbClr val="00FF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22" name="Text Box 40"/>
          <p:cNvSpPr txBox="1">
            <a:spLocks noChangeArrowheads="1"/>
          </p:cNvSpPr>
          <p:nvPr/>
        </p:nvSpPr>
        <p:spPr bwMode="auto">
          <a:xfrm>
            <a:off x="8683254" y="5096218"/>
            <a:ext cx="1373187" cy="461665"/>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İnteraktif Vergi Dairesi</a:t>
            </a:r>
          </a:p>
        </p:txBody>
      </p:sp>
      <p:sp>
        <p:nvSpPr>
          <p:cNvPr id="123" name="AutoShape 95"/>
          <p:cNvSpPr>
            <a:spLocks noChangeArrowheads="1"/>
          </p:cNvSpPr>
          <p:nvPr/>
        </p:nvSpPr>
        <p:spPr bwMode="auto">
          <a:xfrm>
            <a:off x="8760296" y="5106152"/>
            <a:ext cx="1224136" cy="411080"/>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124" name="Line 23"/>
          <p:cNvSpPr>
            <a:spLocks noChangeShapeType="1"/>
          </p:cNvSpPr>
          <p:nvPr/>
        </p:nvSpPr>
        <p:spPr bwMode="auto">
          <a:xfrm flipH="1">
            <a:off x="5246192" y="3429000"/>
            <a:ext cx="57720" cy="1178472"/>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25" name="Dikdörtgen 124"/>
          <p:cNvSpPr/>
          <p:nvPr/>
        </p:nvSpPr>
        <p:spPr>
          <a:xfrm>
            <a:off x="4583833" y="4581129"/>
            <a:ext cx="1305165" cy="276999"/>
          </a:xfrm>
          <a:prstGeom prst="rect">
            <a:avLst/>
          </a:prstGeom>
        </p:spPr>
        <p:txBody>
          <a:bodyPr wrap="none">
            <a:spAutoFit/>
          </a:bodyPr>
          <a:lstStyle/>
          <a:p>
            <a:pPr algn="ctr" fontAlgn="base">
              <a:spcBef>
                <a:spcPct val="50000"/>
              </a:spcBef>
              <a:spcAft>
                <a:spcPct val="0"/>
              </a:spcAft>
              <a:defRPr/>
            </a:pPr>
            <a:r>
              <a:rPr lang="tr-TR" sz="1200" b="1" dirty="0">
                <a:solidFill>
                  <a:srgbClr val="008000"/>
                </a:solidFill>
                <a:effectLst>
                  <a:outerShdw blurRad="38100" dist="38100" dir="2700000" algn="tl">
                    <a:srgbClr val="C0C0C0"/>
                  </a:outerShdw>
                </a:effectLst>
                <a:latin typeface="Arial" pitchFamily="34" charset="0"/>
                <a:cs typeface="Arial" pitchFamily="34" charset="0"/>
              </a:rPr>
              <a:t>Elektronik Bilet</a:t>
            </a:r>
          </a:p>
        </p:txBody>
      </p:sp>
      <p:sp>
        <p:nvSpPr>
          <p:cNvPr id="126" name="Line 19"/>
          <p:cNvSpPr>
            <a:spLocks noChangeShapeType="1"/>
          </p:cNvSpPr>
          <p:nvPr/>
        </p:nvSpPr>
        <p:spPr bwMode="auto">
          <a:xfrm flipH="1" flipV="1">
            <a:off x="2309491" y="1936706"/>
            <a:ext cx="807258" cy="1348277"/>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127" name="Text Box 32"/>
          <p:cNvSpPr txBox="1">
            <a:spLocks noChangeArrowheads="1"/>
          </p:cNvSpPr>
          <p:nvPr/>
        </p:nvSpPr>
        <p:spPr bwMode="auto">
          <a:xfrm>
            <a:off x="1487488" y="1268760"/>
            <a:ext cx="1665288" cy="738664"/>
          </a:xfrm>
          <a:prstGeom prst="rect">
            <a:avLst/>
          </a:prstGeom>
          <a:noFill/>
          <a:ln w="9525">
            <a:noFill/>
            <a:miter lim="800000"/>
            <a:headEnd/>
            <a:tailEnd/>
          </a:ln>
          <a:effectLst/>
        </p:spPr>
        <p:txBody>
          <a:bodyPr>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Linux Tabanlı İşletim Sistemi</a:t>
            </a:r>
          </a:p>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(GİBUX)</a:t>
            </a:r>
          </a:p>
        </p:txBody>
      </p:sp>
    </p:spTree>
    <p:extLst>
      <p:ext uri="{BB962C8B-B14F-4D97-AF65-F5344CB8AC3E}">
        <p14:creationId xmlns:p14="http://schemas.microsoft.com/office/powerpoint/2010/main" val="1105255849"/>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63755" y="6567769"/>
            <a:ext cx="428085" cy="365125"/>
          </a:xfrm>
        </p:spPr>
        <p:txBody>
          <a:bodyPr/>
          <a:lstStyle/>
          <a:p>
            <a:fld id="{16449A80-6FDC-475E-9293-1C17F140D77C}" type="slidenum">
              <a:rPr lang="tr-TR" smtClean="0">
                <a:solidFill>
                  <a:schemeClr val="bg1"/>
                </a:solidFill>
                <a:latin typeface="GalanoGrotesque-Bold" panose="00000800000000000000" pitchFamily="50" charset="-94"/>
              </a:rPr>
              <a:t>15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graphicFrame>
        <p:nvGraphicFramePr>
          <p:cNvPr id="15" name="Tablo 14"/>
          <p:cNvGraphicFramePr>
            <a:graphicFrameLocks noGrp="1"/>
          </p:cNvGraphicFramePr>
          <p:nvPr>
            <p:extLst>
              <p:ext uri="{D42A27DB-BD31-4B8C-83A1-F6EECF244321}">
                <p14:modId xmlns:p14="http://schemas.microsoft.com/office/powerpoint/2010/main" val="1272993133"/>
              </p:ext>
            </p:extLst>
          </p:nvPr>
        </p:nvGraphicFramePr>
        <p:xfrm>
          <a:off x="1072720" y="1343608"/>
          <a:ext cx="9291484" cy="4232710"/>
        </p:xfrm>
        <a:graphic>
          <a:graphicData uri="http://schemas.openxmlformats.org/drawingml/2006/table">
            <a:tbl>
              <a:tblPr>
                <a:tableStyleId>{5C22544A-7EE6-4342-B048-85BDC9FD1C3A}</a:tableStyleId>
              </a:tblPr>
              <a:tblGrid>
                <a:gridCol w="2753962"/>
                <a:gridCol w="6537522"/>
              </a:tblGrid>
              <a:tr h="354563">
                <a:tc gridSpan="2">
                  <a:txBody>
                    <a:bodyPr/>
                    <a:lstStyle/>
                    <a:p>
                      <a:pPr algn="ctr" rtl="0" fontAlgn="b"/>
                      <a:r>
                        <a:rPr lang="tr-TR" sz="1800" b="1" u="none" strike="noStrike" dirty="0" smtClean="0">
                          <a:effectLst/>
                        </a:rPr>
                        <a:t>VEDOP</a:t>
                      </a:r>
                      <a:endParaRPr lang="tr-TR" sz="1800" b="1" i="0" u="none" strike="noStrike" dirty="0">
                        <a:solidFill>
                          <a:srgbClr val="000000"/>
                        </a:solidFill>
                        <a:effectLst/>
                        <a:latin typeface="Tahoma" panose="020B0604030504040204" pitchFamily="34" charset="0"/>
                      </a:endParaRPr>
                    </a:p>
                  </a:txBody>
                  <a:tcPr marL="9525" marR="9525" marT="9525" marB="0" anchor="b">
                    <a:solidFill>
                      <a:schemeClr val="accent1">
                        <a:lumMod val="75000"/>
                      </a:schemeClr>
                    </a:solidFill>
                  </a:tcPr>
                </a:tc>
                <a:tc hMerge="1">
                  <a:txBody>
                    <a:bodyPr/>
                    <a:lstStyle/>
                    <a:p>
                      <a:pPr algn="l" rtl="0" fontAlgn="b"/>
                      <a:endParaRPr lang="tr-TR" sz="1800" b="1"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ctr"/>
                      <a:r>
                        <a:rPr lang="tr-TR" sz="1800" b="1" u="none" strike="noStrike" dirty="0">
                          <a:effectLst/>
                        </a:rPr>
                        <a:t>IV. DÖNEM</a:t>
                      </a:r>
                      <a:endParaRPr lang="tr-TR" sz="1800" b="1" i="0" u="none" strike="noStrike" dirty="0">
                        <a:solidFill>
                          <a:srgbClr val="000000"/>
                        </a:solidFill>
                        <a:effectLst/>
                        <a:latin typeface="Tahoma" panose="020B0604030504040204" pitchFamily="34" charset="0"/>
                      </a:endParaRPr>
                    </a:p>
                  </a:txBody>
                  <a:tcPr marL="9525" marR="9525" marT="9525" marB="0" anchor="ctr">
                    <a:solidFill>
                      <a:schemeClr val="accent1"/>
                    </a:solid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tr-TR" sz="1800" b="1" u="none" strike="noStrike" dirty="0" smtClean="0">
                          <a:effectLst/>
                        </a:rPr>
                        <a:t>  2019-2022</a:t>
                      </a:r>
                      <a:endParaRPr lang="tr-TR" sz="1800" b="1" i="0" u="none" strike="noStrike" dirty="0">
                        <a:solidFill>
                          <a:srgbClr val="000000"/>
                        </a:solidFill>
                        <a:effectLst/>
                        <a:latin typeface="Tahoma" panose="020B0604030504040204" pitchFamily="34" charset="0"/>
                      </a:endParaRPr>
                    </a:p>
                  </a:txBody>
                  <a:tcPr marL="9525" marR="9525" marT="9525" marB="0" anchor="b">
                    <a:solidFill>
                      <a:schemeClr val="accent1"/>
                    </a:solidFill>
                  </a:tcPr>
                </a:tc>
              </a:tr>
              <a:tr h="298319">
                <a:tc>
                  <a:txBody>
                    <a:bodyPr/>
                    <a:lstStyle/>
                    <a:p>
                      <a:pPr algn="ctr" rtl="0" fontAlgn="b"/>
                      <a:r>
                        <a:rPr lang="tr-TR" sz="1800" u="none" strike="noStrike">
                          <a:effectLst/>
                        </a:rPr>
                        <a:t>2019</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Elektronik YMM Raporu Uygulaması</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ctr"/>
                      <a:r>
                        <a:rPr lang="tr-TR" sz="1800" u="none" strike="noStrike" dirty="0">
                          <a:effectLst/>
                        </a:rPr>
                        <a:t>2020</a:t>
                      </a:r>
                      <a:endParaRPr lang="tr-TR" sz="1800" b="0" i="0" u="none" strike="noStrike" dirty="0">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Güvenli Mobil Ödeme Uygulaması</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2020</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Elektronik Serbest Meslek Makbuzu</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2020</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Elektronik Müstahsil Makbuzu</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2020</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Elektronik Dekont</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2021</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Engelli Vergi İndirimi Sistemi</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2021</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Elektronik Döviz Alım-Satım Belgesi</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2021</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Elektronik Adisyon Fişi</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b"/>
                      <a:r>
                        <a:rPr lang="tr-TR" sz="1800" u="none" strike="noStrike">
                          <a:effectLst/>
                        </a:rPr>
                        <a:t>2021</a:t>
                      </a:r>
                      <a:endParaRPr lang="tr-TR" sz="1800" b="0" i="0" u="none" strike="noStrike">
                        <a:solidFill>
                          <a:srgbClr val="000000"/>
                        </a:solidFill>
                        <a:effectLst/>
                        <a:latin typeface="Tahoma" panose="020B0604030504040204" pitchFamily="34" charset="0"/>
                      </a:endParaRPr>
                    </a:p>
                  </a:txBody>
                  <a:tcPr marL="9525" marR="9525" marT="9525" marB="0" anchor="b"/>
                </a:tc>
                <a:tc>
                  <a:txBody>
                    <a:bodyPr/>
                    <a:lstStyle/>
                    <a:p>
                      <a:pPr algn="l" rtl="0" fontAlgn="b"/>
                      <a:r>
                        <a:rPr lang="tr-TR" sz="1800" u="none" strike="noStrike" dirty="0">
                          <a:effectLst/>
                        </a:rPr>
                        <a:t>VUK 160/A Risk Analizi Uygulaması</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ctr"/>
                      <a:r>
                        <a:rPr lang="tr-TR" sz="1800" u="none" strike="noStrike">
                          <a:effectLst/>
                        </a:rPr>
                        <a:t>2022</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Yeni Nesil Pompa ÖKC</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ctr"/>
                      <a:r>
                        <a:rPr lang="tr-TR" sz="1800" u="none" strike="noStrike">
                          <a:effectLst/>
                        </a:rPr>
                        <a:t>2022</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Elektronik Sigorta Komisyon Gider Belgesi</a:t>
                      </a:r>
                      <a:endParaRPr lang="tr-TR" sz="1800" b="0" i="0" u="none" strike="noStrike" dirty="0">
                        <a:solidFill>
                          <a:srgbClr val="000000"/>
                        </a:solidFill>
                        <a:effectLst/>
                        <a:latin typeface="Tahoma" panose="020B0604030504040204" pitchFamily="34" charset="0"/>
                      </a:endParaRPr>
                    </a:p>
                  </a:txBody>
                  <a:tcPr marL="9525" marR="9525" marT="9525" marB="0" anchor="b"/>
                </a:tc>
              </a:tr>
              <a:tr h="298319">
                <a:tc>
                  <a:txBody>
                    <a:bodyPr/>
                    <a:lstStyle/>
                    <a:p>
                      <a:pPr algn="ctr" rtl="0" fontAlgn="ctr"/>
                      <a:r>
                        <a:rPr lang="tr-TR" sz="1800" u="none" strike="noStrike">
                          <a:effectLst/>
                        </a:rPr>
                        <a:t>2022</a:t>
                      </a:r>
                      <a:endParaRPr lang="tr-TR" sz="1800" b="0" i="0" u="none" strike="noStrike">
                        <a:solidFill>
                          <a:srgbClr val="000000"/>
                        </a:solidFill>
                        <a:effectLst/>
                        <a:latin typeface="Tahoma" panose="020B0604030504040204" pitchFamily="34" charset="0"/>
                      </a:endParaRPr>
                    </a:p>
                  </a:txBody>
                  <a:tcPr marL="9525" marR="9525" marT="9525" marB="0" anchor="ctr"/>
                </a:tc>
                <a:tc>
                  <a:txBody>
                    <a:bodyPr/>
                    <a:lstStyle/>
                    <a:p>
                      <a:pPr algn="l" rtl="0" fontAlgn="b"/>
                      <a:r>
                        <a:rPr lang="tr-TR" sz="1800" u="none" strike="noStrike" dirty="0">
                          <a:effectLst/>
                        </a:rPr>
                        <a:t>Veznelerde Fiziksel POS </a:t>
                      </a:r>
                      <a:r>
                        <a:rPr lang="tr-TR" sz="1800" u="none" strike="noStrike" dirty="0" smtClean="0">
                          <a:effectLst/>
                        </a:rPr>
                        <a:t>Tahsilatı</a:t>
                      </a:r>
                      <a:r>
                        <a:rPr lang="tr-TR" sz="1800" u="none" strike="noStrike" baseline="0" dirty="0" smtClean="0">
                          <a:effectLst/>
                        </a:rPr>
                        <a:t> Uygulaması</a:t>
                      </a:r>
                      <a:r>
                        <a:rPr lang="tr-TR" sz="1800" u="none" strike="noStrike" dirty="0" smtClean="0">
                          <a:effectLst/>
                        </a:rPr>
                        <a:t> </a:t>
                      </a:r>
                      <a:r>
                        <a:rPr lang="tr-TR" sz="1800" u="none" strike="noStrike" dirty="0">
                          <a:effectLst/>
                        </a:rPr>
                        <a:t>(F-POS)</a:t>
                      </a:r>
                      <a:endParaRPr lang="tr-TR" sz="1800" b="0" i="0" u="none" strike="noStrike" dirty="0">
                        <a:solidFill>
                          <a:srgbClr val="000000"/>
                        </a:solidFill>
                        <a:effectLst/>
                        <a:latin typeface="Tahoma" panose="020B0604030504040204" pitchFamily="34" charset="0"/>
                      </a:endParaRPr>
                    </a:p>
                  </a:txBody>
                  <a:tcPr marL="9525" marR="9525" marT="9525" marB="0" anchor="b"/>
                </a:tc>
              </a:tr>
            </a:tbl>
          </a:graphicData>
        </a:graphic>
      </p:graphicFrame>
    </p:spTree>
    <p:extLst>
      <p:ext uri="{BB962C8B-B14F-4D97-AF65-F5344CB8AC3E}">
        <p14:creationId xmlns:p14="http://schemas.microsoft.com/office/powerpoint/2010/main" val="281501568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812" y="10888"/>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812" y="296202"/>
            <a:ext cx="204768" cy="259531"/>
          </a:xfrm>
          <a:prstGeom prst="rect">
            <a:avLst/>
          </a:prstGeom>
        </p:spPr>
      </p:pic>
      <p:sp>
        <p:nvSpPr>
          <p:cNvPr id="4" name="Slayt Numarası Yer Tutucusu 3"/>
          <p:cNvSpPr>
            <a:spLocks noGrp="1"/>
          </p:cNvSpPr>
          <p:nvPr>
            <p:ph type="sldNum" sz="quarter" idx="12"/>
          </p:nvPr>
        </p:nvSpPr>
        <p:spPr>
          <a:xfrm>
            <a:off x="11563755" y="6567769"/>
            <a:ext cx="428085" cy="365125"/>
          </a:xfrm>
        </p:spPr>
        <p:txBody>
          <a:bodyPr/>
          <a:lstStyle/>
          <a:p>
            <a:fld id="{16449A80-6FDC-475E-9293-1C17F140D77C}" type="slidenum">
              <a:rPr lang="tr-TR" smtClean="0">
                <a:solidFill>
                  <a:schemeClr val="bg1"/>
                </a:solidFill>
                <a:latin typeface="GalanoGrotesque-Bold" panose="00000800000000000000" pitchFamily="50" charset="-94"/>
              </a:rPr>
              <a:t>16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Rectangle 97"/>
          <p:cNvSpPr>
            <a:spLocks noChangeArrowheads="1"/>
          </p:cNvSpPr>
          <p:nvPr/>
        </p:nvSpPr>
        <p:spPr bwMode="auto">
          <a:xfrm>
            <a:off x="955015" y="133579"/>
            <a:ext cx="78641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tr-TR" sz="3200" b="1" u="sng" dirty="0" err="1">
                <a:solidFill>
                  <a:srgbClr val="FF0000"/>
                </a:solidFill>
                <a:latin typeface="GalanoGrotesque-Medium" panose="00000600000000000000"/>
                <a:cs typeface="Arial" pitchFamily="34" charset="0"/>
              </a:rPr>
              <a:t>VE</a:t>
            </a:r>
            <a:r>
              <a:rPr lang="tr-TR" sz="3200" b="1" dirty="0" err="1">
                <a:solidFill>
                  <a:srgbClr val="0070C0"/>
                </a:solidFill>
                <a:latin typeface="GalanoGrotesque-Medium" panose="00000600000000000000"/>
                <a:cs typeface="Arial" pitchFamily="34" charset="0"/>
              </a:rPr>
              <a:t>rgi</a:t>
            </a:r>
            <a:r>
              <a:rPr lang="tr-TR" sz="3200" b="1" dirty="0">
                <a:solidFill>
                  <a:srgbClr val="0070C0"/>
                </a:solidFill>
                <a:latin typeface="GalanoGrotesque-Medium" panose="00000600000000000000"/>
                <a:cs typeface="Arial" pitchFamily="34" charset="0"/>
              </a:rPr>
              <a:t> </a:t>
            </a:r>
            <a:r>
              <a:rPr lang="tr-TR" sz="3200" b="1" u="sng" dirty="0">
                <a:solidFill>
                  <a:srgbClr val="FF0000"/>
                </a:solidFill>
                <a:latin typeface="GalanoGrotesque-Medium" panose="00000600000000000000"/>
                <a:cs typeface="Arial" pitchFamily="34" charset="0"/>
              </a:rPr>
              <a:t>D</a:t>
            </a:r>
            <a:r>
              <a:rPr lang="tr-TR" sz="3200" b="1" dirty="0">
                <a:solidFill>
                  <a:srgbClr val="0070C0"/>
                </a:solidFill>
                <a:latin typeface="GalanoGrotesque-Medium" panose="00000600000000000000"/>
                <a:cs typeface="Arial" pitchFamily="34" charset="0"/>
              </a:rPr>
              <a:t>airesi </a:t>
            </a:r>
            <a:r>
              <a:rPr lang="tr-TR" sz="3200" b="1" u="sng" dirty="0">
                <a:solidFill>
                  <a:srgbClr val="FF0000"/>
                </a:solidFill>
                <a:latin typeface="GalanoGrotesque-Medium" panose="00000600000000000000"/>
                <a:cs typeface="Arial" pitchFamily="34" charset="0"/>
              </a:rPr>
              <a:t>O</a:t>
            </a:r>
            <a:r>
              <a:rPr lang="tr-TR" sz="3200" b="1" dirty="0">
                <a:solidFill>
                  <a:srgbClr val="0070C0"/>
                </a:solidFill>
                <a:latin typeface="GalanoGrotesque-Medium" panose="00000600000000000000"/>
                <a:cs typeface="Arial" pitchFamily="34" charset="0"/>
              </a:rPr>
              <a:t>tomasyon </a:t>
            </a:r>
            <a:r>
              <a:rPr lang="tr-TR" sz="3200" b="1" u="sng" dirty="0">
                <a:solidFill>
                  <a:srgbClr val="FF0000"/>
                </a:solidFill>
                <a:latin typeface="GalanoGrotesque-Medium" panose="00000600000000000000"/>
                <a:cs typeface="Arial" pitchFamily="34" charset="0"/>
              </a:rPr>
              <a:t>P</a:t>
            </a:r>
            <a:r>
              <a:rPr lang="tr-TR" sz="3200" b="1" dirty="0">
                <a:solidFill>
                  <a:srgbClr val="0070C0"/>
                </a:solidFill>
                <a:latin typeface="GalanoGrotesque-Medium" panose="00000600000000000000"/>
                <a:cs typeface="Arial" pitchFamily="34" charset="0"/>
              </a:rPr>
              <a:t>rojesi</a:t>
            </a:r>
          </a:p>
        </p:txBody>
      </p:sp>
      <p:sp>
        <p:nvSpPr>
          <p:cNvPr id="17" name="Oval 3"/>
          <p:cNvSpPr>
            <a:spLocks noChangeArrowheads="1"/>
          </p:cNvSpPr>
          <p:nvPr/>
        </p:nvSpPr>
        <p:spPr bwMode="auto">
          <a:xfrm>
            <a:off x="9317039" y="6165851"/>
            <a:ext cx="1100137" cy="652463"/>
          </a:xfrm>
          <a:prstGeom prst="ellipse">
            <a:avLst/>
          </a:prstGeom>
          <a:solidFill>
            <a:schemeClr val="bg1"/>
          </a:solidFill>
          <a:ln w="9525">
            <a:solidFill>
              <a:schemeClr val="bg1"/>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pic>
        <p:nvPicPr>
          <p:cNvPr id="18" name="Picture 4" descr="back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51976" y="5949951"/>
            <a:ext cx="7731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5"/>
          <p:cNvSpPr txBox="1">
            <a:spLocks noChangeArrowheads="1"/>
          </p:cNvSpPr>
          <p:nvPr/>
        </p:nvSpPr>
        <p:spPr bwMode="auto">
          <a:xfrm>
            <a:off x="10307638" y="6640514"/>
            <a:ext cx="4683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algn="l" eaLnBrk="1" fontAlgn="base" hangingPunct="1">
              <a:spcBef>
                <a:spcPct val="50000"/>
              </a:spcBef>
              <a:spcAft>
                <a:spcPct val="0"/>
              </a:spcAft>
            </a:pPr>
            <a:endParaRPr lang="tr-TR" sz="1000">
              <a:solidFill>
                <a:srgbClr val="FFFFFF"/>
              </a:solidFill>
              <a:latin typeface="Arial" pitchFamily="34" charset="0"/>
              <a:cs typeface="Arial" pitchFamily="34" charset="0"/>
            </a:endParaRPr>
          </a:p>
        </p:txBody>
      </p:sp>
      <p:sp>
        <p:nvSpPr>
          <p:cNvPr id="20" name="Text Box 20"/>
          <p:cNvSpPr txBox="1">
            <a:spLocks noChangeArrowheads="1"/>
          </p:cNvSpPr>
          <p:nvPr/>
        </p:nvSpPr>
        <p:spPr bwMode="auto">
          <a:xfrm>
            <a:off x="3019985" y="2025806"/>
            <a:ext cx="1371600" cy="646331"/>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Güvenli Mobil Ödeme Uygulaması</a:t>
            </a:r>
          </a:p>
        </p:txBody>
      </p:sp>
      <p:sp>
        <p:nvSpPr>
          <p:cNvPr id="21" name="Line 21"/>
          <p:cNvSpPr>
            <a:spLocks noChangeShapeType="1"/>
          </p:cNvSpPr>
          <p:nvPr/>
        </p:nvSpPr>
        <p:spPr bwMode="auto">
          <a:xfrm flipH="1">
            <a:off x="2659945" y="3422961"/>
            <a:ext cx="773788" cy="1481651"/>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2" name="Text Box 22"/>
          <p:cNvSpPr txBox="1">
            <a:spLocks noChangeArrowheads="1"/>
          </p:cNvSpPr>
          <p:nvPr/>
        </p:nvSpPr>
        <p:spPr bwMode="auto">
          <a:xfrm>
            <a:off x="3164001" y="4365105"/>
            <a:ext cx="1373188" cy="646331"/>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Serbest Meslek Makbuzu</a:t>
            </a:r>
          </a:p>
        </p:txBody>
      </p:sp>
      <p:sp>
        <p:nvSpPr>
          <p:cNvPr id="23" name="Line 33"/>
          <p:cNvSpPr>
            <a:spLocks noChangeShapeType="1"/>
          </p:cNvSpPr>
          <p:nvPr/>
        </p:nvSpPr>
        <p:spPr bwMode="auto">
          <a:xfrm flipV="1">
            <a:off x="7124442" y="3313112"/>
            <a:ext cx="432841" cy="1620838"/>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4" name="Text Box 34"/>
          <p:cNvSpPr txBox="1">
            <a:spLocks noChangeArrowheads="1"/>
          </p:cNvSpPr>
          <p:nvPr/>
        </p:nvSpPr>
        <p:spPr bwMode="auto">
          <a:xfrm>
            <a:off x="6400913" y="4965442"/>
            <a:ext cx="1371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0"/>
              </a:spcBef>
              <a:spcAft>
                <a:spcPct val="0"/>
              </a:spcAft>
            </a:pPr>
            <a:r>
              <a:rPr lang="tr-TR" sz="1200" dirty="0">
                <a:solidFill>
                  <a:srgbClr val="000000"/>
                </a:solidFill>
                <a:latin typeface="Arial" pitchFamily="34" charset="0"/>
                <a:cs typeface="Arial" pitchFamily="34" charset="0"/>
              </a:rPr>
              <a:t>Yeni Nesil Pompa ÖKC</a:t>
            </a:r>
          </a:p>
        </p:txBody>
      </p:sp>
      <p:sp>
        <p:nvSpPr>
          <p:cNvPr id="25" name="Text Box 36"/>
          <p:cNvSpPr txBox="1">
            <a:spLocks noChangeArrowheads="1"/>
          </p:cNvSpPr>
          <p:nvPr/>
        </p:nvSpPr>
        <p:spPr bwMode="auto">
          <a:xfrm>
            <a:off x="5828297" y="2204865"/>
            <a:ext cx="1693862" cy="646331"/>
          </a:xfrm>
          <a:prstGeom prst="rect">
            <a:avLst/>
          </a:prstGeom>
          <a:noFill/>
          <a:ln w="9525" algn="ctr">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Sigorta Komisyon Gider Belgesi</a:t>
            </a:r>
          </a:p>
        </p:txBody>
      </p:sp>
      <p:sp>
        <p:nvSpPr>
          <p:cNvPr id="26" name="Line 42"/>
          <p:cNvSpPr>
            <a:spLocks noChangeShapeType="1"/>
          </p:cNvSpPr>
          <p:nvPr/>
        </p:nvSpPr>
        <p:spPr bwMode="auto">
          <a:xfrm flipV="1">
            <a:off x="2200662" y="3284985"/>
            <a:ext cx="7711763" cy="75769"/>
          </a:xfrm>
          <a:prstGeom prst="line">
            <a:avLst/>
          </a:prstGeom>
          <a:noFill/>
          <a:ln w="38100">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27" name="Text Box 64"/>
          <p:cNvSpPr txBox="1">
            <a:spLocks noChangeArrowheads="1"/>
          </p:cNvSpPr>
          <p:nvPr/>
        </p:nvSpPr>
        <p:spPr bwMode="auto">
          <a:xfrm>
            <a:off x="2803961" y="3544980"/>
            <a:ext cx="496888" cy="2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2019</a:t>
            </a:r>
          </a:p>
        </p:txBody>
      </p:sp>
      <p:sp>
        <p:nvSpPr>
          <p:cNvPr id="28" name="Text Box 65"/>
          <p:cNvSpPr txBox="1">
            <a:spLocks noChangeArrowheads="1"/>
          </p:cNvSpPr>
          <p:nvPr/>
        </p:nvSpPr>
        <p:spPr bwMode="auto">
          <a:xfrm>
            <a:off x="3596049" y="3501008"/>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2020</a:t>
            </a:r>
          </a:p>
        </p:txBody>
      </p:sp>
      <p:sp>
        <p:nvSpPr>
          <p:cNvPr id="29" name="Oval 72"/>
          <p:cNvSpPr>
            <a:spLocks noChangeArrowheads="1"/>
          </p:cNvSpPr>
          <p:nvPr/>
        </p:nvSpPr>
        <p:spPr bwMode="auto">
          <a:xfrm>
            <a:off x="4028097" y="3275028"/>
            <a:ext cx="152400"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0" name="Oval 74"/>
          <p:cNvSpPr>
            <a:spLocks noChangeArrowheads="1"/>
          </p:cNvSpPr>
          <p:nvPr/>
        </p:nvSpPr>
        <p:spPr bwMode="auto">
          <a:xfrm>
            <a:off x="5027825" y="3278203"/>
            <a:ext cx="152400" cy="155576"/>
          </a:xfrm>
          <a:prstGeom prst="ellipse">
            <a:avLst/>
          </a:prstGeom>
          <a:solidFill>
            <a:srgbClr val="00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1" name="Oval 76"/>
          <p:cNvSpPr>
            <a:spLocks noChangeArrowheads="1"/>
          </p:cNvSpPr>
          <p:nvPr/>
        </p:nvSpPr>
        <p:spPr bwMode="auto">
          <a:xfrm>
            <a:off x="4676169" y="3275028"/>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2" name="Oval 81"/>
          <p:cNvSpPr>
            <a:spLocks noChangeArrowheads="1"/>
          </p:cNvSpPr>
          <p:nvPr/>
        </p:nvSpPr>
        <p:spPr bwMode="auto">
          <a:xfrm>
            <a:off x="7467304" y="3250741"/>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3" name="Text Box 82"/>
          <p:cNvSpPr txBox="1">
            <a:spLocks noChangeArrowheads="1"/>
          </p:cNvSpPr>
          <p:nvPr/>
        </p:nvSpPr>
        <p:spPr bwMode="auto">
          <a:xfrm>
            <a:off x="5260989" y="3544564"/>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2021</a:t>
            </a:r>
          </a:p>
        </p:txBody>
      </p:sp>
      <p:sp>
        <p:nvSpPr>
          <p:cNvPr id="34" name="Oval 84"/>
          <p:cNvSpPr>
            <a:spLocks noChangeArrowheads="1"/>
          </p:cNvSpPr>
          <p:nvPr/>
        </p:nvSpPr>
        <p:spPr bwMode="auto">
          <a:xfrm>
            <a:off x="9716729" y="3212976"/>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5" name="Text Box 85"/>
          <p:cNvSpPr txBox="1">
            <a:spLocks noChangeArrowheads="1"/>
          </p:cNvSpPr>
          <p:nvPr/>
        </p:nvSpPr>
        <p:spPr bwMode="auto">
          <a:xfrm>
            <a:off x="6764401" y="3462354"/>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2022</a:t>
            </a:r>
          </a:p>
        </p:txBody>
      </p:sp>
      <p:sp>
        <p:nvSpPr>
          <p:cNvPr id="36" name="Line 86"/>
          <p:cNvSpPr>
            <a:spLocks noChangeShapeType="1"/>
          </p:cNvSpPr>
          <p:nvPr/>
        </p:nvSpPr>
        <p:spPr bwMode="auto">
          <a:xfrm>
            <a:off x="6980425" y="3068653"/>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7" name="Oval 76"/>
          <p:cNvSpPr>
            <a:spLocks noChangeArrowheads="1"/>
          </p:cNvSpPr>
          <p:nvPr/>
        </p:nvSpPr>
        <p:spPr bwMode="auto">
          <a:xfrm>
            <a:off x="4316129" y="3273440"/>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8" name="Line 86"/>
          <p:cNvSpPr>
            <a:spLocks noChangeShapeType="1"/>
          </p:cNvSpPr>
          <p:nvPr/>
        </p:nvSpPr>
        <p:spPr bwMode="auto">
          <a:xfrm>
            <a:off x="5468257" y="3076591"/>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39" name="Line 86"/>
          <p:cNvSpPr>
            <a:spLocks noChangeShapeType="1"/>
          </p:cNvSpPr>
          <p:nvPr/>
        </p:nvSpPr>
        <p:spPr bwMode="auto">
          <a:xfrm>
            <a:off x="3812073" y="3086116"/>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0" name="Line 86"/>
          <p:cNvSpPr>
            <a:spLocks noChangeShapeType="1"/>
          </p:cNvSpPr>
          <p:nvPr/>
        </p:nvSpPr>
        <p:spPr bwMode="auto">
          <a:xfrm>
            <a:off x="3019985" y="3086116"/>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1" name="Oval 72"/>
          <p:cNvSpPr>
            <a:spLocks noChangeArrowheads="1"/>
          </p:cNvSpPr>
          <p:nvPr/>
        </p:nvSpPr>
        <p:spPr bwMode="auto">
          <a:xfrm>
            <a:off x="3380025" y="3270265"/>
            <a:ext cx="152400" cy="153988"/>
          </a:xfrm>
          <a:prstGeom prst="ellipse">
            <a:avLst/>
          </a:prstGeom>
          <a:solidFill>
            <a:srgbClr val="33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2" name="Oval 66"/>
          <p:cNvSpPr>
            <a:spLocks noChangeArrowheads="1"/>
          </p:cNvSpPr>
          <p:nvPr/>
        </p:nvSpPr>
        <p:spPr bwMode="auto">
          <a:xfrm>
            <a:off x="2875970" y="3253358"/>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3" name="Oval 66"/>
          <p:cNvSpPr>
            <a:spLocks noChangeArrowheads="1"/>
          </p:cNvSpPr>
          <p:nvPr/>
        </p:nvSpPr>
        <p:spPr bwMode="auto">
          <a:xfrm>
            <a:off x="3668058" y="3228991"/>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4" name="Oval 66"/>
          <p:cNvSpPr>
            <a:spLocks noChangeArrowheads="1"/>
          </p:cNvSpPr>
          <p:nvPr/>
        </p:nvSpPr>
        <p:spPr bwMode="auto">
          <a:xfrm>
            <a:off x="6836410" y="3212977"/>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5" name="Oval 81"/>
          <p:cNvSpPr>
            <a:spLocks noChangeArrowheads="1"/>
          </p:cNvSpPr>
          <p:nvPr/>
        </p:nvSpPr>
        <p:spPr bwMode="auto">
          <a:xfrm>
            <a:off x="7700506" y="3250741"/>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6" name="Oval 89"/>
          <p:cNvSpPr>
            <a:spLocks noChangeArrowheads="1"/>
          </p:cNvSpPr>
          <p:nvPr/>
        </p:nvSpPr>
        <p:spPr bwMode="auto">
          <a:xfrm>
            <a:off x="9336523" y="3235340"/>
            <a:ext cx="153988" cy="153988"/>
          </a:xfrm>
          <a:prstGeom prst="ellipse">
            <a:avLst/>
          </a:prstGeom>
          <a:solidFill>
            <a:srgbClr val="FF7C8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7" name="Oval 81"/>
          <p:cNvSpPr>
            <a:spLocks noChangeArrowheads="1"/>
          </p:cNvSpPr>
          <p:nvPr/>
        </p:nvSpPr>
        <p:spPr bwMode="auto">
          <a:xfrm>
            <a:off x="6523871" y="3250463"/>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48" name="WordArt 96"/>
          <p:cNvSpPr>
            <a:spLocks noChangeArrowheads="1" noChangeShapeType="1" noTextEdit="1"/>
          </p:cNvSpPr>
          <p:nvPr/>
        </p:nvSpPr>
        <p:spPr bwMode="auto">
          <a:xfrm>
            <a:off x="1847851" y="6561139"/>
            <a:ext cx="2232025" cy="219075"/>
          </a:xfrm>
          <a:prstGeom prst="rect">
            <a:avLst/>
          </a:prstGeom>
          <a:extLst>
            <a:ext uri="{91240B29-F687-4F45-9708-019B960494DF}">
              <a14:hiddenLine xmlns:a14="http://schemas.microsoft.com/office/drawing/2010/main" w="3175">
                <a:solidFill>
                  <a:srgbClr val="000000"/>
                </a:solidFill>
                <a:round/>
                <a:headEnd/>
                <a:tailEnd/>
              </a14:hiddenLine>
            </a:ext>
          </a:extLst>
        </p:spPr>
        <p:txBody>
          <a:bodyPr wrap="none" fromWordArt="1">
            <a:prstTxWarp prst="textPlain">
              <a:avLst>
                <a:gd name="adj" fmla="val 50000"/>
              </a:avLst>
            </a:prstTxWarp>
          </a:bodyPr>
          <a:lstStyle/>
          <a:p>
            <a:pPr algn="ctr" fontAlgn="base">
              <a:spcBef>
                <a:spcPct val="0"/>
              </a:spcBef>
              <a:spcAft>
                <a:spcPct val="0"/>
              </a:spcAft>
            </a:pPr>
            <a:r>
              <a:rPr lang="tr-TR" sz="1200" b="1" kern="10">
                <a:solidFill>
                  <a:srgbClr val="FF0000"/>
                </a:solidFill>
                <a:latin typeface="Arial Black"/>
                <a:cs typeface="Arial" pitchFamily="34" charset="0"/>
              </a:rPr>
              <a:t>VEDOP Otomasyonu</a:t>
            </a:r>
          </a:p>
        </p:txBody>
      </p:sp>
      <p:sp>
        <p:nvSpPr>
          <p:cNvPr id="49" name="Line 23"/>
          <p:cNvSpPr>
            <a:spLocks noChangeShapeType="1"/>
          </p:cNvSpPr>
          <p:nvPr/>
        </p:nvSpPr>
        <p:spPr bwMode="auto">
          <a:xfrm flipH="1">
            <a:off x="3956089" y="3429000"/>
            <a:ext cx="758190" cy="2173786"/>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0" name="Text Box 30"/>
          <p:cNvSpPr txBox="1">
            <a:spLocks noChangeArrowheads="1"/>
          </p:cNvSpPr>
          <p:nvPr/>
        </p:nvSpPr>
        <p:spPr bwMode="auto">
          <a:xfrm>
            <a:off x="3380026" y="5589241"/>
            <a:ext cx="1137713" cy="646331"/>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Müstahsil Makbuzu</a:t>
            </a:r>
          </a:p>
        </p:txBody>
      </p:sp>
      <p:sp>
        <p:nvSpPr>
          <p:cNvPr id="51" name="Line 19"/>
          <p:cNvSpPr>
            <a:spLocks noChangeShapeType="1"/>
          </p:cNvSpPr>
          <p:nvPr/>
        </p:nvSpPr>
        <p:spPr bwMode="auto">
          <a:xfrm flipH="1" flipV="1">
            <a:off x="3834397" y="2684235"/>
            <a:ext cx="261813" cy="637617"/>
          </a:xfrm>
          <a:prstGeom prst="line">
            <a:avLst/>
          </a:prstGeom>
          <a:noFill/>
          <a:ln w="9525">
            <a:solidFill>
              <a:srgbClr val="3366FF"/>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2" name="Line 21"/>
          <p:cNvSpPr>
            <a:spLocks noChangeShapeType="1"/>
          </p:cNvSpPr>
          <p:nvPr/>
        </p:nvSpPr>
        <p:spPr bwMode="auto">
          <a:xfrm flipH="1">
            <a:off x="3884657" y="3412049"/>
            <a:ext cx="495741" cy="970559"/>
          </a:xfrm>
          <a:prstGeom prst="line">
            <a:avLst/>
          </a:prstGeom>
          <a:noFill/>
          <a:ln w="9525">
            <a:solidFill>
              <a:srgbClr val="FF7C8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3" name="Text Box 22"/>
          <p:cNvSpPr txBox="1">
            <a:spLocks noChangeArrowheads="1"/>
          </p:cNvSpPr>
          <p:nvPr/>
        </p:nvSpPr>
        <p:spPr bwMode="auto">
          <a:xfrm>
            <a:off x="1939865" y="5047514"/>
            <a:ext cx="1373188" cy="646331"/>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YMM Raporu Uygulaması</a:t>
            </a:r>
          </a:p>
        </p:txBody>
      </p:sp>
      <p:sp>
        <p:nvSpPr>
          <p:cNvPr id="54" name="Oval 66"/>
          <p:cNvSpPr>
            <a:spLocks noChangeArrowheads="1"/>
          </p:cNvSpPr>
          <p:nvPr/>
        </p:nvSpPr>
        <p:spPr bwMode="auto">
          <a:xfrm>
            <a:off x="5324242" y="3214699"/>
            <a:ext cx="307975" cy="247651"/>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5" name="AutoShape 95"/>
          <p:cNvSpPr>
            <a:spLocks noChangeArrowheads="1"/>
          </p:cNvSpPr>
          <p:nvPr/>
        </p:nvSpPr>
        <p:spPr bwMode="auto">
          <a:xfrm>
            <a:off x="1939866" y="5013176"/>
            <a:ext cx="1368425" cy="673436"/>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56" name="AutoShape 95"/>
          <p:cNvSpPr>
            <a:spLocks noChangeArrowheads="1"/>
          </p:cNvSpPr>
          <p:nvPr/>
        </p:nvSpPr>
        <p:spPr bwMode="auto">
          <a:xfrm>
            <a:off x="3068679" y="2025806"/>
            <a:ext cx="1274213" cy="635653"/>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57" name="Line 23"/>
          <p:cNvSpPr>
            <a:spLocks noChangeShapeType="1"/>
          </p:cNvSpPr>
          <p:nvPr/>
        </p:nvSpPr>
        <p:spPr bwMode="auto">
          <a:xfrm flipH="1" flipV="1">
            <a:off x="7733595" y="2059107"/>
            <a:ext cx="38917" cy="1244612"/>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58" name="Text Box 32"/>
          <p:cNvSpPr txBox="1">
            <a:spLocks noChangeArrowheads="1"/>
          </p:cNvSpPr>
          <p:nvPr/>
        </p:nvSpPr>
        <p:spPr bwMode="auto">
          <a:xfrm>
            <a:off x="6827305" y="1412777"/>
            <a:ext cx="1665288" cy="646331"/>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Veznelerde Fiziksel POS Tahsilatı Uygulaması (F-POS)</a:t>
            </a:r>
          </a:p>
        </p:txBody>
      </p:sp>
      <p:sp>
        <p:nvSpPr>
          <p:cNvPr id="59" name="Line 33"/>
          <p:cNvSpPr>
            <a:spLocks noChangeShapeType="1"/>
          </p:cNvSpPr>
          <p:nvPr/>
        </p:nvSpPr>
        <p:spPr bwMode="auto">
          <a:xfrm flipH="1" flipV="1">
            <a:off x="6620385" y="3461016"/>
            <a:ext cx="4588" cy="472040"/>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0" name="Line 23"/>
          <p:cNvSpPr>
            <a:spLocks noChangeShapeType="1"/>
          </p:cNvSpPr>
          <p:nvPr/>
        </p:nvSpPr>
        <p:spPr bwMode="auto">
          <a:xfrm flipH="1" flipV="1">
            <a:off x="5008577" y="2690615"/>
            <a:ext cx="111921" cy="597113"/>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1" name="AutoShape 95"/>
          <p:cNvSpPr>
            <a:spLocks noChangeArrowheads="1"/>
          </p:cNvSpPr>
          <p:nvPr/>
        </p:nvSpPr>
        <p:spPr bwMode="auto">
          <a:xfrm>
            <a:off x="4604161" y="4154010"/>
            <a:ext cx="1238798" cy="486570"/>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62" name="Oval 76"/>
          <p:cNvSpPr>
            <a:spLocks noChangeArrowheads="1"/>
          </p:cNvSpPr>
          <p:nvPr/>
        </p:nvSpPr>
        <p:spPr bwMode="auto">
          <a:xfrm>
            <a:off x="5829573" y="3245605"/>
            <a:ext cx="152400"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3" name="Line 35"/>
          <p:cNvSpPr>
            <a:spLocks noChangeShapeType="1"/>
          </p:cNvSpPr>
          <p:nvPr/>
        </p:nvSpPr>
        <p:spPr bwMode="auto">
          <a:xfrm flipV="1">
            <a:off x="5422458" y="3318069"/>
            <a:ext cx="450541" cy="829282"/>
          </a:xfrm>
          <a:prstGeom prst="line">
            <a:avLst/>
          </a:prstGeom>
          <a:noFill/>
          <a:ln w="9525">
            <a:solidFill>
              <a:schemeClr val="accent1">
                <a:lumMod val="50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4" name="Text Box 32"/>
          <p:cNvSpPr txBox="1">
            <a:spLocks noChangeArrowheads="1"/>
          </p:cNvSpPr>
          <p:nvPr/>
        </p:nvSpPr>
        <p:spPr bwMode="auto">
          <a:xfrm>
            <a:off x="4388138" y="2132856"/>
            <a:ext cx="1038200" cy="553998"/>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a:t>
            </a:r>
          </a:p>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Dekont</a:t>
            </a:r>
          </a:p>
        </p:txBody>
      </p:sp>
      <p:sp>
        <p:nvSpPr>
          <p:cNvPr id="65" name="Oval 78"/>
          <p:cNvSpPr>
            <a:spLocks noChangeArrowheads="1"/>
          </p:cNvSpPr>
          <p:nvPr/>
        </p:nvSpPr>
        <p:spPr bwMode="auto">
          <a:xfrm>
            <a:off x="6179952" y="3260680"/>
            <a:ext cx="152400" cy="153988"/>
          </a:xfrm>
          <a:prstGeom prst="ellipse">
            <a:avLst/>
          </a:prstGeom>
          <a:solidFill>
            <a:srgbClr val="00FFCC"/>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6" name="Oval 89"/>
          <p:cNvSpPr>
            <a:spLocks noChangeArrowheads="1"/>
          </p:cNvSpPr>
          <p:nvPr/>
        </p:nvSpPr>
        <p:spPr bwMode="auto">
          <a:xfrm>
            <a:off x="8923432" y="3228990"/>
            <a:ext cx="153988" cy="153988"/>
          </a:xfrm>
          <a:prstGeom prst="ellipse">
            <a:avLst/>
          </a:prstGeom>
          <a:solidFill>
            <a:srgbClr val="0066FF"/>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7" name="Oval 81"/>
          <p:cNvSpPr>
            <a:spLocks noChangeArrowheads="1"/>
          </p:cNvSpPr>
          <p:nvPr/>
        </p:nvSpPr>
        <p:spPr bwMode="auto">
          <a:xfrm>
            <a:off x="8507305" y="3212976"/>
            <a:ext cx="153988" cy="153988"/>
          </a:xfrm>
          <a:prstGeom prst="ellipse">
            <a:avLst/>
          </a:prstGeom>
          <a:solidFill>
            <a:srgbClr val="FFFF00"/>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8" name="Line 23"/>
          <p:cNvSpPr>
            <a:spLocks noChangeShapeType="1"/>
          </p:cNvSpPr>
          <p:nvPr/>
        </p:nvSpPr>
        <p:spPr bwMode="auto">
          <a:xfrm>
            <a:off x="6958350" y="2747725"/>
            <a:ext cx="598140" cy="580011"/>
          </a:xfrm>
          <a:prstGeom prst="line">
            <a:avLst/>
          </a:prstGeom>
          <a:noFill/>
          <a:ln w="9525">
            <a:solidFill>
              <a:schemeClr val="tx1">
                <a:lumMod val="85000"/>
                <a:lumOff val="15000"/>
              </a:schemeClr>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69" name="Text Box 32"/>
          <p:cNvSpPr txBox="1">
            <a:spLocks noChangeArrowheads="1"/>
          </p:cNvSpPr>
          <p:nvPr/>
        </p:nvSpPr>
        <p:spPr bwMode="auto">
          <a:xfrm>
            <a:off x="6044321" y="3919843"/>
            <a:ext cx="1184210" cy="646331"/>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160/A Risk Analizi Uygulaması</a:t>
            </a:r>
          </a:p>
        </p:txBody>
      </p:sp>
      <p:sp>
        <p:nvSpPr>
          <p:cNvPr id="70" name="Line 33"/>
          <p:cNvSpPr>
            <a:spLocks noChangeShapeType="1"/>
          </p:cNvSpPr>
          <p:nvPr/>
        </p:nvSpPr>
        <p:spPr bwMode="auto">
          <a:xfrm flipV="1">
            <a:off x="5914966" y="3424251"/>
            <a:ext cx="345380" cy="1511746"/>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1" name="Line 33"/>
          <p:cNvSpPr>
            <a:spLocks noChangeShapeType="1"/>
          </p:cNvSpPr>
          <p:nvPr/>
        </p:nvSpPr>
        <p:spPr bwMode="auto">
          <a:xfrm>
            <a:off x="5498345" y="1916832"/>
            <a:ext cx="762000" cy="1475637"/>
          </a:xfrm>
          <a:prstGeom prst="line">
            <a:avLst/>
          </a:prstGeom>
          <a:noFill/>
          <a:ln w="9525">
            <a:solidFill>
              <a:srgbClr val="FF33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2" name="Text Box 32"/>
          <p:cNvSpPr txBox="1">
            <a:spLocks noChangeArrowheads="1"/>
          </p:cNvSpPr>
          <p:nvPr/>
        </p:nvSpPr>
        <p:spPr bwMode="auto">
          <a:xfrm>
            <a:off x="4604161" y="1484785"/>
            <a:ext cx="1665288" cy="461665"/>
          </a:xfrm>
          <a:prstGeom prst="rect">
            <a:avLst/>
          </a:prstGeom>
          <a:noFill/>
          <a:ln w="9525">
            <a:noFill/>
            <a:miter lim="800000"/>
            <a:headEnd/>
            <a:tailEnd/>
          </a:ln>
          <a:effectLst/>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Döviz Alım-Satım Belgesi</a:t>
            </a:r>
          </a:p>
        </p:txBody>
      </p:sp>
      <p:sp>
        <p:nvSpPr>
          <p:cNvPr id="73" name="AutoShape 95"/>
          <p:cNvSpPr>
            <a:spLocks noChangeArrowheads="1"/>
          </p:cNvSpPr>
          <p:nvPr/>
        </p:nvSpPr>
        <p:spPr bwMode="auto">
          <a:xfrm>
            <a:off x="3532425" y="5609520"/>
            <a:ext cx="855811" cy="639288"/>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74" name="AutoShape 95"/>
          <p:cNvSpPr>
            <a:spLocks noChangeArrowheads="1"/>
          </p:cNvSpPr>
          <p:nvPr/>
        </p:nvSpPr>
        <p:spPr bwMode="auto">
          <a:xfrm>
            <a:off x="6116329" y="3953103"/>
            <a:ext cx="996710" cy="613071"/>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75" name="Dikdörtgen 74"/>
          <p:cNvSpPr/>
          <p:nvPr/>
        </p:nvSpPr>
        <p:spPr>
          <a:xfrm>
            <a:off x="4567889" y="4166799"/>
            <a:ext cx="1332416" cy="461665"/>
          </a:xfrm>
          <a:prstGeom prst="rect">
            <a:avLst/>
          </a:prstGeom>
        </p:spPr>
        <p:txBody>
          <a:bodyPr wrap="square">
            <a:spAutoFit/>
          </a:bodyPr>
          <a:lstStyle/>
          <a:p>
            <a:pPr fontAlgn="base">
              <a:spcBef>
                <a:spcPct val="0"/>
              </a:spcBef>
              <a:spcAft>
                <a:spcPct val="0"/>
              </a:spcAft>
            </a:pPr>
            <a:r>
              <a:rPr lang="tr-TR" sz="1200" b="1" dirty="0">
                <a:solidFill>
                  <a:srgbClr val="000000"/>
                </a:solidFill>
                <a:latin typeface="Arial" pitchFamily="34" charset="0"/>
                <a:cs typeface="Arial" pitchFamily="34" charset="0"/>
              </a:rPr>
              <a:t>Engelli Vergi </a:t>
            </a:r>
          </a:p>
          <a:p>
            <a:pPr fontAlgn="base">
              <a:spcBef>
                <a:spcPct val="0"/>
              </a:spcBef>
              <a:spcAft>
                <a:spcPct val="0"/>
              </a:spcAft>
            </a:pPr>
            <a:r>
              <a:rPr lang="tr-TR" sz="1200" b="1" dirty="0">
                <a:solidFill>
                  <a:srgbClr val="000000"/>
                </a:solidFill>
                <a:latin typeface="Arial" pitchFamily="34" charset="0"/>
                <a:cs typeface="Arial" pitchFamily="34" charset="0"/>
              </a:rPr>
              <a:t>İndirimi Sistemi</a:t>
            </a:r>
          </a:p>
        </p:txBody>
      </p:sp>
      <p:sp>
        <p:nvSpPr>
          <p:cNvPr id="76" name="Dikdörtgen 75"/>
          <p:cNvSpPr/>
          <p:nvPr/>
        </p:nvSpPr>
        <p:spPr>
          <a:xfrm>
            <a:off x="5311613" y="4916646"/>
            <a:ext cx="1101584" cy="553998"/>
          </a:xfrm>
          <a:prstGeom prst="rect">
            <a:avLst/>
          </a:prstGeom>
        </p:spPr>
        <p:txBody>
          <a:bodyPr wrap="square">
            <a:spAutoFit/>
          </a:bodyPr>
          <a:lstStyle/>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Elektronik </a:t>
            </a:r>
          </a:p>
          <a:p>
            <a:pPr algn="ctr" fontAlgn="base">
              <a:spcBef>
                <a:spcPct val="50000"/>
              </a:spcBef>
              <a:spcAft>
                <a:spcPct val="0"/>
              </a:spcAft>
              <a:defRPr/>
            </a:pPr>
            <a:r>
              <a:rPr lang="tr-TR" sz="1200" b="1" dirty="0">
                <a:solidFill>
                  <a:srgbClr val="0066FF"/>
                </a:solidFill>
                <a:effectLst>
                  <a:outerShdw blurRad="38100" dist="38100" dir="2700000" algn="tl">
                    <a:srgbClr val="C0C0C0"/>
                  </a:outerShdw>
                </a:effectLst>
                <a:latin typeface="Arial" pitchFamily="34" charset="0"/>
                <a:cs typeface="Arial" pitchFamily="34" charset="0"/>
              </a:rPr>
              <a:t>Adisyon Fişi</a:t>
            </a:r>
          </a:p>
        </p:txBody>
      </p:sp>
      <p:sp>
        <p:nvSpPr>
          <p:cNvPr id="77" name="AutoShape 95"/>
          <p:cNvSpPr>
            <a:spLocks noChangeArrowheads="1"/>
          </p:cNvSpPr>
          <p:nvPr/>
        </p:nvSpPr>
        <p:spPr bwMode="auto">
          <a:xfrm>
            <a:off x="6815683" y="1382294"/>
            <a:ext cx="1615920" cy="678194"/>
          </a:xfrm>
          <a:prstGeom prst="roundRect">
            <a:avLst>
              <a:gd name="adj" fmla="val 16667"/>
            </a:avLst>
          </a:prstGeom>
          <a:noFill/>
          <a:ln w="38100">
            <a:solidFill>
              <a:srgbClr val="008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fontAlgn="base" hangingPunct="0">
              <a:spcBef>
                <a:spcPct val="0"/>
              </a:spcBef>
              <a:spcAft>
                <a:spcPct val="0"/>
              </a:spcAft>
            </a:pPr>
            <a:endParaRPr lang="tr-TR">
              <a:solidFill>
                <a:srgbClr val="000000"/>
              </a:solidFill>
              <a:latin typeface="Verdana" pitchFamily="34" charset="0"/>
              <a:cs typeface="Arial" pitchFamily="34" charset="0"/>
            </a:endParaRPr>
          </a:p>
        </p:txBody>
      </p:sp>
      <p:sp>
        <p:nvSpPr>
          <p:cNvPr id="78" name="Oval 66"/>
          <p:cNvSpPr>
            <a:spLocks noChangeArrowheads="1"/>
          </p:cNvSpPr>
          <p:nvPr/>
        </p:nvSpPr>
        <p:spPr bwMode="auto">
          <a:xfrm>
            <a:off x="7959840" y="3209832"/>
            <a:ext cx="307975" cy="291176"/>
          </a:xfrm>
          <a:prstGeom prst="ellipse">
            <a:avLst/>
          </a:prstGeom>
          <a:solidFill>
            <a:schemeClr val="tx1"/>
          </a:solidFill>
          <a:ln w="9525">
            <a:solidFill>
              <a:srgbClr val="000000"/>
            </a:solidFill>
            <a:round/>
            <a:headEnd/>
            <a:tailEnd/>
          </a:ln>
        </p:spPr>
        <p:txBody>
          <a:bodyPr wrap="none" anchor="ctr"/>
          <a:lstStyle/>
          <a:p>
            <a:pPr algn="ctr" fontAlgn="base">
              <a:spcBef>
                <a:spcPct val="0"/>
              </a:spcBef>
              <a:spcAft>
                <a:spcPct val="0"/>
              </a:spcAft>
            </a:pPr>
            <a:endParaRPr lang="tr-TR" b="1">
              <a:solidFill>
                <a:srgbClr val="000000"/>
              </a:solidFill>
              <a:latin typeface="Garamond" pitchFamily="18" charset="0"/>
              <a:cs typeface="Arial" pitchFamily="34" charset="0"/>
            </a:endParaRPr>
          </a:p>
        </p:txBody>
      </p:sp>
      <p:sp>
        <p:nvSpPr>
          <p:cNvPr id="79" name="Line 86"/>
          <p:cNvSpPr>
            <a:spLocks noChangeShapeType="1"/>
          </p:cNvSpPr>
          <p:nvPr/>
        </p:nvSpPr>
        <p:spPr bwMode="auto">
          <a:xfrm>
            <a:off x="8118265" y="3068961"/>
            <a:ext cx="14288" cy="48736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tr-TR" b="1">
              <a:solidFill>
                <a:srgbClr val="000000"/>
              </a:solidFill>
              <a:latin typeface="Garamond" pitchFamily="18" charset="0"/>
              <a:cs typeface="Arial" pitchFamily="34" charset="0"/>
            </a:endParaRPr>
          </a:p>
        </p:txBody>
      </p:sp>
      <p:sp>
        <p:nvSpPr>
          <p:cNvPr id="80" name="Text Box 85"/>
          <p:cNvSpPr txBox="1">
            <a:spLocks noChangeArrowheads="1"/>
          </p:cNvSpPr>
          <p:nvPr/>
        </p:nvSpPr>
        <p:spPr bwMode="auto">
          <a:xfrm>
            <a:off x="7871261" y="3533664"/>
            <a:ext cx="495300" cy="24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eaLnBrk="0" hangingPunct="0">
              <a:defRPr b="1">
                <a:solidFill>
                  <a:schemeClr val="tx1"/>
                </a:solidFill>
                <a:latin typeface="Garamond" pitchFamily="18" charset="0"/>
              </a:defRPr>
            </a:lvl1pPr>
            <a:lvl2pPr marL="742950" indent="-285750" algn="ctr" eaLnBrk="0" hangingPunct="0">
              <a:defRPr b="1">
                <a:solidFill>
                  <a:schemeClr val="tx1"/>
                </a:solidFill>
                <a:latin typeface="Garamond" pitchFamily="18" charset="0"/>
              </a:defRPr>
            </a:lvl2pPr>
            <a:lvl3pPr marL="1143000" indent="-228600" algn="ctr" eaLnBrk="0" hangingPunct="0">
              <a:defRPr b="1">
                <a:solidFill>
                  <a:schemeClr val="tx1"/>
                </a:solidFill>
                <a:latin typeface="Garamond" pitchFamily="18" charset="0"/>
              </a:defRPr>
            </a:lvl3pPr>
            <a:lvl4pPr marL="1600200" indent="-228600" algn="ctr" eaLnBrk="0" hangingPunct="0">
              <a:defRPr b="1">
                <a:solidFill>
                  <a:schemeClr val="tx1"/>
                </a:solidFill>
                <a:latin typeface="Garamond" pitchFamily="18" charset="0"/>
              </a:defRPr>
            </a:lvl4pPr>
            <a:lvl5pPr marL="2057400" indent="-228600" algn="ctr" eaLnBrk="0" hangingPunct="0">
              <a:defRPr b="1">
                <a:solidFill>
                  <a:schemeClr val="tx1"/>
                </a:solidFill>
                <a:latin typeface="Garamond" pitchFamily="18" charset="0"/>
              </a:defRPr>
            </a:lvl5pPr>
            <a:lvl6pPr marL="2514600" indent="-228600" algn="ctr" eaLnBrk="0" fontAlgn="base" hangingPunct="0">
              <a:spcBef>
                <a:spcPct val="0"/>
              </a:spcBef>
              <a:spcAft>
                <a:spcPct val="0"/>
              </a:spcAft>
              <a:defRPr b="1">
                <a:solidFill>
                  <a:schemeClr val="tx1"/>
                </a:solidFill>
                <a:latin typeface="Garamond" pitchFamily="18" charset="0"/>
              </a:defRPr>
            </a:lvl6pPr>
            <a:lvl7pPr marL="2971800" indent="-228600" algn="ctr" eaLnBrk="0" fontAlgn="base" hangingPunct="0">
              <a:spcBef>
                <a:spcPct val="0"/>
              </a:spcBef>
              <a:spcAft>
                <a:spcPct val="0"/>
              </a:spcAft>
              <a:defRPr b="1">
                <a:solidFill>
                  <a:schemeClr val="tx1"/>
                </a:solidFill>
                <a:latin typeface="Garamond" pitchFamily="18" charset="0"/>
              </a:defRPr>
            </a:lvl7pPr>
            <a:lvl8pPr marL="3429000" indent="-228600" algn="ctr" eaLnBrk="0" fontAlgn="base" hangingPunct="0">
              <a:spcBef>
                <a:spcPct val="0"/>
              </a:spcBef>
              <a:spcAft>
                <a:spcPct val="0"/>
              </a:spcAft>
              <a:defRPr b="1">
                <a:solidFill>
                  <a:schemeClr val="tx1"/>
                </a:solidFill>
                <a:latin typeface="Garamond" pitchFamily="18" charset="0"/>
              </a:defRPr>
            </a:lvl8pPr>
            <a:lvl9pPr marL="3886200" indent="-228600" algn="ctr" eaLnBrk="0" fontAlgn="base" hangingPunct="0">
              <a:spcBef>
                <a:spcPct val="0"/>
              </a:spcBef>
              <a:spcAft>
                <a:spcPct val="0"/>
              </a:spcAft>
              <a:defRPr b="1">
                <a:solidFill>
                  <a:schemeClr val="tx1"/>
                </a:solidFill>
                <a:latin typeface="Garamond" pitchFamily="18" charset="0"/>
              </a:defRPr>
            </a:lvl9pPr>
          </a:lstStyle>
          <a:p>
            <a:pPr eaLnBrk="1" fontAlgn="base" hangingPunct="1">
              <a:spcBef>
                <a:spcPct val="50000"/>
              </a:spcBef>
              <a:spcAft>
                <a:spcPct val="0"/>
              </a:spcAft>
            </a:pPr>
            <a:r>
              <a:rPr lang="tr-TR" sz="1000" dirty="0">
                <a:solidFill>
                  <a:srgbClr val="000000"/>
                </a:solidFill>
                <a:latin typeface="Arial" pitchFamily="34" charset="0"/>
                <a:cs typeface="Arial" pitchFamily="34" charset="0"/>
              </a:rPr>
              <a:t>2023</a:t>
            </a:r>
          </a:p>
        </p:txBody>
      </p:sp>
    </p:spTree>
    <p:extLst>
      <p:ext uri="{BB962C8B-B14F-4D97-AF65-F5344CB8AC3E}">
        <p14:creationId xmlns:p14="http://schemas.microsoft.com/office/powerpoint/2010/main" val="3745725091"/>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3155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525" y="316864"/>
            <a:ext cx="204768" cy="259531"/>
          </a:xfrm>
          <a:prstGeom prst="rect">
            <a:avLst/>
          </a:prstGeom>
        </p:spPr>
      </p:pic>
      <p:sp>
        <p:nvSpPr>
          <p:cNvPr id="4" name="Slayt Numarası Yer Tutucusu 3"/>
          <p:cNvSpPr>
            <a:spLocks noGrp="1"/>
          </p:cNvSpPr>
          <p:nvPr>
            <p:ph type="sldNum" sz="quarter" idx="12"/>
          </p:nvPr>
        </p:nvSpPr>
        <p:spPr>
          <a:xfrm>
            <a:off x="11577102" y="6508777"/>
            <a:ext cx="333292" cy="365125"/>
          </a:xfrm>
        </p:spPr>
        <p:txBody>
          <a:bodyPr/>
          <a:lstStyle/>
          <a:p>
            <a:fld id="{16449A80-6FDC-475E-9293-1C17F140D77C}" type="slidenum">
              <a:rPr lang="tr-TR" smtClean="0">
                <a:solidFill>
                  <a:schemeClr val="bg1"/>
                </a:solidFill>
                <a:latin typeface="GalanoGrotesque-Bold" panose="00000800000000000000" pitchFamily="50" charset="-94"/>
              </a:rPr>
              <a:t>17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12794" y="13344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661612"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err="1" smtClean="0">
                <a:solidFill>
                  <a:schemeClr val="accent5">
                    <a:lumMod val="75000"/>
                  </a:schemeClr>
                </a:solidFill>
                <a:latin typeface="GalanoGrotesque-Medium" panose="00000600000000000000" pitchFamily="50" charset="-94"/>
              </a:rPr>
              <a:t>GİBİNTRANET’in</a:t>
            </a:r>
            <a:r>
              <a:rPr lang="tr-TR" sz="2400" b="1" dirty="0" smtClean="0">
                <a:solidFill>
                  <a:schemeClr val="accent5">
                    <a:lumMod val="75000"/>
                  </a:schemeClr>
                </a:solidFill>
                <a:latin typeface="GalanoGrotesque-Medium" panose="00000600000000000000" pitchFamily="50" charset="-94"/>
              </a:rPr>
              <a:t> Tarihçesi</a:t>
            </a:r>
            <a:endParaRPr lang="tr-TR" sz="2400" b="1" dirty="0">
              <a:solidFill>
                <a:schemeClr val="accent5">
                  <a:lumMod val="75000"/>
                </a:schemeClr>
              </a:solidFill>
              <a:latin typeface="GalanoGrotesque-Medium" panose="00000600000000000000" pitchFamily="50" charset="-94"/>
            </a:endParaRPr>
          </a:p>
        </p:txBody>
      </p:sp>
      <p:sp>
        <p:nvSpPr>
          <p:cNvPr id="16" name="Rectangle 5">
            <a:extLst>
              <a:ext uri="{FF2B5EF4-FFF2-40B4-BE49-F238E27FC236}">
                <a16:creationId xmlns:a16="http://schemas.microsoft.com/office/drawing/2014/main" xmlns="" id="{66FFC912-0CA7-2397-6705-96C6299B41A7}"/>
              </a:ext>
            </a:extLst>
          </p:cNvPr>
          <p:cNvSpPr>
            <a:spLocks noChangeArrowheads="1"/>
          </p:cNvSpPr>
          <p:nvPr/>
        </p:nvSpPr>
        <p:spPr bwMode="auto">
          <a:xfrm>
            <a:off x="381663" y="1116013"/>
            <a:ext cx="11328255" cy="52051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00" tIns="46800" rIns="90000" bIns="46800">
            <a:spAutoFit/>
          </a:bodyPr>
          <a:lstStyle>
            <a:lvl1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1pPr>
            <a:lvl2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2pPr>
            <a:lvl3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3pPr>
            <a:lvl4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4pPr>
            <a:lvl5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5pPr>
            <a:lvl6pPr marL="25146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6pPr>
            <a:lvl7pPr marL="29718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7pPr>
            <a:lvl8pPr marL="34290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8pPr>
            <a:lvl9pPr marL="3886200" indent="-228600" defTabSz="449263" eaLnBrk="0" fontAlgn="base" hangingPunct="0">
              <a:spcBef>
                <a:spcPct val="0"/>
              </a:spcBef>
              <a:spcAft>
                <a:spcPct val="0"/>
              </a:spcAft>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 pos="8985250" algn="l"/>
                <a:tab pos="9434513" algn="l"/>
              </a:tabLst>
              <a:defRPr>
                <a:solidFill>
                  <a:schemeClr val="bg1"/>
                </a:solidFill>
                <a:latin typeface="Arial" panose="020B0604020202020204" pitchFamily="34" charset="0"/>
                <a:cs typeface="Droid Sans Fallback" charset="0"/>
              </a:defRPr>
            </a:lvl9pPr>
          </a:lstStyle>
          <a:p>
            <a:pPr algn="just">
              <a:lnSpc>
                <a:spcPct val="115000"/>
              </a:lnSpc>
              <a:buSzPct val="100000"/>
            </a:pPr>
            <a:r>
              <a:rPr lang="tr-TR" altLang="tr-TR" b="1" dirty="0">
                <a:solidFill>
                  <a:schemeClr val="tx1"/>
                </a:solidFill>
                <a:latin typeface="GalanoGrotesque-Bold"/>
                <a:cs typeface="Calibri" panose="020F0502020204030204" pitchFamily="34" charset="0"/>
              </a:rPr>
              <a:t>	</a:t>
            </a:r>
            <a:endParaRPr lang="tr-TR" altLang="tr-TR" b="1" dirty="0" smtClean="0">
              <a:solidFill>
                <a:schemeClr val="tx1"/>
              </a:solidFill>
              <a:latin typeface="GalanoGrotesque-Bold"/>
              <a:cs typeface="Calibri" panose="020F0502020204030204" pitchFamily="34" charset="0"/>
            </a:endParaRPr>
          </a:p>
          <a:p>
            <a:pPr algn="just">
              <a:lnSpc>
                <a:spcPct val="115000"/>
              </a:lnSpc>
              <a:buSzPct val="100000"/>
            </a:pPr>
            <a:endParaRPr lang="tr-TR" altLang="tr-TR" b="1" dirty="0">
              <a:solidFill>
                <a:schemeClr val="tx1"/>
              </a:solidFill>
              <a:latin typeface="+mn-lt"/>
              <a:cs typeface="Calibri" panose="020F0502020204030204" pitchFamily="34" charset="0"/>
            </a:endParaRPr>
          </a:p>
          <a:p>
            <a:pPr algn="just">
              <a:lnSpc>
                <a:spcPct val="115000"/>
              </a:lnSpc>
              <a:spcAft>
                <a:spcPts val="1200"/>
              </a:spcAft>
              <a:buSzPct val="100000"/>
            </a:pPr>
            <a:r>
              <a:rPr lang="tr-TR" dirty="0" smtClean="0">
                <a:solidFill>
                  <a:schemeClr val="tx1"/>
                </a:solidFill>
                <a:latin typeface="+mn-lt"/>
              </a:rPr>
              <a:t>	</a:t>
            </a:r>
            <a:r>
              <a:rPr lang="tr-TR" sz="2400" dirty="0" smtClean="0">
                <a:solidFill>
                  <a:schemeClr val="tx1"/>
                </a:solidFill>
                <a:latin typeface="+mn-lt"/>
              </a:rPr>
              <a:t>	</a:t>
            </a:r>
            <a:r>
              <a:rPr lang="tr-TR" sz="2200" dirty="0" smtClean="0">
                <a:solidFill>
                  <a:schemeClr val="tx1"/>
                </a:solidFill>
                <a:latin typeface="+mn-lt"/>
              </a:rPr>
              <a:t>1998 yılında istatistiklerin </a:t>
            </a:r>
            <a:r>
              <a:rPr lang="tr-TR" sz="2200" dirty="0">
                <a:solidFill>
                  <a:schemeClr val="tx1"/>
                </a:solidFill>
                <a:latin typeface="+mn-lt"/>
              </a:rPr>
              <a:t>kısa sürede elde edilmesi amacıyla </a:t>
            </a:r>
            <a:r>
              <a:rPr lang="tr-TR" sz="2200" b="1" dirty="0">
                <a:solidFill>
                  <a:srgbClr val="C00000"/>
                </a:solidFill>
                <a:latin typeface="+mn-lt"/>
              </a:rPr>
              <a:t>Yönetim Bilgi </a:t>
            </a:r>
            <a:r>
              <a:rPr lang="tr-TR" sz="2200" b="1" dirty="0" smtClean="0">
                <a:solidFill>
                  <a:srgbClr val="C00000"/>
                </a:solidFill>
                <a:latin typeface="+mn-lt"/>
              </a:rPr>
              <a:t>Sistemi (YBS) </a:t>
            </a:r>
            <a:r>
              <a:rPr lang="tr-TR" sz="2200" dirty="0">
                <a:solidFill>
                  <a:schemeClr val="tx1"/>
                </a:solidFill>
                <a:latin typeface="+mn-lt"/>
              </a:rPr>
              <a:t>olarak hizmet vermeye </a:t>
            </a:r>
            <a:r>
              <a:rPr lang="tr-TR" sz="2200" dirty="0" smtClean="0">
                <a:solidFill>
                  <a:schemeClr val="tx1"/>
                </a:solidFill>
                <a:latin typeface="+mn-lt"/>
              </a:rPr>
              <a:t>başladı.</a:t>
            </a:r>
          </a:p>
          <a:p>
            <a:pPr algn="just">
              <a:lnSpc>
                <a:spcPct val="115000"/>
              </a:lnSpc>
              <a:spcAft>
                <a:spcPts val="1200"/>
              </a:spcAft>
              <a:buSzPct val="100000"/>
            </a:pPr>
            <a:r>
              <a:rPr lang="tr-TR" sz="2200" dirty="0">
                <a:solidFill>
                  <a:schemeClr val="tx1"/>
                </a:solidFill>
                <a:latin typeface="+mn-lt"/>
              </a:rPr>
              <a:t>	</a:t>
            </a:r>
            <a:r>
              <a:rPr lang="tr-TR" sz="2200" dirty="0" smtClean="0">
                <a:solidFill>
                  <a:schemeClr val="tx1"/>
                </a:solidFill>
                <a:latin typeface="+mn-lt"/>
              </a:rPr>
              <a:t>	2005 </a:t>
            </a:r>
            <a:r>
              <a:rPr lang="tr-TR" sz="2200" dirty="0">
                <a:solidFill>
                  <a:schemeClr val="tx1"/>
                </a:solidFill>
                <a:latin typeface="+mn-lt"/>
              </a:rPr>
              <a:t>yılında yapılan </a:t>
            </a:r>
            <a:r>
              <a:rPr lang="tr-TR" sz="2200" dirty="0" smtClean="0">
                <a:solidFill>
                  <a:schemeClr val="tx1"/>
                </a:solidFill>
                <a:latin typeface="+mn-lt"/>
              </a:rPr>
              <a:t>düzenlemeyle </a:t>
            </a:r>
            <a:r>
              <a:rPr lang="tr-TR" sz="2200" b="1" dirty="0" smtClean="0">
                <a:solidFill>
                  <a:srgbClr val="C00000"/>
                </a:solidFill>
                <a:latin typeface="+mn-lt"/>
              </a:rPr>
              <a:t>VDİNTRA</a:t>
            </a:r>
            <a:r>
              <a:rPr lang="tr-TR" sz="2200" dirty="0" smtClean="0">
                <a:solidFill>
                  <a:schemeClr val="tx1"/>
                </a:solidFill>
                <a:latin typeface="+mn-lt"/>
              </a:rPr>
              <a:t> </a:t>
            </a:r>
            <a:r>
              <a:rPr lang="tr-TR" sz="2200" dirty="0">
                <a:solidFill>
                  <a:schemeClr val="tx1"/>
                </a:solidFill>
                <a:latin typeface="+mn-lt"/>
              </a:rPr>
              <a:t>olarak faaliyete </a:t>
            </a:r>
            <a:r>
              <a:rPr lang="tr-TR" sz="2200" dirty="0" smtClean="0">
                <a:solidFill>
                  <a:schemeClr val="tx1"/>
                </a:solidFill>
                <a:latin typeface="+mn-lt"/>
              </a:rPr>
              <a:t>geçmiştir. Yapılan düzenleme ve güncellemelerle 01.02.2014 </a:t>
            </a:r>
            <a:r>
              <a:rPr lang="tr-TR" sz="2200" dirty="0">
                <a:solidFill>
                  <a:schemeClr val="tx1"/>
                </a:solidFill>
                <a:latin typeface="+mn-lt"/>
              </a:rPr>
              <a:t>tarihinden itibaren 	</a:t>
            </a:r>
            <a:r>
              <a:rPr lang="tr-TR" sz="2200" b="1" dirty="0" smtClean="0">
                <a:solidFill>
                  <a:srgbClr val="C00000"/>
                </a:solidFill>
                <a:latin typeface="+mn-lt"/>
              </a:rPr>
              <a:t>GİBİNTRANET</a:t>
            </a:r>
            <a:r>
              <a:rPr lang="tr-TR" sz="2200" dirty="0" smtClean="0">
                <a:solidFill>
                  <a:schemeClr val="tx1"/>
                </a:solidFill>
                <a:latin typeface="+mn-lt"/>
              </a:rPr>
              <a:t> olarak kullanıma başlanmıştır. </a:t>
            </a:r>
          </a:p>
          <a:p>
            <a:pPr algn="just">
              <a:lnSpc>
                <a:spcPct val="115000"/>
              </a:lnSpc>
              <a:spcAft>
                <a:spcPts val="1200"/>
              </a:spcAft>
              <a:buSzPct val="100000"/>
            </a:pPr>
            <a:r>
              <a:rPr lang="tr-TR" sz="2200" dirty="0">
                <a:solidFill>
                  <a:schemeClr val="tx1"/>
                </a:solidFill>
                <a:latin typeface="+mn-lt"/>
              </a:rPr>
              <a:t>	</a:t>
            </a:r>
            <a:r>
              <a:rPr lang="tr-TR" sz="2200" dirty="0" smtClean="0">
                <a:solidFill>
                  <a:schemeClr val="tx1"/>
                </a:solidFill>
                <a:latin typeface="+mn-lt"/>
              </a:rPr>
              <a:t>	GİBİNTRANET, Gelir İdaresi Başkanlığına bağlı tüm Vergi Dairesi Başkanlıkları, Vergi Dairesi Müdürlükleri, Mal müdürlükleri, Defterdarlıklar, Vergi Denetim Kurulu Başkanlığı ve </a:t>
            </a:r>
            <a:r>
              <a:rPr lang="tr-TR" sz="2200" dirty="0" err="1" smtClean="0">
                <a:solidFill>
                  <a:schemeClr val="tx1"/>
                </a:solidFill>
                <a:latin typeface="+mn-lt"/>
              </a:rPr>
              <a:t>MASAK’ta</a:t>
            </a:r>
            <a:r>
              <a:rPr lang="tr-TR" sz="2200" dirty="0" smtClean="0">
                <a:solidFill>
                  <a:schemeClr val="tx1"/>
                </a:solidFill>
                <a:latin typeface="+mn-lt"/>
              </a:rPr>
              <a:t> kullanılmaktadır.</a:t>
            </a:r>
          </a:p>
          <a:p>
            <a:pPr algn="just">
              <a:lnSpc>
                <a:spcPct val="115000"/>
              </a:lnSpc>
              <a:spcAft>
                <a:spcPts val="1200"/>
              </a:spcAft>
              <a:buSzPct val="100000"/>
            </a:pPr>
            <a:r>
              <a:rPr lang="tr-TR" sz="2200" dirty="0" smtClean="0">
                <a:solidFill>
                  <a:schemeClr val="tx1"/>
                </a:solidFill>
                <a:latin typeface="+mn-lt"/>
              </a:rPr>
              <a:t> </a:t>
            </a:r>
            <a:r>
              <a:rPr lang="tr-TR" sz="2200" dirty="0">
                <a:solidFill>
                  <a:schemeClr val="tx1"/>
                </a:solidFill>
                <a:latin typeface="GalanoGrotesque-Bold"/>
              </a:rPr>
              <a:t/>
            </a:r>
            <a:br>
              <a:rPr lang="tr-TR" sz="2200" dirty="0">
                <a:solidFill>
                  <a:schemeClr val="tx1"/>
                </a:solidFill>
                <a:latin typeface="GalanoGrotesque-Bold"/>
              </a:rPr>
            </a:br>
            <a:endParaRPr lang="tr-TR" altLang="tr-TR" sz="2200" b="1" dirty="0">
              <a:solidFill>
                <a:schemeClr val="tx1"/>
              </a:solidFill>
              <a:latin typeface="GalanoGrotesque-Bold"/>
              <a:cs typeface="Calibri" panose="020F0502020204030204" pitchFamily="34" charset="0"/>
            </a:endParaRPr>
          </a:p>
          <a:p>
            <a:pPr algn="just">
              <a:lnSpc>
                <a:spcPct val="115000"/>
              </a:lnSpc>
              <a:buSzPct val="100000"/>
            </a:pPr>
            <a:endParaRPr lang="tr-TR" altLang="tr-TR" b="1" dirty="0">
              <a:solidFill>
                <a:schemeClr val="tx1"/>
              </a:solidFill>
              <a:latin typeface="GalanoGrotesque-Bold"/>
              <a:cs typeface="Calibri" panose="020F0502020204030204" pitchFamily="34" charset="0"/>
            </a:endParaRPr>
          </a:p>
        </p:txBody>
      </p:sp>
    </p:spTree>
    <p:extLst>
      <p:ext uri="{BB962C8B-B14F-4D97-AF65-F5344CB8AC3E}">
        <p14:creationId xmlns:p14="http://schemas.microsoft.com/office/powerpoint/2010/main" val="486669584"/>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769160"/>
            <a:ext cx="8791242" cy="1325886"/>
          </a:xfrm>
        </p:spPr>
        <p:txBody>
          <a:bodyPr>
            <a:noAutofit/>
          </a:bodyPr>
          <a:lstStyle/>
          <a:p>
            <a:r>
              <a:rPr lang="es-ES" sz="4000" b="1" dirty="0">
                <a:solidFill>
                  <a:srgbClr val="E20612"/>
                </a:solidFill>
                <a:latin typeface="GalanoGrotesque-Bold" panose="00000800000000000000" pitchFamily="50" charset="-94"/>
              </a:rPr>
              <a:t>EVDB ve EVDB RAPOR EKRANLARI</a:t>
            </a:r>
            <a:endParaRPr lang="tr-TR" sz="4000" b="1" dirty="0">
              <a:solidFill>
                <a:srgbClr val="E20612"/>
              </a:solidFill>
              <a:latin typeface="GalanoGrotesque-Bold" panose="00000800000000000000" pitchFamily="50" charset="-94"/>
            </a:endParaRPr>
          </a:p>
        </p:txBody>
      </p:sp>
    </p:spTree>
    <p:extLst>
      <p:ext uri="{BB962C8B-B14F-4D97-AF65-F5344CB8AC3E}">
        <p14:creationId xmlns:p14="http://schemas.microsoft.com/office/powerpoint/2010/main" val="579979478"/>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5326" y="6470205"/>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2010"/>
            <a:ext cx="204768" cy="259531"/>
          </a:xfrm>
          <a:prstGeom prst="rect">
            <a:avLst/>
          </a:prstGeom>
        </p:spPr>
      </p:pic>
      <p:sp>
        <p:nvSpPr>
          <p:cNvPr id="4" name="Slayt Numarası Yer Tutucusu 3"/>
          <p:cNvSpPr>
            <a:spLocks noGrp="1"/>
          </p:cNvSpPr>
          <p:nvPr>
            <p:ph type="sldNum" sz="quarter" idx="12"/>
          </p:nvPr>
        </p:nvSpPr>
        <p:spPr>
          <a:xfrm>
            <a:off x="11577102" y="6508777"/>
            <a:ext cx="444852" cy="349223"/>
          </a:xfrm>
        </p:spPr>
        <p:txBody>
          <a:bodyPr/>
          <a:lstStyle/>
          <a:p>
            <a:fld id="{16449A80-6FDC-475E-9293-1C17F140D77C}" type="slidenum">
              <a:rPr lang="tr-TR" smtClean="0">
                <a:solidFill>
                  <a:schemeClr val="bg1"/>
                </a:solidFill>
                <a:latin typeface="GalanoGrotesque-Bold" panose="00000800000000000000" pitchFamily="50" charset="-94"/>
              </a:rPr>
              <a:t>19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408018" y="22338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79376" y="104192"/>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GİB Portal</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408018" y="917751"/>
            <a:ext cx="11264578" cy="5546321"/>
          </a:xfrm>
          <a:prstGeom prst="rect">
            <a:avLst/>
          </a:prstGeom>
        </p:spPr>
      </p:pic>
    </p:spTree>
    <p:extLst>
      <p:ext uri="{BB962C8B-B14F-4D97-AF65-F5344CB8AC3E}">
        <p14:creationId xmlns:p14="http://schemas.microsoft.com/office/powerpoint/2010/main" val="3430157753"/>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5326" y="6470205"/>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77102" y="6508777"/>
            <a:ext cx="444852" cy="349223"/>
          </a:xfrm>
        </p:spPr>
        <p:txBody>
          <a:bodyPr/>
          <a:lstStyle/>
          <a:p>
            <a:fld id="{16449A80-6FDC-475E-9293-1C17F140D77C}" type="slidenum">
              <a:rPr lang="tr-TR" smtClean="0">
                <a:solidFill>
                  <a:schemeClr val="bg1"/>
                </a:solidFill>
                <a:latin typeface="GalanoGrotesque-Bold" panose="00000800000000000000" pitchFamily="50" charset="-94"/>
              </a:rPr>
              <a:t>20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408018" y="22338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79376" y="104192"/>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GİB Portal</a:t>
            </a:r>
            <a:endParaRPr lang="tr-TR" sz="2400" b="1" dirty="0">
              <a:solidFill>
                <a:schemeClr val="accent5">
                  <a:lumMod val="75000"/>
                </a:schemeClr>
              </a:solidFill>
              <a:latin typeface="GalanoGrotesque-Medium" panose="00000600000000000000" pitchFamily="50" charset="-94"/>
            </a:endParaRPr>
          </a:p>
        </p:txBody>
      </p:sp>
      <p:pic>
        <p:nvPicPr>
          <p:cNvPr id="17" name="Resim 16"/>
          <p:cNvPicPr/>
          <p:nvPr/>
        </p:nvPicPr>
        <p:blipFill>
          <a:blip r:embed="rId6"/>
          <a:stretch>
            <a:fillRect/>
          </a:stretch>
        </p:blipFill>
        <p:spPr>
          <a:xfrm>
            <a:off x="403192" y="798556"/>
            <a:ext cx="8451252" cy="5595339"/>
          </a:xfrm>
          <a:prstGeom prst="rect">
            <a:avLst/>
          </a:prstGeom>
        </p:spPr>
      </p:pic>
      <p:pic>
        <p:nvPicPr>
          <p:cNvPr id="18" name="Resim 17"/>
          <p:cNvPicPr/>
          <p:nvPr/>
        </p:nvPicPr>
        <p:blipFill>
          <a:blip r:embed="rId7"/>
          <a:stretch>
            <a:fillRect/>
          </a:stretch>
        </p:blipFill>
        <p:spPr>
          <a:xfrm>
            <a:off x="9000202" y="868733"/>
            <a:ext cx="1108918" cy="8704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Resim 18"/>
          <p:cNvPicPr/>
          <p:nvPr/>
        </p:nvPicPr>
        <p:blipFill>
          <a:blip r:embed="rId8"/>
          <a:stretch>
            <a:fillRect/>
          </a:stretch>
        </p:blipFill>
        <p:spPr>
          <a:xfrm>
            <a:off x="8989338" y="1909042"/>
            <a:ext cx="1108918" cy="7863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Resim 20"/>
          <p:cNvPicPr/>
          <p:nvPr/>
        </p:nvPicPr>
        <p:blipFill rotWithShape="1">
          <a:blip r:embed="rId9"/>
          <a:srcRect l="20171" t="8307" r="20656" b="17366"/>
          <a:stretch/>
        </p:blipFill>
        <p:spPr bwMode="auto">
          <a:xfrm>
            <a:off x="10276408" y="875949"/>
            <a:ext cx="1647632" cy="846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22" name="Resim 21"/>
          <p:cNvPicPr/>
          <p:nvPr/>
        </p:nvPicPr>
        <p:blipFill rotWithShape="1">
          <a:blip r:embed="rId10"/>
          <a:srcRect l="4606" t="3418" r="7883" b="19452"/>
          <a:stretch/>
        </p:blipFill>
        <p:spPr bwMode="auto">
          <a:xfrm>
            <a:off x="8989338" y="2915226"/>
            <a:ext cx="1108918" cy="933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23" name="Resim 22"/>
          <p:cNvPicPr/>
          <p:nvPr/>
        </p:nvPicPr>
        <p:blipFill rotWithShape="1">
          <a:blip r:embed="rId11"/>
          <a:srcRect l="13795" t="563" r="11905" b="5591"/>
          <a:stretch/>
        </p:blipFill>
        <p:spPr bwMode="auto">
          <a:xfrm>
            <a:off x="10308674" y="1909042"/>
            <a:ext cx="1615365" cy="7940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24" name="Resim 23"/>
          <p:cNvPicPr/>
          <p:nvPr/>
        </p:nvPicPr>
        <p:blipFill rotWithShape="1">
          <a:blip r:embed="rId12"/>
          <a:srcRect l="1224" t="3800" r="4887" b="-3800"/>
          <a:stretch/>
        </p:blipFill>
        <p:spPr bwMode="auto">
          <a:xfrm>
            <a:off x="10308674" y="2915226"/>
            <a:ext cx="1615365" cy="90011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25" name="Resim 24"/>
          <p:cNvPicPr/>
          <p:nvPr/>
        </p:nvPicPr>
        <p:blipFill rotWithShape="1">
          <a:blip r:embed="rId13"/>
          <a:srcRect r="4986"/>
          <a:stretch/>
        </p:blipFill>
        <p:spPr bwMode="auto">
          <a:xfrm>
            <a:off x="9371781" y="3969578"/>
            <a:ext cx="2233807" cy="8452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26" name="Resim 25"/>
          <p:cNvPicPr/>
          <p:nvPr/>
        </p:nvPicPr>
        <p:blipFill>
          <a:blip r:embed="rId14"/>
          <a:stretch>
            <a:fillRect/>
          </a:stretch>
        </p:blipFill>
        <p:spPr>
          <a:xfrm>
            <a:off x="9222144" y="4911128"/>
            <a:ext cx="2533080" cy="14870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81461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85326" y="6470205"/>
            <a:ext cx="828403"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12" y="262010"/>
            <a:ext cx="204768" cy="259531"/>
          </a:xfrm>
          <a:prstGeom prst="rect">
            <a:avLst/>
          </a:prstGeom>
        </p:spPr>
      </p:pic>
      <p:sp>
        <p:nvSpPr>
          <p:cNvPr id="4" name="Slayt Numarası Yer Tutucusu 3"/>
          <p:cNvSpPr>
            <a:spLocks noGrp="1"/>
          </p:cNvSpPr>
          <p:nvPr>
            <p:ph type="sldNum" sz="quarter" idx="12"/>
          </p:nvPr>
        </p:nvSpPr>
        <p:spPr>
          <a:xfrm>
            <a:off x="11577102" y="6508777"/>
            <a:ext cx="444852" cy="349223"/>
          </a:xfrm>
        </p:spPr>
        <p:txBody>
          <a:bodyPr/>
          <a:lstStyle/>
          <a:p>
            <a:fld id="{16449A80-6FDC-475E-9293-1C17F140D77C}" type="slidenum">
              <a:rPr lang="tr-TR" smtClean="0">
                <a:solidFill>
                  <a:schemeClr val="bg1"/>
                </a:solidFill>
                <a:latin typeface="GalanoGrotesque-Bold" panose="00000800000000000000" pitchFamily="50" charset="-94"/>
              </a:rPr>
              <a:t>21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408018" y="22338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79376" y="104192"/>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GİB Portal</a:t>
            </a:r>
            <a:endParaRPr lang="tr-TR" sz="2400" b="1" dirty="0">
              <a:solidFill>
                <a:schemeClr val="accent5">
                  <a:lumMod val="75000"/>
                </a:schemeClr>
              </a:solidFill>
              <a:latin typeface="GalanoGrotesque-Medium" panose="00000600000000000000" pitchFamily="50" charset="-94"/>
            </a:endParaRPr>
          </a:p>
        </p:txBody>
      </p:sp>
      <p:pic>
        <p:nvPicPr>
          <p:cNvPr id="17" name="Resim 16"/>
          <p:cNvPicPr/>
          <p:nvPr/>
        </p:nvPicPr>
        <p:blipFill>
          <a:blip r:embed="rId6"/>
          <a:stretch>
            <a:fillRect/>
          </a:stretch>
        </p:blipFill>
        <p:spPr>
          <a:xfrm>
            <a:off x="381663" y="839755"/>
            <a:ext cx="8451252" cy="5616357"/>
          </a:xfrm>
          <a:prstGeom prst="rect">
            <a:avLst/>
          </a:prstGeom>
        </p:spPr>
      </p:pic>
      <p:pic>
        <p:nvPicPr>
          <p:cNvPr id="20" name="Resim 19"/>
          <p:cNvPicPr/>
          <p:nvPr/>
        </p:nvPicPr>
        <p:blipFill rotWithShape="1">
          <a:blip r:embed="rId7"/>
          <a:srcRect l="14094" t="7378" r="15445" b="9004"/>
          <a:stretch/>
        </p:blipFill>
        <p:spPr bwMode="auto">
          <a:xfrm>
            <a:off x="9280699" y="837128"/>
            <a:ext cx="2363905" cy="8674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pic>
        <p:nvPicPr>
          <p:cNvPr id="27" name="Resim 26"/>
          <p:cNvPicPr/>
          <p:nvPr/>
        </p:nvPicPr>
        <p:blipFill>
          <a:blip r:embed="rId8"/>
          <a:stretch>
            <a:fillRect/>
          </a:stretch>
        </p:blipFill>
        <p:spPr>
          <a:xfrm>
            <a:off x="9409960" y="1779261"/>
            <a:ext cx="2103956" cy="26767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Resim 27"/>
          <p:cNvPicPr/>
          <p:nvPr/>
        </p:nvPicPr>
        <p:blipFill>
          <a:blip r:embed="rId9"/>
          <a:stretch>
            <a:fillRect/>
          </a:stretch>
        </p:blipFill>
        <p:spPr>
          <a:xfrm>
            <a:off x="9428298" y="4479506"/>
            <a:ext cx="2067279" cy="20292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Resim 28"/>
          <p:cNvPicPr/>
          <p:nvPr/>
        </p:nvPicPr>
        <p:blipFill rotWithShape="1">
          <a:blip r:embed="rId10"/>
          <a:srcRect r="5004"/>
          <a:stretch/>
        </p:blipFill>
        <p:spPr>
          <a:xfrm>
            <a:off x="3931677" y="2950109"/>
            <a:ext cx="2338495" cy="31987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Oval 15"/>
          <p:cNvSpPr/>
          <p:nvPr/>
        </p:nvSpPr>
        <p:spPr>
          <a:xfrm>
            <a:off x="6379626" y="3815371"/>
            <a:ext cx="935182" cy="278401"/>
          </a:xfrm>
          <a:prstGeom prst="ellipse">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20658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02"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22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Çalışan Öneri Sistemi</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6"/>
          <a:stretch>
            <a:fillRect/>
          </a:stretch>
        </p:blipFill>
        <p:spPr>
          <a:xfrm>
            <a:off x="409740" y="830161"/>
            <a:ext cx="11365493" cy="5632104"/>
          </a:xfrm>
          <a:prstGeom prst="rect">
            <a:avLst/>
          </a:prstGeom>
        </p:spPr>
      </p:pic>
      <p:sp>
        <p:nvSpPr>
          <p:cNvPr id="17" name="Dikdörtgen 16"/>
          <p:cNvSpPr/>
          <p:nvPr/>
        </p:nvSpPr>
        <p:spPr>
          <a:xfrm>
            <a:off x="1982544" y="756903"/>
            <a:ext cx="2468158" cy="38779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1600" b="1" dirty="0" smtClean="0">
                <a:solidFill>
                  <a:srgbClr val="C00000"/>
                </a:solidFill>
              </a:rPr>
              <a:t>10.251.67.110:30370/</a:t>
            </a:r>
            <a:r>
              <a:rPr lang="tr-TR" sz="1600" b="1" dirty="0" err="1" smtClean="0">
                <a:solidFill>
                  <a:srgbClr val="C00000"/>
                </a:solidFill>
              </a:rPr>
              <a:t>Oner</a:t>
            </a:r>
            <a:endParaRPr lang="tr-TR" sz="1600" b="1" dirty="0" smtClean="0">
              <a:solidFill>
                <a:srgbClr val="C00000"/>
              </a:solidFill>
            </a:endParaRPr>
          </a:p>
        </p:txBody>
      </p:sp>
    </p:spTree>
    <p:extLst>
      <p:ext uri="{BB962C8B-B14F-4D97-AF65-F5344CB8AC3E}">
        <p14:creationId xmlns:p14="http://schemas.microsoft.com/office/powerpoint/2010/main" val="42683884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02"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23</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Çalışan Öneri Sistemi</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6"/>
          <a:stretch>
            <a:fillRect/>
          </a:stretch>
        </p:blipFill>
        <p:spPr>
          <a:xfrm>
            <a:off x="409740" y="830161"/>
            <a:ext cx="11375860" cy="5577248"/>
          </a:xfrm>
          <a:prstGeom prst="rect">
            <a:avLst/>
          </a:prstGeom>
        </p:spPr>
      </p:pic>
    </p:spTree>
    <p:extLst>
      <p:ext uri="{BB962C8B-B14F-4D97-AF65-F5344CB8AC3E}">
        <p14:creationId xmlns:p14="http://schemas.microsoft.com/office/powerpoint/2010/main" val="412085200"/>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02"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24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Çalışan Öneri Sistemi</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6"/>
          <a:stretch>
            <a:fillRect/>
          </a:stretch>
        </p:blipFill>
        <p:spPr>
          <a:xfrm>
            <a:off x="409740" y="734215"/>
            <a:ext cx="11375860" cy="5673194"/>
          </a:xfrm>
          <a:prstGeom prst="rect">
            <a:avLst/>
          </a:prstGeom>
        </p:spPr>
      </p:pic>
      <p:pic>
        <p:nvPicPr>
          <p:cNvPr id="16" name="Picture 2" descr="C:\Users\tosh\Documents\GİB\ÖNERİ PİLOT\screen shots Eylül w2\EKRAN-çağdaş aldı\02_oneri_giris_02.bmp"/>
          <p:cNvPicPr>
            <a:picLocks noChangeAspect="1" noChangeArrowheads="1"/>
          </p:cNvPicPr>
          <p:nvPr/>
        </p:nvPicPr>
        <p:blipFill>
          <a:blip r:embed="rId7"/>
          <a:srcRect/>
          <a:stretch>
            <a:fillRect/>
          </a:stretch>
        </p:blipFill>
        <p:spPr bwMode="auto">
          <a:xfrm>
            <a:off x="641811" y="2241755"/>
            <a:ext cx="10965834" cy="4220510"/>
          </a:xfrm>
          <a:prstGeom prst="rect">
            <a:avLst/>
          </a:prstGeom>
          <a:noFill/>
          <a:ln w="9525">
            <a:noFill/>
            <a:miter lim="800000"/>
            <a:headEnd/>
            <a:tailEnd/>
          </a:ln>
        </p:spPr>
      </p:pic>
    </p:spTree>
    <p:extLst>
      <p:ext uri="{BB962C8B-B14F-4D97-AF65-F5344CB8AC3E}">
        <p14:creationId xmlns:p14="http://schemas.microsoft.com/office/powerpoint/2010/main" val="1210797593"/>
      </p:ext>
    </p:extLst>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602"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25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EVDB</a:t>
            </a:r>
            <a:endParaRPr lang="tr-TR" sz="2400" b="1" dirty="0">
              <a:solidFill>
                <a:schemeClr val="accent5">
                  <a:lumMod val="75000"/>
                </a:schemeClr>
              </a:solidFill>
              <a:latin typeface="GalanoGrotesque-Medium" panose="00000600000000000000" pitchFamily="50" charset="-94"/>
            </a:endParaRPr>
          </a:p>
        </p:txBody>
      </p:sp>
      <p:pic>
        <p:nvPicPr>
          <p:cNvPr id="1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9740" y="921688"/>
            <a:ext cx="11374823" cy="54632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2058885"/>
      </p:ext>
    </p:extLst>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26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47573" y="1705008"/>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EVDB</a:t>
            </a:r>
            <a:endParaRPr lang="tr-TR" sz="2400" b="1" dirty="0">
              <a:solidFill>
                <a:schemeClr val="accent5">
                  <a:lumMod val="75000"/>
                </a:schemeClr>
              </a:solidFill>
              <a:latin typeface="GalanoGrotesque-Medium" panose="00000600000000000000" pitchFamily="50" charset="-94"/>
            </a:endParaRPr>
          </a:p>
        </p:txBody>
      </p:sp>
      <p:pic>
        <p:nvPicPr>
          <p:cNvPr id="17" name="Resim 16"/>
          <p:cNvPicPr/>
          <p:nvPr/>
        </p:nvPicPr>
        <p:blipFill>
          <a:blip r:embed="rId6"/>
          <a:stretch>
            <a:fillRect/>
          </a:stretch>
        </p:blipFill>
        <p:spPr>
          <a:xfrm>
            <a:off x="409739" y="941471"/>
            <a:ext cx="5067329" cy="17621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Resim 17"/>
          <p:cNvPicPr/>
          <p:nvPr/>
        </p:nvPicPr>
        <p:blipFill>
          <a:blip r:embed="rId7"/>
          <a:stretch>
            <a:fillRect/>
          </a:stretch>
        </p:blipFill>
        <p:spPr>
          <a:xfrm>
            <a:off x="3125755" y="4428208"/>
            <a:ext cx="5187821" cy="16662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Resim 18"/>
          <p:cNvPicPr/>
          <p:nvPr/>
        </p:nvPicPr>
        <p:blipFill>
          <a:blip r:embed="rId8"/>
          <a:stretch>
            <a:fillRect/>
          </a:stretch>
        </p:blipFill>
        <p:spPr>
          <a:xfrm>
            <a:off x="5889683" y="2956582"/>
            <a:ext cx="5048278" cy="8667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Resim 19"/>
          <p:cNvPicPr/>
          <p:nvPr/>
        </p:nvPicPr>
        <p:blipFill>
          <a:blip r:embed="rId9"/>
          <a:stretch>
            <a:fillRect/>
          </a:stretch>
        </p:blipFill>
        <p:spPr>
          <a:xfrm>
            <a:off x="5890532" y="952905"/>
            <a:ext cx="5334195" cy="16107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Resim 20"/>
          <p:cNvPicPr/>
          <p:nvPr/>
        </p:nvPicPr>
        <p:blipFill rotWithShape="1">
          <a:blip r:embed="rId10"/>
          <a:srcRect l="807"/>
          <a:stretch/>
        </p:blipFill>
        <p:spPr bwMode="auto">
          <a:xfrm>
            <a:off x="409739" y="3023118"/>
            <a:ext cx="5067329" cy="8008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22" name="Dikdörtgen 21"/>
          <p:cNvSpPr/>
          <p:nvPr/>
        </p:nvSpPr>
        <p:spPr>
          <a:xfrm>
            <a:off x="3895321" y="2326286"/>
            <a:ext cx="1497773" cy="333617"/>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1400" b="1" dirty="0" smtClean="0">
                <a:solidFill>
                  <a:srgbClr val="C00000"/>
                </a:solidFill>
              </a:rPr>
              <a:t>Müdür Yetkisinde</a:t>
            </a:r>
          </a:p>
        </p:txBody>
      </p:sp>
      <p:sp>
        <p:nvSpPr>
          <p:cNvPr id="23" name="Dikdörtgen 22"/>
          <p:cNvSpPr/>
          <p:nvPr/>
        </p:nvSpPr>
        <p:spPr>
          <a:xfrm>
            <a:off x="9417072" y="2183592"/>
            <a:ext cx="1807654" cy="333617"/>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1400" b="1" dirty="0" smtClean="0">
                <a:solidFill>
                  <a:srgbClr val="C00000"/>
                </a:solidFill>
              </a:rPr>
              <a:t>Süpervizör Yetkisinde</a:t>
            </a:r>
          </a:p>
        </p:txBody>
      </p:sp>
      <p:sp>
        <p:nvSpPr>
          <p:cNvPr id="25" name="Dikdörtgen 24"/>
          <p:cNvSpPr/>
          <p:nvPr/>
        </p:nvSpPr>
        <p:spPr>
          <a:xfrm>
            <a:off x="6505922" y="5765945"/>
            <a:ext cx="1807654" cy="333617"/>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1400" b="1" dirty="0" smtClean="0">
                <a:solidFill>
                  <a:srgbClr val="C00000"/>
                </a:solidFill>
              </a:rPr>
              <a:t>Süpervizör Yetkisinde</a:t>
            </a:r>
          </a:p>
        </p:txBody>
      </p:sp>
      <p:sp>
        <p:nvSpPr>
          <p:cNvPr id="26" name="Dikdörtgen 25"/>
          <p:cNvSpPr/>
          <p:nvPr/>
        </p:nvSpPr>
        <p:spPr>
          <a:xfrm>
            <a:off x="9111524" y="3467406"/>
            <a:ext cx="1807654" cy="333617"/>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1400" b="1" dirty="0" smtClean="0">
                <a:solidFill>
                  <a:srgbClr val="C00000"/>
                </a:solidFill>
              </a:rPr>
              <a:t>Süpervizör Yetkisinde</a:t>
            </a:r>
          </a:p>
        </p:txBody>
      </p:sp>
      <p:sp>
        <p:nvSpPr>
          <p:cNvPr id="27" name="Dikdörtgen 26"/>
          <p:cNvSpPr/>
          <p:nvPr/>
        </p:nvSpPr>
        <p:spPr>
          <a:xfrm>
            <a:off x="3895321" y="3474407"/>
            <a:ext cx="1497773" cy="333617"/>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1400" b="1" dirty="0" smtClean="0">
                <a:solidFill>
                  <a:srgbClr val="C00000"/>
                </a:solidFill>
              </a:rPr>
              <a:t>Müdür Yetkisinde</a:t>
            </a:r>
          </a:p>
        </p:txBody>
      </p:sp>
    </p:spTree>
    <p:extLst>
      <p:ext uri="{BB962C8B-B14F-4D97-AF65-F5344CB8AC3E}">
        <p14:creationId xmlns:p14="http://schemas.microsoft.com/office/powerpoint/2010/main" val="1169240290"/>
      </p:ext>
    </p:extLst>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30" y="0"/>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30" y="285314"/>
            <a:ext cx="204768" cy="259531"/>
          </a:xfrm>
          <a:prstGeom prst="rect">
            <a:avLst/>
          </a:prstGeom>
        </p:spPr>
      </p:pic>
      <p:sp>
        <p:nvSpPr>
          <p:cNvPr id="4" name="Slayt Numarası Yer Tutucusu 3"/>
          <p:cNvSpPr>
            <a:spLocks noGrp="1"/>
          </p:cNvSpPr>
          <p:nvPr>
            <p:ph type="sldNum" sz="quarter" idx="12"/>
          </p:nvPr>
        </p:nvSpPr>
        <p:spPr>
          <a:xfrm>
            <a:off x="11577102" y="6546080"/>
            <a:ext cx="387100" cy="327822"/>
          </a:xfrm>
        </p:spPr>
        <p:txBody>
          <a:bodyPr/>
          <a:lstStyle/>
          <a:p>
            <a:fld id="{16449A80-6FDC-475E-9293-1C17F140D77C}" type="slidenum">
              <a:rPr lang="tr-TR" smtClean="0">
                <a:solidFill>
                  <a:schemeClr val="bg1"/>
                </a:solidFill>
                <a:latin typeface="GalanoGrotesque-Bold" panose="00000800000000000000" pitchFamily="50" charset="-94"/>
              </a:rPr>
              <a:t>27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23689"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Personel Görev Yeri Değiştirme</a:t>
            </a:r>
            <a:endParaRPr lang="tr-TR" sz="2400" b="1" dirty="0">
              <a:solidFill>
                <a:schemeClr val="accent5">
                  <a:lumMod val="75000"/>
                </a:schemeClr>
              </a:solidFill>
              <a:latin typeface="GalanoGrotesque-Medium" panose="00000600000000000000" pitchFamily="50" charset="-94"/>
            </a:endParaRPr>
          </a:p>
        </p:txBody>
      </p:sp>
      <p:sp>
        <p:nvSpPr>
          <p:cNvPr id="6" name="Dikdörtgen 5"/>
          <p:cNvSpPr/>
          <p:nvPr/>
        </p:nvSpPr>
        <p:spPr>
          <a:xfrm>
            <a:off x="381663" y="2761061"/>
            <a:ext cx="284052" cy="523220"/>
          </a:xfrm>
          <a:prstGeom prst="rect">
            <a:avLst/>
          </a:prstGeom>
        </p:spPr>
        <p:txBody>
          <a:bodyPr wrap="none">
            <a:spAutoFit/>
          </a:bodyPr>
          <a:lstStyle/>
          <a:p>
            <a:r>
              <a:rPr lang="tr-TR" sz="2800" b="1" dirty="0" smtClean="0">
                <a:solidFill>
                  <a:schemeClr val="accent5">
                    <a:lumMod val="75000"/>
                  </a:schemeClr>
                </a:solidFill>
                <a:latin typeface="GalanoGrotesque-Medium" panose="00000600000000000000" pitchFamily="50" charset="-94"/>
              </a:rPr>
              <a:t> </a:t>
            </a:r>
            <a:endParaRPr lang="tr-TR" sz="2800" dirty="0"/>
          </a:p>
        </p:txBody>
      </p:sp>
      <p:pic>
        <p:nvPicPr>
          <p:cNvPr id="6146"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1693" y="858814"/>
            <a:ext cx="11392870" cy="5617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9332300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8" y="6476337"/>
            <a:ext cx="828402"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7765"/>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937" y="267549"/>
            <a:ext cx="204768" cy="259531"/>
          </a:xfrm>
          <a:prstGeom prst="rect">
            <a:avLst/>
          </a:prstGeom>
        </p:spPr>
      </p:pic>
      <p:sp>
        <p:nvSpPr>
          <p:cNvPr id="4" name="Slayt Numarası Yer Tutucusu 3"/>
          <p:cNvSpPr>
            <a:spLocks noGrp="1"/>
          </p:cNvSpPr>
          <p:nvPr>
            <p:ph type="sldNum" sz="quarter" idx="12"/>
          </p:nvPr>
        </p:nvSpPr>
        <p:spPr>
          <a:xfrm>
            <a:off x="11577101" y="6508777"/>
            <a:ext cx="384743" cy="365125"/>
          </a:xfrm>
        </p:spPr>
        <p:txBody>
          <a:bodyPr/>
          <a:lstStyle/>
          <a:p>
            <a:fld id="{16449A80-6FDC-475E-9293-1C17F140D77C}" type="slidenum">
              <a:rPr lang="tr-TR" smtClean="0">
                <a:solidFill>
                  <a:schemeClr val="bg1"/>
                </a:solidFill>
                <a:latin typeface="GalanoGrotesque-Bold" panose="00000800000000000000" pitchFamily="50" charset="-94"/>
              </a:rPr>
              <a:t>28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23689" y="10335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Personel Görev Dağılımı</a:t>
            </a:r>
            <a:r>
              <a:rPr lang="tr-TR" sz="2800" b="1" dirty="0">
                <a:solidFill>
                  <a:schemeClr val="accent5">
                    <a:lumMod val="75000"/>
                  </a:schemeClr>
                </a:solidFill>
                <a:latin typeface="GalanoGrotesque-Medium" panose="00000600000000000000" pitchFamily="50" charset="-94"/>
              </a:rPr>
              <a:t> </a:t>
            </a:r>
          </a:p>
        </p:txBody>
      </p:sp>
      <p:sp>
        <p:nvSpPr>
          <p:cNvPr id="5" name="Dikdörtgen 4"/>
          <p:cNvSpPr/>
          <p:nvPr/>
        </p:nvSpPr>
        <p:spPr>
          <a:xfrm>
            <a:off x="381663" y="1247542"/>
            <a:ext cx="10981934" cy="369332"/>
          </a:xfrm>
          <a:prstGeom prst="rect">
            <a:avLst/>
          </a:prstGeom>
        </p:spPr>
        <p:txBody>
          <a:bodyPr wrap="square">
            <a:spAutoFit/>
          </a:bodyPr>
          <a:lstStyle/>
          <a:p>
            <a:pPr algn="just"/>
            <a:r>
              <a:rPr lang="tr-TR" dirty="0"/>
              <a:t> </a:t>
            </a:r>
          </a:p>
        </p:txBody>
      </p:sp>
      <p:sp>
        <p:nvSpPr>
          <p:cNvPr id="6" name="Dikdörtgen 5"/>
          <p:cNvSpPr/>
          <p:nvPr/>
        </p:nvSpPr>
        <p:spPr>
          <a:xfrm>
            <a:off x="381663" y="2761061"/>
            <a:ext cx="284052" cy="523220"/>
          </a:xfrm>
          <a:prstGeom prst="rect">
            <a:avLst/>
          </a:prstGeom>
        </p:spPr>
        <p:txBody>
          <a:bodyPr wrap="none">
            <a:spAutoFit/>
          </a:bodyPr>
          <a:lstStyle/>
          <a:p>
            <a:r>
              <a:rPr lang="tr-TR" sz="2800" b="1" dirty="0" smtClean="0">
                <a:solidFill>
                  <a:schemeClr val="accent5">
                    <a:lumMod val="75000"/>
                  </a:schemeClr>
                </a:solidFill>
                <a:latin typeface="GalanoGrotesque-Medium" panose="00000600000000000000" pitchFamily="50" charset="-94"/>
              </a:rPr>
              <a:t> </a:t>
            </a:r>
            <a:endParaRPr lang="tr-TR" sz="2800" dirty="0"/>
          </a:p>
        </p:txBody>
      </p:sp>
      <p:pic>
        <p:nvPicPr>
          <p:cNvPr id="7170"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662" y="934352"/>
            <a:ext cx="11393571" cy="5482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4399867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8" y="6476337"/>
            <a:ext cx="828402"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7765"/>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937" y="267549"/>
            <a:ext cx="204768" cy="259531"/>
          </a:xfrm>
          <a:prstGeom prst="rect">
            <a:avLst/>
          </a:prstGeom>
        </p:spPr>
      </p:pic>
      <p:sp>
        <p:nvSpPr>
          <p:cNvPr id="4" name="Slayt Numarası Yer Tutucusu 3"/>
          <p:cNvSpPr>
            <a:spLocks noGrp="1"/>
          </p:cNvSpPr>
          <p:nvPr>
            <p:ph type="sldNum" sz="quarter" idx="12"/>
          </p:nvPr>
        </p:nvSpPr>
        <p:spPr>
          <a:xfrm>
            <a:off x="11577101" y="6508777"/>
            <a:ext cx="384743" cy="365125"/>
          </a:xfrm>
        </p:spPr>
        <p:txBody>
          <a:bodyPr/>
          <a:lstStyle/>
          <a:p>
            <a:fld id="{16449A80-6FDC-475E-9293-1C17F140D77C}" type="slidenum">
              <a:rPr lang="tr-TR" smtClean="0">
                <a:solidFill>
                  <a:schemeClr val="bg1"/>
                </a:solidFill>
                <a:latin typeface="GalanoGrotesque-Bold" panose="00000800000000000000" pitchFamily="50" charset="-94"/>
              </a:rPr>
              <a:t>29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23689" y="10335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Sistemden Atma Aracı</a:t>
            </a:r>
            <a:r>
              <a:rPr lang="tr-TR" sz="2800" b="1" dirty="0">
                <a:solidFill>
                  <a:schemeClr val="accent5">
                    <a:lumMod val="75000"/>
                  </a:schemeClr>
                </a:solidFill>
                <a:latin typeface="GalanoGrotesque-Medium" panose="00000600000000000000" pitchFamily="50" charset="-94"/>
              </a:rPr>
              <a:t> </a:t>
            </a:r>
          </a:p>
        </p:txBody>
      </p:sp>
      <p:sp>
        <p:nvSpPr>
          <p:cNvPr id="5" name="Dikdörtgen 4"/>
          <p:cNvSpPr/>
          <p:nvPr/>
        </p:nvSpPr>
        <p:spPr>
          <a:xfrm>
            <a:off x="381663" y="1247542"/>
            <a:ext cx="10981934" cy="369332"/>
          </a:xfrm>
          <a:prstGeom prst="rect">
            <a:avLst/>
          </a:prstGeom>
        </p:spPr>
        <p:txBody>
          <a:bodyPr wrap="square">
            <a:spAutoFit/>
          </a:bodyPr>
          <a:lstStyle/>
          <a:p>
            <a:pPr algn="just"/>
            <a:r>
              <a:rPr lang="tr-TR" dirty="0"/>
              <a:t> </a:t>
            </a:r>
          </a:p>
        </p:txBody>
      </p:sp>
      <p:sp>
        <p:nvSpPr>
          <p:cNvPr id="6" name="Dikdörtgen 5"/>
          <p:cNvSpPr/>
          <p:nvPr/>
        </p:nvSpPr>
        <p:spPr>
          <a:xfrm>
            <a:off x="381663" y="2761061"/>
            <a:ext cx="284052" cy="523220"/>
          </a:xfrm>
          <a:prstGeom prst="rect">
            <a:avLst/>
          </a:prstGeom>
        </p:spPr>
        <p:txBody>
          <a:bodyPr wrap="none">
            <a:spAutoFit/>
          </a:bodyPr>
          <a:lstStyle/>
          <a:p>
            <a:r>
              <a:rPr lang="tr-TR" sz="2800" b="1" dirty="0" smtClean="0">
                <a:solidFill>
                  <a:schemeClr val="accent5">
                    <a:lumMod val="75000"/>
                  </a:schemeClr>
                </a:solidFill>
                <a:latin typeface="GalanoGrotesque-Medium" panose="00000600000000000000" pitchFamily="50" charset="-94"/>
              </a:rPr>
              <a:t> </a:t>
            </a:r>
            <a:endParaRPr lang="tr-TR" sz="2800" dirty="0"/>
          </a:p>
        </p:txBody>
      </p:sp>
      <p:pic>
        <p:nvPicPr>
          <p:cNvPr id="12" name="Resim 11"/>
          <p:cNvPicPr/>
          <p:nvPr/>
        </p:nvPicPr>
        <p:blipFill>
          <a:blip r:embed="rId8"/>
          <a:stretch>
            <a:fillRect/>
          </a:stretch>
        </p:blipFill>
        <p:spPr>
          <a:xfrm>
            <a:off x="381663" y="1045027"/>
            <a:ext cx="11262940" cy="5387415"/>
          </a:xfrm>
          <a:prstGeom prst="rect">
            <a:avLst/>
          </a:prstGeom>
        </p:spPr>
      </p:pic>
    </p:spTree>
    <p:extLst>
      <p:ext uri="{BB962C8B-B14F-4D97-AF65-F5344CB8AC3E}">
        <p14:creationId xmlns:p14="http://schemas.microsoft.com/office/powerpoint/2010/main" val="252910628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8" y="6476337"/>
            <a:ext cx="828402"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7765"/>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937" y="267549"/>
            <a:ext cx="204768" cy="259531"/>
          </a:xfrm>
          <a:prstGeom prst="rect">
            <a:avLst/>
          </a:prstGeom>
        </p:spPr>
      </p:pic>
      <p:sp>
        <p:nvSpPr>
          <p:cNvPr id="4" name="Slayt Numarası Yer Tutucusu 3"/>
          <p:cNvSpPr>
            <a:spLocks noGrp="1"/>
          </p:cNvSpPr>
          <p:nvPr>
            <p:ph type="sldNum" sz="quarter" idx="12"/>
          </p:nvPr>
        </p:nvSpPr>
        <p:spPr>
          <a:xfrm>
            <a:off x="11577101" y="6508777"/>
            <a:ext cx="384743" cy="365125"/>
          </a:xfrm>
        </p:spPr>
        <p:txBody>
          <a:bodyPr/>
          <a:lstStyle/>
          <a:p>
            <a:fld id="{16449A80-6FDC-475E-9293-1C17F140D77C}" type="slidenum">
              <a:rPr lang="tr-TR" smtClean="0">
                <a:solidFill>
                  <a:schemeClr val="bg1"/>
                </a:solidFill>
                <a:latin typeface="GalanoGrotesque-Bold" panose="00000800000000000000" pitchFamily="50" charset="-94"/>
              </a:rPr>
              <a:t>30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23689" y="10335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Aktif Kullanıcılar</a:t>
            </a:r>
            <a:endParaRPr lang="tr-TR" sz="2800" b="1" dirty="0">
              <a:solidFill>
                <a:schemeClr val="accent5">
                  <a:lumMod val="75000"/>
                </a:schemeClr>
              </a:solidFill>
              <a:latin typeface="GalanoGrotesque-Medium" panose="00000600000000000000" pitchFamily="50" charset="-94"/>
            </a:endParaRPr>
          </a:p>
        </p:txBody>
      </p:sp>
      <p:sp>
        <p:nvSpPr>
          <p:cNvPr id="5" name="Dikdörtgen 4"/>
          <p:cNvSpPr/>
          <p:nvPr/>
        </p:nvSpPr>
        <p:spPr>
          <a:xfrm>
            <a:off x="381663" y="1247542"/>
            <a:ext cx="10981934" cy="369332"/>
          </a:xfrm>
          <a:prstGeom prst="rect">
            <a:avLst/>
          </a:prstGeom>
        </p:spPr>
        <p:txBody>
          <a:bodyPr wrap="square">
            <a:spAutoFit/>
          </a:bodyPr>
          <a:lstStyle/>
          <a:p>
            <a:pPr algn="just"/>
            <a:r>
              <a:rPr lang="tr-TR" dirty="0"/>
              <a:t> </a:t>
            </a:r>
          </a:p>
        </p:txBody>
      </p:sp>
      <p:sp>
        <p:nvSpPr>
          <p:cNvPr id="6" name="Dikdörtgen 5"/>
          <p:cNvSpPr/>
          <p:nvPr/>
        </p:nvSpPr>
        <p:spPr>
          <a:xfrm>
            <a:off x="381663" y="2761061"/>
            <a:ext cx="284052" cy="523220"/>
          </a:xfrm>
          <a:prstGeom prst="rect">
            <a:avLst/>
          </a:prstGeom>
        </p:spPr>
        <p:txBody>
          <a:bodyPr wrap="none">
            <a:spAutoFit/>
          </a:bodyPr>
          <a:lstStyle/>
          <a:p>
            <a:r>
              <a:rPr lang="tr-TR" sz="2800" b="1" dirty="0" smtClean="0">
                <a:solidFill>
                  <a:schemeClr val="accent5">
                    <a:lumMod val="75000"/>
                  </a:schemeClr>
                </a:solidFill>
                <a:latin typeface="GalanoGrotesque-Medium" panose="00000600000000000000" pitchFamily="50" charset="-94"/>
              </a:rPr>
              <a:t> </a:t>
            </a:r>
            <a:endParaRPr lang="tr-TR" sz="2800" dirty="0"/>
          </a:p>
        </p:txBody>
      </p:sp>
      <p:pic>
        <p:nvPicPr>
          <p:cNvPr id="15" name="Resim 14"/>
          <p:cNvPicPr/>
          <p:nvPr/>
        </p:nvPicPr>
        <p:blipFill>
          <a:blip r:embed="rId8"/>
          <a:stretch>
            <a:fillRect/>
          </a:stretch>
        </p:blipFill>
        <p:spPr>
          <a:xfrm>
            <a:off x="457200" y="966792"/>
            <a:ext cx="11119901" cy="3008462"/>
          </a:xfrm>
          <a:prstGeom prst="rect">
            <a:avLst/>
          </a:prstGeom>
        </p:spPr>
      </p:pic>
      <p:pic>
        <p:nvPicPr>
          <p:cNvPr id="16" name="Resim 15"/>
          <p:cNvPicPr/>
          <p:nvPr/>
        </p:nvPicPr>
        <p:blipFill>
          <a:blip r:embed="rId9"/>
          <a:stretch>
            <a:fillRect/>
          </a:stretch>
        </p:blipFill>
        <p:spPr>
          <a:xfrm>
            <a:off x="457201" y="3975255"/>
            <a:ext cx="11119900" cy="2356084"/>
          </a:xfrm>
          <a:prstGeom prst="rect">
            <a:avLst/>
          </a:prstGeom>
        </p:spPr>
      </p:pic>
    </p:spTree>
    <p:extLst>
      <p:ext uri="{BB962C8B-B14F-4D97-AF65-F5344CB8AC3E}">
        <p14:creationId xmlns:p14="http://schemas.microsoft.com/office/powerpoint/2010/main" val="371872925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769160"/>
            <a:ext cx="8791242" cy="1325886"/>
          </a:xfrm>
        </p:spPr>
        <p:txBody>
          <a:bodyPr>
            <a:noAutofit/>
          </a:bodyPr>
          <a:lstStyle/>
          <a:p>
            <a:r>
              <a:rPr lang="tr-TR" sz="4000" b="1" dirty="0">
                <a:solidFill>
                  <a:srgbClr val="E20612"/>
                </a:solidFill>
                <a:latin typeface="GalanoGrotesque-Bold" panose="00000800000000000000" pitchFamily="50" charset="-94"/>
              </a:rPr>
              <a:t>YAZIŞMA ARŞİV ve ÖZLÜK İŞLEMLERİ SERVİSİ</a:t>
            </a:r>
          </a:p>
        </p:txBody>
      </p:sp>
    </p:spTree>
    <p:extLst>
      <p:ext uri="{BB962C8B-B14F-4D97-AF65-F5344CB8AC3E}">
        <p14:creationId xmlns:p14="http://schemas.microsoft.com/office/powerpoint/2010/main" val="4210582067"/>
      </p:ext>
    </p:extLst>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4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32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28077" y="492752"/>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687884" y="195643"/>
            <a:ext cx="9339538"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Yazışma Arşiv ve </a:t>
            </a:r>
            <a:r>
              <a:rPr lang="tr-TR" sz="2400" b="1" dirty="0">
                <a:solidFill>
                  <a:schemeClr val="accent5">
                    <a:lumMod val="75000"/>
                  </a:schemeClr>
                </a:solidFill>
                <a:latin typeface="GalanoGrotesque-Medium" panose="00000600000000000000" pitchFamily="50" charset="-94"/>
              </a:rPr>
              <a:t>Ö</a:t>
            </a:r>
            <a:r>
              <a:rPr lang="tr-TR" sz="2400" b="1" dirty="0" smtClean="0">
                <a:solidFill>
                  <a:schemeClr val="accent5">
                    <a:lumMod val="75000"/>
                  </a:schemeClr>
                </a:solidFill>
                <a:latin typeface="GalanoGrotesque-Medium" panose="00000600000000000000" pitchFamily="50" charset="-94"/>
              </a:rPr>
              <a:t>zlük İşlemleri Görev </a:t>
            </a:r>
            <a:r>
              <a:rPr lang="tr-TR" sz="2400" b="1" dirty="0">
                <a:solidFill>
                  <a:schemeClr val="accent5">
                    <a:lumMod val="75000"/>
                  </a:schemeClr>
                </a:solidFill>
                <a:latin typeface="GalanoGrotesque-Medium" panose="00000600000000000000" pitchFamily="50" charset="-94"/>
              </a:rPr>
              <a:t>Tanımı</a:t>
            </a:r>
          </a:p>
        </p:txBody>
      </p:sp>
      <p:sp>
        <p:nvSpPr>
          <p:cNvPr id="3" name="Dikdörtgen 2"/>
          <p:cNvSpPr/>
          <p:nvPr/>
        </p:nvSpPr>
        <p:spPr>
          <a:xfrm>
            <a:off x="479376" y="947985"/>
            <a:ext cx="11322099" cy="4893647"/>
          </a:xfrm>
          <a:prstGeom prst="rect">
            <a:avLst/>
          </a:prstGeom>
        </p:spPr>
        <p:txBody>
          <a:bodyPr wrap="square">
            <a:spAutoFit/>
          </a:bodyPr>
          <a:lstStyle/>
          <a:p>
            <a:pPr algn="just"/>
            <a:r>
              <a:rPr lang="tr-TR" sz="2400" b="1" dirty="0" smtClean="0">
                <a:solidFill>
                  <a:srgbClr val="C00000"/>
                </a:solidFill>
              </a:rPr>
              <a:t>	İşlem </a:t>
            </a:r>
            <a:r>
              <a:rPr lang="tr-TR" sz="2400" b="1" dirty="0">
                <a:solidFill>
                  <a:srgbClr val="C00000"/>
                </a:solidFill>
              </a:rPr>
              <a:t>Yönergesi Madde </a:t>
            </a:r>
            <a:r>
              <a:rPr lang="tr-TR" sz="2400" b="1" dirty="0" smtClean="0">
                <a:solidFill>
                  <a:srgbClr val="C00000"/>
                </a:solidFill>
              </a:rPr>
              <a:t>463 ARŞİV: </a:t>
            </a:r>
            <a:r>
              <a:rPr lang="tr-TR" sz="2400" dirty="0"/>
              <a:t>V</a:t>
            </a:r>
            <a:r>
              <a:rPr lang="tr-TR" sz="2400" dirty="0" smtClean="0"/>
              <a:t>ergi </a:t>
            </a:r>
            <a:r>
              <a:rPr lang="tr-TR" sz="2400" dirty="0"/>
              <a:t>dairesine gelen veya işlem sırasında düzenlenen evrak (beyannameler, dosyalar vb.) süreleri dolduktan veya işlemleri tamamladıktan sonra, defterler ise kullanımdan kaldırıldıktan sonra, muhafaza edilmek üzere arşive kaldırılması işlemlerini </a:t>
            </a:r>
            <a:r>
              <a:rPr lang="tr-TR" sz="2400" dirty="0" smtClean="0"/>
              <a:t>yapar. </a:t>
            </a:r>
          </a:p>
          <a:p>
            <a:pPr algn="just"/>
            <a:endParaRPr lang="tr-TR" sz="2400" dirty="0" smtClean="0"/>
          </a:p>
          <a:p>
            <a:pPr algn="just"/>
            <a:r>
              <a:rPr lang="tr-TR" sz="2400" b="1" dirty="0" smtClean="0">
                <a:solidFill>
                  <a:srgbClr val="C00000"/>
                </a:solidFill>
              </a:rPr>
              <a:t>	İşlem </a:t>
            </a:r>
            <a:r>
              <a:rPr lang="tr-TR" sz="2400" b="1" dirty="0">
                <a:solidFill>
                  <a:srgbClr val="C00000"/>
                </a:solidFill>
              </a:rPr>
              <a:t>Yönergesi </a:t>
            </a:r>
            <a:r>
              <a:rPr lang="tr-TR" sz="2400" b="1" dirty="0" smtClean="0">
                <a:solidFill>
                  <a:srgbClr val="C00000"/>
                </a:solidFill>
              </a:rPr>
              <a:t>Madde 469 ÖZLÜK: </a:t>
            </a:r>
            <a:r>
              <a:rPr lang="tr-TR" sz="2400" dirty="0"/>
              <a:t>Özlük hizmetleri işlemleri; vergi dairesinde çalışan her personel için yapılan yazışmalarla ilgili ayrı dosya oluşturulması ve personel dosyalarının düzenlenmesi, izin ve fazla çalışma işlerinin yürütülmesi, vergi dairesinin ihtiyacı olan avansların çekilmesi, kapatılması, ödeneklerin takibi, vergi dairesinin ihtiyacı olan demirbaş, kırtasiye gibi ihtiyaçların karşılanması, muhafaza edilmesi, demirbaşlarla ilgili kayıtların tutulması, izlenmesi, işlemi biten cevaplı raporların muhafaza edilmesi ve vergi dairesi müdürü tarafından verilecek diğer </a:t>
            </a:r>
            <a:r>
              <a:rPr lang="tr-TR" sz="2400" dirty="0" smtClean="0"/>
              <a:t>işleri yapar. </a:t>
            </a:r>
            <a:endParaRPr lang="tr-TR" sz="2400" dirty="0"/>
          </a:p>
          <a:p>
            <a:pPr algn="just"/>
            <a:r>
              <a:rPr lang="tr-TR" sz="2400" dirty="0" smtClean="0"/>
              <a:t> </a:t>
            </a:r>
            <a:endParaRPr lang="tr-TR" sz="2400" dirty="0"/>
          </a:p>
        </p:txBody>
      </p:sp>
    </p:spTree>
    <p:extLst>
      <p:ext uri="{BB962C8B-B14F-4D97-AF65-F5344CB8AC3E}">
        <p14:creationId xmlns:p14="http://schemas.microsoft.com/office/powerpoint/2010/main" val="1194052740"/>
      </p:ext>
    </p:extLst>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87963" y="3009723"/>
            <a:ext cx="8791242" cy="844759"/>
          </a:xfrm>
        </p:spPr>
        <p:txBody>
          <a:bodyPr>
            <a:noAutofit/>
          </a:bodyPr>
          <a:lstStyle/>
          <a:p>
            <a:r>
              <a:rPr lang="tr-TR" sz="4000" b="1" dirty="0">
                <a:solidFill>
                  <a:srgbClr val="E20612"/>
                </a:solidFill>
                <a:latin typeface="GalanoGrotesque-Bold" panose="00000800000000000000" pitchFamily="50" charset="-94"/>
              </a:rPr>
              <a:t>EVRAK </a:t>
            </a:r>
            <a:r>
              <a:rPr lang="tr-TR" sz="4000" b="1" dirty="0" smtClean="0">
                <a:solidFill>
                  <a:srgbClr val="E20612"/>
                </a:solidFill>
                <a:latin typeface="GalanoGrotesque-Bold" panose="00000800000000000000" pitchFamily="50" charset="-94"/>
              </a:rPr>
              <a:t>BİRİMİ(EVRAK SERVİSİ</a:t>
            </a:r>
            <a:r>
              <a:rPr lang="tr-TR" sz="4000" b="1" dirty="0">
                <a:solidFill>
                  <a:srgbClr val="E20612"/>
                </a:solidFill>
                <a:latin typeface="GalanoGrotesque-Bold" panose="00000800000000000000" pitchFamily="50" charset="-94"/>
              </a:rPr>
              <a:t>) </a:t>
            </a:r>
          </a:p>
        </p:txBody>
      </p:sp>
    </p:spTree>
    <p:extLst>
      <p:ext uri="{BB962C8B-B14F-4D97-AF65-F5344CB8AC3E}">
        <p14:creationId xmlns:p14="http://schemas.microsoft.com/office/powerpoint/2010/main" val="2475863462"/>
      </p:ext>
    </p:extLst>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13878"/>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316865"/>
            <a:ext cx="204768" cy="259531"/>
          </a:xfrm>
          <a:prstGeom prst="rect">
            <a:avLst/>
          </a:prstGeom>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34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709237" y="3663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Evrak Servisi Görev </a:t>
            </a:r>
            <a:r>
              <a:rPr lang="tr-TR" sz="2400" b="1" dirty="0">
                <a:solidFill>
                  <a:schemeClr val="accent5">
                    <a:lumMod val="75000"/>
                  </a:schemeClr>
                </a:solidFill>
                <a:latin typeface="GalanoGrotesque-Medium" panose="00000600000000000000" pitchFamily="50" charset="-94"/>
              </a:rPr>
              <a:t>Tanımı</a:t>
            </a:r>
          </a:p>
          <a:p>
            <a:endParaRPr lang="tr-TR" sz="2400" b="1" dirty="0">
              <a:solidFill>
                <a:schemeClr val="accent5">
                  <a:lumMod val="75000"/>
                </a:schemeClr>
              </a:solidFill>
              <a:latin typeface="GalanoGrotesque-Medium" panose="00000600000000000000" pitchFamily="50" charset="-94"/>
            </a:endParaRPr>
          </a:p>
        </p:txBody>
      </p:sp>
      <p:sp>
        <p:nvSpPr>
          <p:cNvPr id="6" name="Metin kutusu 5"/>
          <p:cNvSpPr txBox="1"/>
          <p:nvPr/>
        </p:nvSpPr>
        <p:spPr>
          <a:xfrm>
            <a:off x="479376" y="1042023"/>
            <a:ext cx="11169699" cy="5509200"/>
          </a:xfrm>
          <a:prstGeom prst="rect">
            <a:avLst/>
          </a:prstGeom>
          <a:noFill/>
        </p:spPr>
        <p:txBody>
          <a:bodyPr wrap="square" rtlCol="0">
            <a:spAutoFit/>
          </a:bodyPr>
          <a:lstStyle/>
          <a:p>
            <a:pPr algn="just"/>
            <a:r>
              <a:rPr lang="tr-TR" dirty="0" smtClean="0"/>
              <a:t>	</a:t>
            </a:r>
            <a:r>
              <a:rPr lang="tr-TR" sz="2400" dirty="0" smtClean="0"/>
              <a:t>Vergi Dairesi Bölüm ve Servis Şemasında; </a:t>
            </a:r>
            <a:r>
              <a:rPr lang="tr-TR" sz="2400" b="1" dirty="0" smtClean="0"/>
              <a:t>Yazışma Arşiv ve Özlük İşlemleri Servisi</a:t>
            </a:r>
            <a:r>
              <a:rPr lang="tr-TR" sz="2400" dirty="0" smtClean="0"/>
              <a:t>ne bağlı olarak </a:t>
            </a:r>
            <a:r>
              <a:rPr lang="tr-TR" sz="2400" b="1" dirty="0" smtClean="0"/>
              <a:t>GELEN EVRAK ve GİDEN EVRAK </a:t>
            </a:r>
            <a:r>
              <a:rPr lang="tr-TR" sz="2400" dirty="0" smtClean="0"/>
              <a:t>işlemlerinin kontrolünü, sisteme kaydını ve takibini yapar.</a:t>
            </a:r>
          </a:p>
          <a:p>
            <a:pPr algn="just"/>
            <a:endParaRPr lang="tr-TR" sz="2400" dirty="0" smtClean="0"/>
          </a:p>
          <a:p>
            <a:pPr algn="just"/>
            <a:r>
              <a:rPr lang="tr-TR" sz="2400" dirty="0"/>
              <a:t>	</a:t>
            </a:r>
            <a:r>
              <a:rPr lang="tr-TR" sz="2400" b="1" dirty="0">
                <a:solidFill>
                  <a:srgbClr val="C00000"/>
                </a:solidFill>
              </a:rPr>
              <a:t> İşlem Yönergesi </a:t>
            </a:r>
            <a:r>
              <a:rPr lang="tr-TR" sz="2400" b="1" dirty="0" smtClean="0">
                <a:solidFill>
                  <a:srgbClr val="C00000"/>
                </a:solidFill>
              </a:rPr>
              <a:t>Madde 439 GELEN EVRAK: </a:t>
            </a:r>
            <a:r>
              <a:rPr lang="tr-TR" sz="2400" dirty="0" smtClean="0"/>
              <a:t>Elektronik </a:t>
            </a:r>
            <a:r>
              <a:rPr lang="tr-TR" sz="2400" dirty="0"/>
              <a:t>ortamda gönderilen her türlü evrakın vergi dairesince alınması, elden posta veya kurye ile gelen her türlü evrakın taranarak sisteme kaydedilmesi, evrak giriş ve kayıt işlemlerinin yürütülmesi, ilgililere sistem üzerinden teslim edilmesi ve listelenmesi işlemlerini </a:t>
            </a:r>
            <a:r>
              <a:rPr lang="tr-TR" sz="2400" dirty="0" smtClean="0"/>
              <a:t>yapar. </a:t>
            </a:r>
          </a:p>
          <a:p>
            <a:pPr algn="just"/>
            <a:r>
              <a:rPr lang="tr-TR" sz="2400" dirty="0" smtClean="0"/>
              <a:t> </a:t>
            </a:r>
          </a:p>
          <a:p>
            <a:pPr algn="just"/>
            <a:r>
              <a:rPr lang="tr-TR" sz="2400" dirty="0"/>
              <a:t>	</a:t>
            </a:r>
            <a:r>
              <a:rPr lang="tr-TR" sz="2400" b="1" dirty="0">
                <a:solidFill>
                  <a:srgbClr val="C00000"/>
                </a:solidFill>
              </a:rPr>
              <a:t> İşlem Yönergesi </a:t>
            </a:r>
            <a:r>
              <a:rPr lang="tr-TR" sz="2400" b="1" dirty="0" smtClean="0">
                <a:solidFill>
                  <a:srgbClr val="C00000"/>
                </a:solidFill>
              </a:rPr>
              <a:t>Madde 453 GİDEN EVRAK: </a:t>
            </a:r>
            <a:r>
              <a:rPr lang="tr-TR" sz="2400" dirty="0"/>
              <a:t>V</a:t>
            </a:r>
            <a:r>
              <a:rPr lang="tr-TR" sz="2400" dirty="0" smtClean="0"/>
              <a:t>ergi </a:t>
            </a:r>
            <a:r>
              <a:rPr lang="tr-TR" sz="2400" dirty="0"/>
              <a:t>dairesinden elden, posta veya kurye ile gönderilecek olan evrakın teslim alınması, evrak çıkış kayıt işlemlerinin yürütülmesi, bunların ilgili yerlere teslim edilmesi veya gönderilmesi ile listelenmesi işlemlerini </a:t>
            </a:r>
            <a:r>
              <a:rPr lang="tr-TR" sz="2400" dirty="0" smtClean="0"/>
              <a:t>yapar.  </a:t>
            </a:r>
            <a:endParaRPr lang="tr-TR" sz="2400" dirty="0"/>
          </a:p>
          <a:p>
            <a:endParaRPr lang="tr-TR" sz="2000" dirty="0"/>
          </a:p>
          <a:p>
            <a:endParaRPr lang="tr-TR" sz="2000" dirty="0"/>
          </a:p>
        </p:txBody>
      </p:sp>
    </p:spTree>
    <p:extLst>
      <p:ext uri="{BB962C8B-B14F-4D97-AF65-F5344CB8AC3E}">
        <p14:creationId xmlns:p14="http://schemas.microsoft.com/office/powerpoint/2010/main" val="2908054430"/>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81" y="-1211"/>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99" y="284103"/>
            <a:ext cx="204768" cy="259531"/>
          </a:xfrm>
          <a:prstGeom prst="rect">
            <a:avLst/>
          </a:prstGeom>
        </p:spPr>
      </p:pic>
      <p:sp>
        <p:nvSpPr>
          <p:cNvPr id="12" name="2 İçerik Yer Tutucusu"/>
          <p:cNvSpPr>
            <a:spLocks noGrp="1"/>
          </p:cNvSpPr>
          <p:nvPr>
            <p:ph idx="1"/>
          </p:nvPr>
        </p:nvSpPr>
        <p:spPr>
          <a:xfrm>
            <a:off x="479376" y="1700618"/>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35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1023368" y="391113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pic>
        <p:nvPicPr>
          <p:cNvPr id="16" name="Resim 15"/>
          <p:cNvPicPr/>
          <p:nvPr/>
        </p:nvPicPr>
        <p:blipFill rotWithShape="1">
          <a:blip r:embed="rId7"/>
          <a:srcRect l="71097" t="30182" r="3248" b="11749"/>
          <a:stretch/>
        </p:blipFill>
        <p:spPr bwMode="auto">
          <a:xfrm>
            <a:off x="479376" y="934352"/>
            <a:ext cx="4340274" cy="5275948"/>
          </a:xfrm>
          <a:prstGeom prst="rect">
            <a:avLst/>
          </a:prstGeom>
          <a:ln>
            <a:noFill/>
          </a:ln>
          <a:extLst>
            <a:ext uri="{53640926-AAD7-44D8-BBD7-CCE9431645EC}">
              <a14:shadowObscured xmlns:a14="http://schemas.microsoft.com/office/drawing/2010/main"/>
            </a:ext>
          </a:extLst>
        </p:spPr>
      </p:pic>
      <p:sp>
        <p:nvSpPr>
          <p:cNvPr id="3" name="Dikdörtgen 2"/>
          <p:cNvSpPr/>
          <p:nvPr/>
        </p:nvSpPr>
        <p:spPr>
          <a:xfrm>
            <a:off x="5430417" y="1660234"/>
            <a:ext cx="5766317" cy="2677656"/>
          </a:xfrm>
          <a:prstGeom prst="rect">
            <a:avLst/>
          </a:prstGeom>
        </p:spPr>
        <p:txBody>
          <a:bodyPr wrap="square">
            <a:spAutoFit/>
          </a:bodyPr>
          <a:lstStyle/>
          <a:p>
            <a:r>
              <a:rPr lang="tr-TR" sz="2400" b="1" dirty="0" smtClean="0">
                <a:solidFill>
                  <a:srgbClr val="C00000"/>
                </a:solidFill>
              </a:rPr>
              <a:t>EVDB Rapor/Evrak Listeleri</a:t>
            </a:r>
          </a:p>
          <a:p>
            <a:pPr algn="just"/>
            <a:r>
              <a:rPr lang="tr-TR" sz="2400" dirty="0" smtClean="0"/>
              <a:t>Gelen ve giden evrak defterleri, evrak istatistikleri ve evrak sayıları görüntülenebilir. </a:t>
            </a:r>
          </a:p>
          <a:p>
            <a:pPr algn="just"/>
            <a:endParaRPr lang="tr-TR" sz="2400" dirty="0"/>
          </a:p>
          <a:p>
            <a:pPr algn="just"/>
            <a:r>
              <a:rPr lang="tr-TR" sz="2400" dirty="0" err="1" smtClean="0"/>
              <a:t>KEYS’e</a:t>
            </a:r>
            <a:r>
              <a:rPr lang="tr-TR" sz="2400" dirty="0" smtClean="0"/>
              <a:t> kaydedilen evrak bilgilerine </a:t>
            </a:r>
            <a:r>
              <a:rPr lang="tr-TR" sz="2400" dirty="0" err="1" smtClean="0"/>
              <a:t>Evdb</a:t>
            </a:r>
            <a:r>
              <a:rPr lang="tr-TR" sz="2400" dirty="0" smtClean="0"/>
              <a:t> Raporda yer alan ilgili menüler aracılığı ile ulaşılabilir.</a:t>
            </a:r>
            <a:endParaRPr lang="tr-TR" b="1" dirty="0">
              <a:solidFill>
                <a:srgbClr val="C00000"/>
              </a:solidFill>
            </a:endParaRPr>
          </a:p>
        </p:txBody>
      </p:sp>
      <p:sp>
        <p:nvSpPr>
          <p:cNvPr id="5" name="Dikdörtgen 4"/>
          <p:cNvSpPr/>
          <p:nvPr/>
        </p:nvSpPr>
        <p:spPr>
          <a:xfrm>
            <a:off x="479376" y="92058"/>
            <a:ext cx="9420404" cy="830997"/>
          </a:xfrm>
          <a:prstGeom prst="rect">
            <a:avLst/>
          </a:prstGeom>
        </p:spPr>
        <p:txBody>
          <a:bodyPr wrap="square">
            <a:spAutoFit/>
          </a:bodyPr>
          <a:lstStyle/>
          <a:p>
            <a:r>
              <a:rPr lang="tr-TR" sz="2400" b="1" dirty="0" smtClean="0">
                <a:solidFill>
                  <a:schemeClr val="accent5">
                    <a:lumMod val="75000"/>
                  </a:schemeClr>
                </a:solidFill>
                <a:latin typeface="GalanoGrotesque-Medium" panose="00000600000000000000" pitchFamily="50" charset="-94"/>
              </a:rPr>
              <a:t>Evrak </a:t>
            </a:r>
            <a:r>
              <a:rPr lang="tr-TR" sz="2400" b="1" dirty="0">
                <a:solidFill>
                  <a:schemeClr val="accent5">
                    <a:lumMod val="75000"/>
                  </a:schemeClr>
                </a:solidFill>
                <a:latin typeface="GalanoGrotesque-Medium" panose="00000600000000000000" pitchFamily="50" charset="-94"/>
              </a:rPr>
              <a:t>Servisiyle İlgili Kontrol Edilmesi Gereken Listeler</a:t>
            </a:r>
          </a:p>
        </p:txBody>
      </p:sp>
    </p:spTree>
    <p:extLst>
      <p:ext uri="{BB962C8B-B14F-4D97-AF65-F5344CB8AC3E}">
        <p14:creationId xmlns:p14="http://schemas.microsoft.com/office/powerpoint/2010/main" val="143347814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87963" y="3009723"/>
            <a:ext cx="8791242" cy="844759"/>
          </a:xfrm>
        </p:spPr>
        <p:txBody>
          <a:bodyPr>
            <a:noAutofit/>
          </a:bodyPr>
          <a:lstStyle/>
          <a:p>
            <a:r>
              <a:rPr lang="tr-TR" sz="4000" b="1" dirty="0">
                <a:solidFill>
                  <a:srgbClr val="E20612"/>
                </a:solidFill>
                <a:latin typeface="GalanoGrotesque-Bold" panose="00000800000000000000" pitchFamily="50" charset="-94"/>
              </a:rPr>
              <a:t>TARAMA KONTROL BÖLÜMÜ </a:t>
            </a:r>
          </a:p>
        </p:txBody>
      </p:sp>
    </p:spTree>
    <p:extLst>
      <p:ext uri="{BB962C8B-B14F-4D97-AF65-F5344CB8AC3E}">
        <p14:creationId xmlns:p14="http://schemas.microsoft.com/office/powerpoint/2010/main" val="3860184914"/>
      </p:ext>
    </p:extLst>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9"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30"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37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48832" y="1738718"/>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661612" y="23168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Tarama Kontrol </a:t>
            </a:r>
            <a:r>
              <a:rPr lang="tr-TR" sz="2400" b="1" dirty="0">
                <a:solidFill>
                  <a:schemeClr val="accent5">
                    <a:lumMod val="75000"/>
                  </a:schemeClr>
                </a:solidFill>
                <a:latin typeface="GalanoGrotesque-Medium" panose="00000600000000000000" pitchFamily="50" charset="-94"/>
              </a:rPr>
              <a:t>Bölümü Görev Tanımı</a:t>
            </a:r>
          </a:p>
        </p:txBody>
      </p:sp>
      <p:sp>
        <p:nvSpPr>
          <p:cNvPr id="3" name="Dikdörtgen 2"/>
          <p:cNvSpPr/>
          <p:nvPr/>
        </p:nvSpPr>
        <p:spPr>
          <a:xfrm>
            <a:off x="448832" y="951721"/>
            <a:ext cx="11223764" cy="4893647"/>
          </a:xfrm>
          <a:prstGeom prst="rect">
            <a:avLst/>
          </a:prstGeom>
        </p:spPr>
        <p:txBody>
          <a:bodyPr wrap="square">
            <a:spAutoFit/>
          </a:bodyPr>
          <a:lstStyle/>
          <a:p>
            <a:pPr algn="just"/>
            <a:r>
              <a:rPr lang="tr-TR" sz="2600" b="1" dirty="0" smtClean="0">
                <a:solidFill>
                  <a:srgbClr val="C00000"/>
                </a:solidFill>
              </a:rPr>
              <a:t>	</a:t>
            </a:r>
          </a:p>
          <a:p>
            <a:pPr algn="just"/>
            <a:r>
              <a:rPr lang="tr-TR" sz="2600" b="1" dirty="0" smtClean="0">
                <a:solidFill>
                  <a:srgbClr val="C00000"/>
                </a:solidFill>
              </a:rPr>
              <a:t>	İşlem </a:t>
            </a:r>
            <a:r>
              <a:rPr lang="tr-TR" sz="2600" b="1" dirty="0">
                <a:solidFill>
                  <a:srgbClr val="C00000"/>
                </a:solidFill>
              </a:rPr>
              <a:t>Yönergesi </a:t>
            </a:r>
            <a:r>
              <a:rPr lang="tr-TR" sz="2600" b="1" dirty="0" smtClean="0">
                <a:solidFill>
                  <a:srgbClr val="C00000"/>
                </a:solidFill>
              </a:rPr>
              <a:t>Madde 431: </a:t>
            </a:r>
            <a:r>
              <a:rPr lang="tr-TR" sz="2600" dirty="0" smtClean="0"/>
              <a:t>Vergi </a:t>
            </a:r>
            <a:r>
              <a:rPr lang="tr-TR" sz="2600" dirty="0"/>
              <a:t>dairesinin bölümleri/servisleri hakkında düzenlenen teftiş raporlarına vergi dairesi müdürü adına verilecek olan cevapların hazırlanmasında eşgüdümün sağlanmasına, bölümlerin/servislerin iş ve işlemlerinin mevzuat hükümlerine uygunluğunun kontrol edilmesine ve ortaya çıkan aksaklıkların tespit edilmesine, kanun ve ilgili mevzuat göz önünde bulundurularak mükelleflere yardımcı olunmasına, gerektiğinde aydınlatılmasına, istatistik amaçlı bilgilerin bölümlerden/servislerden sağlanarak ilgili yerlere gönderilmesine ve vergi dairesi müdürü tarafından verilen diğer görevlerin yapılmasına yönelik iş ve işlemleri </a:t>
            </a:r>
            <a:r>
              <a:rPr lang="tr-TR" sz="2600" dirty="0" smtClean="0"/>
              <a:t>yapar. </a:t>
            </a:r>
          </a:p>
          <a:p>
            <a:pPr algn="just"/>
            <a:endParaRPr lang="tr-TR" sz="2600" dirty="0" smtClean="0"/>
          </a:p>
          <a:p>
            <a:pPr algn="just"/>
            <a:r>
              <a:rPr lang="tr-TR" sz="2600" dirty="0"/>
              <a:t>	</a:t>
            </a:r>
            <a:r>
              <a:rPr lang="tr-TR" sz="2600" dirty="0" smtClean="0"/>
              <a:t>Doğrudan vergi dairesi müdürüne bağlı olarak çalışır. </a:t>
            </a:r>
            <a:endParaRPr lang="tr-TR" sz="2600" dirty="0"/>
          </a:p>
        </p:txBody>
      </p:sp>
    </p:spTree>
    <p:extLst>
      <p:ext uri="{BB962C8B-B14F-4D97-AF65-F5344CB8AC3E}">
        <p14:creationId xmlns:p14="http://schemas.microsoft.com/office/powerpoint/2010/main" val="1332943086"/>
      </p:ext>
    </p:extLst>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491274"/>
            <a:ext cx="8791242" cy="1871126"/>
          </a:xfrm>
        </p:spPr>
        <p:txBody>
          <a:bodyPr>
            <a:noAutofit/>
          </a:bodyPr>
          <a:lstStyle/>
          <a:p>
            <a:r>
              <a:rPr lang="tr-TR" sz="4000" b="1" dirty="0">
                <a:solidFill>
                  <a:srgbClr val="E20612"/>
                </a:solidFill>
                <a:latin typeface="GalanoGrotesque-Bold" panose="00000800000000000000" pitchFamily="50" charset="-94"/>
              </a:rPr>
              <a:t>VERGİLENDİRME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SİCİL YOKLAMA SERVİSİ </a:t>
            </a:r>
          </a:p>
        </p:txBody>
      </p:sp>
    </p:spTree>
    <p:extLst>
      <p:ext uri="{BB962C8B-B14F-4D97-AF65-F5344CB8AC3E}">
        <p14:creationId xmlns:p14="http://schemas.microsoft.com/office/powerpoint/2010/main" val="2611843026"/>
      </p:ext>
    </p:extLst>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36"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36" y="316865"/>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39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381663" y="1077184"/>
            <a:ext cx="11400762" cy="4021550"/>
          </a:xfrm>
        </p:spPr>
        <p:txBody>
          <a:bodyPr>
            <a:noAutofit/>
          </a:bodyPr>
          <a:lstStyle/>
          <a:p>
            <a:pPr marL="0" indent="0" algn="just">
              <a:lnSpc>
                <a:spcPct val="150000"/>
              </a:lnSpc>
              <a:buNone/>
            </a:pPr>
            <a:r>
              <a:rPr lang="tr-TR" sz="2400" b="1" dirty="0"/>
              <a:t>	</a:t>
            </a:r>
            <a:r>
              <a:rPr lang="tr-TR" sz="2400" b="1" dirty="0">
                <a:solidFill>
                  <a:srgbClr val="C00000"/>
                </a:solidFill>
              </a:rPr>
              <a:t>	</a:t>
            </a:r>
            <a:r>
              <a:rPr lang="tr-TR" sz="2400" dirty="0"/>
              <a:t>	</a:t>
            </a:r>
            <a:endParaRPr lang="tr-TR" dirty="0"/>
          </a:p>
        </p:txBody>
      </p:sp>
      <p:sp>
        <p:nvSpPr>
          <p:cNvPr id="15" name="Unvan 1"/>
          <p:cNvSpPr txBox="1">
            <a:spLocks/>
          </p:cNvSpPr>
          <p:nvPr/>
        </p:nvSpPr>
        <p:spPr>
          <a:xfrm>
            <a:off x="587206"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Servisinin Görev Tanımı</a:t>
            </a:r>
            <a:endParaRPr lang="tr-TR" sz="2400" b="1" dirty="0">
              <a:solidFill>
                <a:schemeClr val="accent5">
                  <a:lumMod val="75000"/>
                </a:schemeClr>
              </a:solidFill>
              <a:latin typeface="GalanoGrotesque-Medium" panose="00000600000000000000" pitchFamily="50" charset="-94"/>
            </a:endParaRPr>
          </a:p>
        </p:txBody>
      </p:sp>
      <p:sp>
        <p:nvSpPr>
          <p:cNvPr id="16" name="Dikdörtgen 15"/>
          <p:cNvSpPr/>
          <p:nvPr/>
        </p:nvSpPr>
        <p:spPr>
          <a:xfrm>
            <a:off x="587206" y="1029822"/>
            <a:ext cx="10989895" cy="4745915"/>
          </a:xfrm>
          <a:prstGeom prst="rect">
            <a:avLst/>
          </a:prstGeom>
        </p:spPr>
        <p:txBody>
          <a:bodyPr wrap="square">
            <a:spAutoFit/>
          </a:bodyPr>
          <a:lstStyle/>
          <a:p>
            <a:pPr algn="just">
              <a:spcBef>
                <a:spcPct val="20000"/>
              </a:spcBef>
              <a:defRPr/>
            </a:pPr>
            <a:r>
              <a:rPr kumimoji="0" lang="tr-TR" sz="2800" b="1" i="0" u="none" strike="noStrike" kern="0" cap="none" spc="0" normalizeH="0" baseline="0" noProof="0" dirty="0" smtClean="0">
                <a:ln>
                  <a:noFill/>
                </a:ln>
                <a:solidFill>
                  <a:prstClr val="black"/>
                </a:solidFill>
                <a:effectLst/>
                <a:uLnTx/>
                <a:uFillTx/>
                <a:latin typeface="GalanoGrotesque-Bold"/>
              </a:rPr>
              <a:t> 	</a:t>
            </a:r>
            <a:r>
              <a:rPr lang="tr-TR" sz="2800" b="1" dirty="0">
                <a:solidFill>
                  <a:srgbClr val="C00000"/>
                </a:solidFill>
              </a:rPr>
              <a:t>Sicil Yoklama İşlem Yönergesi Madde 1:</a:t>
            </a:r>
          </a:p>
          <a:p>
            <a:pPr marL="0" marR="0" lvl="0" indent="0" algn="just" defTabSz="914400" eaLnBrk="1" fontAlgn="auto" latinLnBrk="0" hangingPunct="1">
              <a:lnSpc>
                <a:spcPct val="100000"/>
              </a:lnSpc>
              <a:spcBef>
                <a:spcPct val="20000"/>
              </a:spcBef>
              <a:spcAft>
                <a:spcPts val="0"/>
              </a:spcAft>
              <a:buClrTx/>
              <a:buSzTx/>
              <a:buFontTx/>
              <a:buNone/>
              <a:tabLst/>
              <a:defRPr/>
            </a:pPr>
            <a:r>
              <a:rPr kumimoji="0" lang="tr-TR" sz="2800" b="0" i="0" u="none" strike="noStrike" kern="0" cap="none" spc="0" normalizeH="0" baseline="0" noProof="0" dirty="0" smtClean="0">
                <a:ln>
                  <a:noFill/>
                </a:ln>
                <a:solidFill>
                  <a:prstClr val="black"/>
                </a:solidFill>
                <a:effectLst/>
                <a:uLnTx/>
                <a:uFillTx/>
              </a:rPr>
              <a:t>	Sicil-yoklama işlemleri; vergi dairesi görev alanında faaliyet gösteren ve sürekli yükümlülüğü gerektiren vergilerden dolayı </a:t>
            </a:r>
            <a:r>
              <a:rPr kumimoji="0" lang="tr-TR" sz="2800" b="1" i="0" u="none" strike="noStrike" kern="0" cap="none" spc="0" normalizeH="0" baseline="0" noProof="0" dirty="0" smtClean="0">
                <a:ln>
                  <a:noFill/>
                </a:ln>
                <a:solidFill>
                  <a:srgbClr val="C0504D"/>
                </a:solidFill>
                <a:effectLst/>
                <a:uLnTx/>
                <a:uFillTx/>
              </a:rPr>
              <a:t>(VERGİ SİCİLİ</a:t>
            </a:r>
            <a:r>
              <a:rPr kumimoji="0" lang="tr-TR" sz="2800" b="0" i="0" u="none" strike="noStrike" kern="0" cap="none" spc="0" normalizeH="0" baseline="0" noProof="0" dirty="0" smtClean="0">
                <a:ln>
                  <a:noFill/>
                </a:ln>
                <a:solidFill>
                  <a:prstClr val="black"/>
                </a:solidFill>
                <a:effectLst/>
                <a:uLnTx/>
                <a:uFillTx/>
              </a:rPr>
              <a:t>) mükellef ya da sorumlu durumunda bulunan gerçek ve tüzel kişiler ile tüzel kişiliği olmayan diğer kişilerin</a:t>
            </a:r>
          </a:p>
          <a:p>
            <a:pPr marL="457200" marR="0" lvl="0" indent="-457200" algn="just"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tr-TR" sz="2800" b="0" i="0" u="none" strike="noStrike" kern="0" cap="none" spc="0" normalizeH="0" baseline="0" noProof="0" dirty="0" smtClean="0">
                <a:ln>
                  <a:noFill/>
                </a:ln>
                <a:solidFill>
                  <a:prstClr val="black"/>
                </a:solidFill>
                <a:effectLst/>
                <a:uLnTx/>
                <a:uFillTx/>
              </a:rPr>
              <a:t>	</a:t>
            </a:r>
            <a:r>
              <a:rPr kumimoji="0" lang="tr-TR" sz="2800" b="1" i="0" u="none" strike="noStrike" kern="0" cap="none" spc="0" normalizeH="0" baseline="0" noProof="0" dirty="0" smtClean="0">
                <a:ln>
                  <a:noFill/>
                </a:ln>
                <a:solidFill>
                  <a:srgbClr val="1F497D"/>
                </a:solidFill>
                <a:effectLst/>
                <a:uLnTx/>
                <a:uFillTx/>
              </a:rPr>
              <a:t>yükümlülüğe girişine</a:t>
            </a:r>
            <a:r>
              <a:rPr kumimoji="0" lang="tr-TR" sz="2800" b="0" i="0" u="none" strike="noStrike" kern="0" cap="none" spc="0" normalizeH="0" baseline="0" noProof="0" dirty="0" smtClean="0">
                <a:ln>
                  <a:noFill/>
                </a:ln>
                <a:solidFill>
                  <a:prstClr val="black"/>
                </a:solidFill>
                <a:effectLst/>
                <a:uLnTx/>
                <a:uFillTx/>
              </a:rPr>
              <a:t>, </a:t>
            </a:r>
          </a:p>
          <a:p>
            <a:pPr marL="457200" marR="0" lvl="0" indent="-457200" algn="just"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tr-TR" sz="2800" b="0" i="0" u="none" strike="noStrike" kern="0" cap="none" spc="0" normalizeH="0" baseline="0" noProof="0" dirty="0" smtClean="0">
                <a:ln>
                  <a:noFill/>
                </a:ln>
                <a:solidFill>
                  <a:prstClr val="black"/>
                </a:solidFill>
                <a:effectLst/>
                <a:uLnTx/>
                <a:uFillTx/>
              </a:rPr>
              <a:t>	</a:t>
            </a:r>
            <a:r>
              <a:rPr kumimoji="0" lang="tr-TR" sz="2800" b="1" i="0" u="none" strike="noStrike" kern="0" cap="none" spc="0" normalizeH="0" baseline="0" noProof="0" dirty="0" smtClean="0">
                <a:ln>
                  <a:noFill/>
                </a:ln>
                <a:solidFill>
                  <a:srgbClr val="1F497D"/>
                </a:solidFill>
                <a:effectLst/>
                <a:uLnTx/>
                <a:uFillTx/>
              </a:rPr>
              <a:t>değişikliğine, </a:t>
            </a:r>
          </a:p>
          <a:p>
            <a:pPr marL="457200" marR="0" lvl="0" indent="-457200" algn="just" defTabSz="914400"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tr-TR" sz="2800" b="0" i="0" u="none" strike="noStrike" kern="0" cap="none" spc="0" normalizeH="0" baseline="0" noProof="0" dirty="0" smtClean="0">
                <a:ln>
                  <a:noFill/>
                </a:ln>
                <a:solidFill>
                  <a:prstClr val="black"/>
                </a:solidFill>
                <a:effectLst/>
                <a:uLnTx/>
                <a:uFillTx/>
              </a:rPr>
              <a:t>	</a:t>
            </a:r>
            <a:r>
              <a:rPr kumimoji="0" lang="tr-TR" sz="2800" b="1" i="0" u="none" strike="noStrike" kern="0" cap="none" spc="0" normalizeH="0" baseline="0" noProof="0" dirty="0" smtClean="0">
                <a:ln>
                  <a:noFill/>
                </a:ln>
                <a:solidFill>
                  <a:srgbClr val="1F497D"/>
                </a:solidFill>
                <a:effectLst/>
                <a:uLnTx/>
                <a:uFillTx/>
              </a:rPr>
              <a:t>yükümlülüğün sona erdirilmesine </a:t>
            </a:r>
            <a:r>
              <a:rPr kumimoji="0" lang="tr-TR" sz="2800" b="0" i="0" u="none" strike="noStrike" kern="0" cap="none" spc="0" normalizeH="0" baseline="0" noProof="0" dirty="0" smtClean="0">
                <a:ln>
                  <a:noFill/>
                </a:ln>
                <a:solidFill>
                  <a:prstClr val="black"/>
                </a:solidFill>
                <a:effectLst/>
                <a:uLnTx/>
                <a:uFillTx/>
              </a:rPr>
              <a:t>ilişkin </a:t>
            </a:r>
            <a:r>
              <a:rPr kumimoji="0" lang="tr-TR" sz="2800" b="1" i="0" u="none" strike="noStrike" kern="0" cap="none" spc="0" normalizeH="0" baseline="0" noProof="0" dirty="0" smtClean="0">
                <a:ln>
                  <a:noFill/>
                </a:ln>
                <a:solidFill>
                  <a:srgbClr val="C0504D"/>
                </a:solidFill>
                <a:effectLst/>
                <a:uLnTx/>
                <a:uFillTx/>
              </a:rPr>
              <a:t>sicil kayıtlarının tutulması</a:t>
            </a:r>
            <a:r>
              <a:rPr kumimoji="0" lang="tr-TR" sz="2800" b="0" i="0" u="none" strike="noStrike" kern="0" cap="none" spc="0" normalizeH="0" baseline="0" noProof="0" dirty="0" smtClean="0">
                <a:ln>
                  <a:noFill/>
                </a:ln>
                <a:solidFill>
                  <a:prstClr val="black"/>
                </a:solidFill>
                <a:effectLst/>
                <a:uLnTx/>
                <a:uFillTx/>
              </a:rPr>
              <a:t> ve </a:t>
            </a:r>
            <a:r>
              <a:rPr kumimoji="0" lang="tr-TR" sz="2800" b="1" i="0" u="none" strike="noStrike" kern="0" cap="none" spc="0" normalizeH="0" baseline="0" noProof="0" dirty="0" smtClean="0">
                <a:ln>
                  <a:noFill/>
                </a:ln>
                <a:solidFill>
                  <a:srgbClr val="C0504D"/>
                </a:solidFill>
                <a:effectLst/>
                <a:uLnTx/>
                <a:uFillTx/>
              </a:rPr>
              <a:t>yoklama işlemleri </a:t>
            </a:r>
            <a:r>
              <a:rPr kumimoji="0" lang="tr-TR" sz="2800" b="0" i="0" u="none" strike="noStrike" kern="0" cap="none" spc="0" normalizeH="0" baseline="0" noProof="0" dirty="0" smtClean="0">
                <a:ln>
                  <a:noFill/>
                </a:ln>
                <a:solidFill>
                  <a:prstClr val="black"/>
                </a:solidFill>
                <a:effectLst/>
                <a:uLnTx/>
                <a:uFillTx/>
              </a:rPr>
              <a:t>ile gerekli görüldüğü takdirde </a:t>
            </a:r>
            <a:r>
              <a:rPr kumimoji="0" lang="tr-TR" sz="2800" b="1" i="0" u="none" strike="noStrike" kern="0" cap="none" spc="0" normalizeH="0" baseline="0" noProof="0" dirty="0" smtClean="0">
                <a:ln>
                  <a:noFill/>
                </a:ln>
                <a:solidFill>
                  <a:srgbClr val="C0504D"/>
                </a:solidFill>
                <a:effectLst/>
                <a:uLnTx/>
                <a:uFillTx/>
              </a:rPr>
              <a:t>tebliğ işlemlerine</a:t>
            </a:r>
            <a:r>
              <a:rPr kumimoji="0" lang="tr-TR" sz="2800" b="0" i="0" u="none" strike="noStrike" kern="0" cap="none" spc="0" normalizeH="0" baseline="0" noProof="0" dirty="0" smtClean="0">
                <a:ln>
                  <a:noFill/>
                </a:ln>
                <a:solidFill>
                  <a:prstClr val="black"/>
                </a:solidFill>
                <a:effectLst/>
                <a:uLnTx/>
                <a:uFillTx/>
              </a:rPr>
              <a:t> yönelik iş ve işlemleri </a:t>
            </a:r>
            <a:r>
              <a:rPr lang="tr-TR" sz="2800" kern="0" dirty="0" smtClean="0">
                <a:solidFill>
                  <a:prstClr val="black"/>
                </a:solidFill>
              </a:rPr>
              <a:t>yapar. </a:t>
            </a:r>
            <a:r>
              <a:rPr kumimoji="0" lang="tr-TR" sz="2800" b="0" i="0" u="none" strike="noStrike" kern="0" cap="none" spc="0" normalizeH="0" baseline="0" noProof="0" dirty="0" smtClean="0">
                <a:ln>
                  <a:noFill/>
                </a:ln>
                <a:solidFill>
                  <a:prstClr val="black"/>
                </a:solidFill>
                <a:effectLst/>
                <a:uLnTx/>
                <a:uFillTx/>
              </a:rPr>
              <a:t> </a:t>
            </a:r>
            <a:endParaRPr kumimoji="0" lang="tr-TR" sz="28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229101222"/>
      </p:ext>
    </p:extLst>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40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556836" y="17622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 Ekranları </a:t>
            </a:r>
            <a:endParaRPr lang="tr-TR" sz="2400" b="1" dirty="0">
              <a:solidFill>
                <a:schemeClr val="accent5">
                  <a:lumMod val="75000"/>
                </a:schemeClr>
              </a:solidFill>
              <a:latin typeface="GalanoGrotesque-Medium" panose="00000600000000000000" pitchFamily="50" charset="-94"/>
            </a:endParaRPr>
          </a:p>
        </p:txBody>
      </p:sp>
      <p:sp>
        <p:nvSpPr>
          <p:cNvPr id="6" name="Dikdörtgen 5"/>
          <p:cNvSpPr/>
          <p:nvPr/>
        </p:nvSpPr>
        <p:spPr>
          <a:xfrm>
            <a:off x="2162506" y="656386"/>
            <a:ext cx="3303340" cy="461665"/>
          </a:xfrm>
          <a:prstGeom prst="rect">
            <a:avLst/>
          </a:prstGeom>
        </p:spPr>
        <p:txBody>
          <a:bodyPr wrap="none">
            <a:spAutoFit/>
          </a:bodyPr>
          <a:lstStyle/>
          <a:p>
            <a:pPr lvl="0" algn="just">
              <a:spcBef>
                <a:spcPct val="20000"/>
              </a:spcBef>
              <a:defRPr/>
            </a:pPr>
            <a:r>
              <a:rPr lang="tr-TR" sz="2400" b="1" dirty="0" smtClean="0">
                <a:solidFill>
                  <a:srgbClr val="C00000"/>
                </a:solidFill>
              </a:rPr>
              <a:t>Mükellefiyet Bilgi Formu</a:t>
            </a:r>
            <a:endParaRPr lang="tr-TR" sz="2800" b="1" dirty="0">
              <a:solidFill>
                <a:srgbClr val="C00000"/>
              </a:solidFill>
            </a:endParaRPr>
          </a:p>
        </p:txBody>
      </p:sp>
      <p:sp>
        <p:nvSpPr>
          <p:cNvPr id="18" name="Alt Başlık 2">
            <a:extLst>
              <a:ext uri="{FF2B5EF4-FFF2-40B4-BE49-F238E27FC236}">
                <a16:creationId xmlns="" xmlns:a16="http://schemas.microsoft.com/office/drawing/2014/main" id="{FD8EDD5F-1274-4A40-95D2-E6439435C483}"/>
              </a:ext>
            </a:extLst>
          </p:cNvPr>
          <p:cNvSpPr txBox="1">
            <a:spLocks/>
          </p:cNvSpPr>
          <p:nvPr/>
        </p:nvSpPr>
        <p:spPr>
          <a:xfrm>
            <a:off x="7084572" y="1216025"/>
            <a:ext cx="4783578" cy="5138122"/>
          </a:xfrm>
          <a:prstGeom prst="rect">
            <a:avLst/>
          </a:prstGeom>
        </p:spPr>
        <p:txBody>
          <a:bodyPr vert="horz" lIns="91440" tIns="45720" rIns="91440" bIns="45720"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spcBef>
                <a:spcPts val="600"/>
              </a:spcBef>
              <a:defRPr/>
            </a:pPr>
            <a:r>
              <a:rPr lang="tr-TR" sz="1800" b="1" dirty="0" smtClean="0">
                <a:solidFill>
                  <a:srgbClr val="C00000"/>
                </a:solidFill>
              </a:rPr>
              <a:t>Sicil </a:t>
            </a:r>
            <a:r>
              <a:rPr lang="tr-TR" sz="1800" b="1" dirty="0">
                <a:solidFill>
                  <a:srgbClr val="C00000"/>
                </a:solidFill>
              </a:rPr>
              <a:t>Yoklama İşlem Yönergesi Madde </a:t>
            </a:r>
            <a:r>
              <a:rPr lang="tr-TR" sz="1800" b="1" dirty="0" smtClean="0">
                <a:solidFill>
                  <a:srgbClr val="C00000"/>
                </a:solidFill>
              </a:rPr>
              <a:t>34:</a:t>
            </a:r>
          </a:p>
          <a:p>
            <a:pPr algn="just">
              <a:spcBef>
                <a:spcPts val="600"/>
              </a:spcBef>
              <a:defRPr/>
            </a:pPr>
            <a:r>
              <a:rPr kumimoji="0" lang="tr-TR" sz="1800" b="0" i="0" u="none" strike="noStrike" kern="1200" cap="none" spc="0" normalizeH="0" baseline="0" noProof="0" dirty="0" smtClean="0">
                <a:ln>
                  <a:noFill/>
                </a:ln>
                <a:solidFill>
                  <a:sysClr val="windowText" lastClr="000000"/>
                </a:solidFill>
                <a:effectLst/>
                <a:uLnTx/>
                <a:uFillTx/>
                <a:cs typeface="Arial" panose="020B0604020202020204" pitchFamily="34" charset="0"/>
              </a:rPr>
              <a:t>   İşe başlama, işi bırakma ve mükellefiyet bilgilerindeki değişikliklere ilişkin bilgi girişi yapılan mükellef ile ilgili olarak sistemden </a:t>
            </a:r>
            <a:r>
              <a:rPr kumimoji="0" lang="tr-TR" sz="1800" b="1" i="0" u="none" strike="noStrike" kern="1200" cap="none" spc="0" normalizeH="0" baseline="0" noProof="0" dirty="0" smtClean="0">
                <a:ln>
                  <a:noFill/>
                </a:ln>
                <a:solidFill>
                  <a:srgbClr val="FF0000"/>
                </a:solidFill>
                <a:effectLst/>
                <a:uLnTx/>
                <a:uFillTx/>
                <a:cs typeface="Arial" panose="020B0604020202020204" pitchFamily="34" charset="0"/>
              </a:rPr>
              <a:t>mükellefiyet bilgi formu </a:t>
            </a:r>
            <a:r>
              <a:rPr kumimoji="0" lang="tr-TR" sz="1800" b="0" i="0" u="none" strike="noStrike" kern="1200" cap="none" spc="0" normalizeH="0" baseline="0" noProof="0" dirty="0" smtClean="0">
                <a:ln>
                  <a:noFill/>
                </a:ln>
                <a:solidFill>
                  <a:sysClr val="windowText" lastClr="000000"/>
                </a:solidFill>
                <a:effectLst/>
                <a:uLnTx/>
                <a:uFillTx/>
                <a:cs typeface="Arial" panose="020B0604020202020204" pitchFamily="34" charset="0"/>
              </a:rPr>
              <a:t>alınır. </a:t>
            </a:r>
          </a:p>
          <a:p>
            <a:pPr marL="0" marR="0" lvl="0" indent="0" algn="just"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tr-TR" sz="1800" b="0" i="0" u="none" strike="noStrike" kern="1200" cap="none" spc="0" normalizeH="0" baseline="0" noProof="0" dirty="0" smtClean="0">
                <a:ln>
                  <a:noFill/>
                </a:ln>
                <a:solidFill>
                  <a:sysClr val="windowText" lastClr="000000"/>
                </a:solidFill>
                <a:effectLst/>
                <a:uLnTx/>
                <a:uFillTx/>
                <a:cs typeface="Arial" panose="020B0604020202020204" pitchFamily="34" charset="0"/>
              </a:rPr>
              <a:t>   Mükellefiyet bilgi formu ile bilgi girişinde esas alınan bildirim ve eklerindeki bilgilerin karşılaştırılması sonucu aynı olduğunun anlaşılması üzerine mükellefiyet </a:t>
            </a:r>
            <a:r>
              <a:rPr kumimoji="0" lang="tr-TR" sz="1800" b="1" i="0" u="none" strike="noStrike" kern="1200" cap="none" spc="0" normalizeH="0" baseline="0" noProof="0" dirty="0" smtClean="0">
                <a:ln>
                  <a:noFill/>
                </a:ln>
                <a:solidFill>
                  <a:srgbClr val="FF0000"/>
                </a:solidFill>
                <a:effectLst/>
                <a:uLnTx/>
                <a:uFillTx/>
                <a:cs typeface="Arial" panose="020B0604020202020204" pitchFamily="34" charset="0"/>
              </a:rPr>
              <a:t>bilgi formu ilgili memur, şef ve müdür yardımcısı tarafından imzalanır.</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tr-TR" sz="1800" b="0" i="0" u="none" strike="noStrike" kern="1200" cap="none" spc="0" normalizeH="0" baseline="0" noProof="0" dirty="0" smtClean="0">
                <a:ln>
                  <a:noFill/>
                </a:ln>
                <a:solidFill>
                  <a:sysClr val="windowText" lastClr="000000"/>
                </a:solidFill>
                <a:effectLst/>
                <a:uLnTx/>
                <a:uFillTx/>
                <a:cs typeface="Arial" panose="020B0604020202020204" pitchFamily="34" charset="0"/>
              </a:rPr>
              <a:t>   Bildirim ve ekleri ile sisteme kaydedilen bilgiler arasında farklılık tespit edilmesi halinde bildirim ve eklerindeki bilgiler doğrultusunda gerekli düzeltmeler </a:t>
            </a:r>
            <a:r>
              <a:rPr kumimoji="0" lang="tr-TR" sz="1800" b="1" i="0" u="none" strike="noStrike" kern="1200" cap="none" spc="0" normalizeH="0" baseline="0" noProof="0" dirty="0" smtClean="0">
                <a:ln>
                  <a:noFill/>
                </a:ln>
                <a:solidFill>
                  <a:srgbClr val="FF0000"/>
                </a:solidFill>
                <a:effectLst/>
                <a:uLnTx/>
                <a:uFillTx/>
                <a:cs typeface="Arial" panose="020B0604020202020204" pitchFamily="34" charset="0"/>
              </a:rPr>
              <a:t>aynı gün </a:t>
            </a:r>
            <a:r>
              <a:rPr kumimoji="0" lang="tr-TR" sz="1800" b="0" i="0" u="none" strike="noStrike" kern="1200" cap="none" spc="0" normalizeH="0" baseline="0" noProof="0" dirty="0" smtClean="0">
                <a:ln>
                  <a:noFill/>
                </a:ln>
                <a:solidFill>
                  <a:sysClr val="windowText" lastClr="000000"/>
                </a:solidFill>
                <a:effectLst/>
                <a:uLnTx/>
                <a:uFillTx/>
                <a:cs typeface="Arial" panose="020B0604020202020204" pitchFamily="34" charset="0"/>
              </a:rPr>
              <a:t>yapılır. </a:t>
            </a:r>
          </a:p>
          <a:p>
            <a:pPr marL="0" marR="0" lvl="0" indent="0" algn="just"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tr-TR" sz="1800" b="0" i="0" u="none" strike="noStrike" kern="1200" cap="none" spc="0" normalizeH="0" baseline="0" noProof="0" dirty="0" smtClean="0">
                <a:ln>
                  <a:noFill/>
                </a:ln>
                <a:solidFill>
                  <a:sysClr val="windowText" lastClr="000000"/>
                </a:solidFill>
                <a:effectLst/>
                <a:uLnTx/>
                <a:uFillTx/>
                <a:cs typeface="Arial" panose="020B0604020202020204" pitchFamily="34" charset="0"/>
              </a:rPr>
              <a:t>	</a:t>
            </a:r>
            <a:endParaRPr kumimoji="0" lang="tr-TR" sz="3000" b="0" i="0" u="none" strike="noStrike" kern="1200" cap="none" spc="0" normalizeH="0" baseline="0" noProof="0" dirty="0">
              <a:ln>
                <a:noFill/>
              </a:ln>
              <a:solidFill>
                <a:sysClr val="windowText" lastClr="000000"/>
              </a:solidFill>
              <a:effectLst/>
              <a:uLnTx/>
              <a:uFillTx/>
              <a:latin typeface="Calibri"/>
            </a:endParaRPr>
          </a:p>
        </p:txBody>
      </p:sp>
      <p:pic>
        <p:nvPicPr>
          <p:cNvPr id="19" name="İçerik Yer Tutucusu 18"/>
          <p:cNvPicPr>
            <a:picLocks noGrp="1"/>
          </p:cNvPicPr>
          <p:nvPr>
            <p:ph idx="1"/>
          </p:nvPr>
        </p:nvPicPr>
        <p:blipFill>
          <a:blip r:embed="rId6"/>
          <a:stretch>
            <a:fillRect/>
          </a:stretch>
        </p:blipFill>
        <p:spPr>
          <a:xfrm>
            <a:off x="556836" y="1204265"/>
            <a:ext cx="6123214" cy="5393538"/>
          </a:xfrm>
          <a:prstGeom prst="rect">
            <a:avLst/>
          </a:prstGeom>
        </p:spPr>
      </p:pic>
      <p:sp>
        <p:nvSpPr>
          <p:cNvPr id="3" name="Dikdörtgen 2"/>
          <p:cNvSpPr/>
          <p:nvPr/>
        </p:nvSpPr>
        <p:spPr>
          <a:xfrm>
            <a:off x="2020549" y="2044464"/>
            <a:ext cx="391885" cy="85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a:off x="4659917" y="2044464"/>
            <a:ext cx="391885" cy="856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43515183"/>
      </p:ext>
    </p:extLst>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41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609616" y="17622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460798" y="17922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 Ekranları </a:t>
            </a:r>
            <a:endParaRPr lang="tr-TR" sz="2400" b="1" dirty="0">
              <a:solidFill>
                <a:schemeClr val="accent5">
                  <a:lumMod val="75000"/>
                </a:schemeClr>
              </a:solidFill>
              <a:latin typeface="GalanoGrotesque-Medium" panose="00000600000000000000" pitchFamily="50" charset="-94"/>
            </a:endParaRPr>
          </a:p>
        </p:txBody>
      </p:sp>
      <p:sp>
        <p:nvSpPr>
          <p:cNvPr id="6" name="Dikdörtgen 5"/>
          <p:cNvSpPr/>
          <p:nvPr/>
        </p:nvSpPr>
        <p:spPr>
          <a:xfrm>
            <a:off x="462675" y="703519"/>
            <a:ext cx="3885166" cy="461665"/>
          </a:xfrm>
          <a:prstGeom prst="rect">
            <a:avLst/>
          </a:prstGeom>
        </p:spPr>
        <p:txBody>
          <a:bodyPr wrap="none">
            <a:spAutoFit/>
          </a:bodyPr>
          <a:lstStyle/>
          <a:p>
            <a:pPr lvl="0" algn="just">
              <a:spcBef>
                <a:spcPct val="20000"/>
              </a:spcBef>
              <a:defRPr/>
            </a:pPr>
            <a:r>
              <a:rPr lang="tr-TR" sz="2400" b="1" dirty="0" smtClean="0">
                <a:solidFill>
                  <a:srgbClr val="C00000"/>
                </a:solidFill>
              </a:rPr>
              <a:t>Mükellefe İlişkin İşlem Listesi</a:t>
            </a:r>
            <a:endParaRPr lang="tr-TR" sz="2800" b="1" dirty="0">
              <a:solidFill>
                <a:srgbClr val="C00000"/>
              </a:solidFill>
            </a:endParaRPr>
          </a:p>
        </p:txBody>
      </p:sp>
      <p:pic>
        <p:nvPicPr>
          <p:cNvPr id="19" name="Resim 18"/>
          <p:cNvPicPr/>
          <p:nvPr/>
        </p:nvPicPr>
        <p:blipFill>
          <a:blip r:embed="rId6"/>
          <a:stretch>
            <a:fillRect/>
          </a:stretch>
        </p:blipFill>
        <p:spPr>
          <a:xfrm>
            <a:off x="381663" y="1285378"/>
            <a:ext cx="11421561" cy="5111214"/>
          </a:xfrm>
          <a:prstGeom prst="rect">
            <a:avLst/>
          </a:prstGeom>
        </p:spPr>
      </p:pic>
      <p:sp>
        <p:nvSpPr>
          <p:cNvPr id="17" name="Dikdörtgen 16"/>
          <p:cNvSpPr/>
          <p:nvPr/>
        </p:nvSpPr>
        <p:spPr>
          <a:xfrm>
            <a:off x="7175241" y="2991815"/>
            <a:ext cx="3758047"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Sicil servisinde mükellef bazında yapılan tüm işlemlerin kullanıcı kodu, tarih ve saati ile görüntülenebildiği </a:t>
            </a:r>
            <a:r>
              <a:rPr lang="tr-TR" b="1" dirty="0" smtClean="0"/>
              <a:t>müdür yardımcısı</a:t>
            </a:r>
            <a:r>
              <a:rPr lang="tr-TR" b="1" dirty="0" smtClean="0">
                <a:solidFill>
                  <a:srgbClr val="C00000"/>
                </a:solidFill>
              </a:rPr>
              <a:t> yetkisinde olan bir ekrandır. </a:t>
            </a:r>
            <a:endParaRPr lang="tr-TR" b="1" dirty="0">
              <a:solidFill>
                <a:srgbClr val="C00000"/>
              </a:solidFill>
            </a:endParaRPr>
          </a:p>
        </p:txBody>
      </p:sp>
    </p:spTree>
    <p:extLst>
      <p:ext uri="{BB962C8B-B14F-4D97-AF65-F5344CB8AC3E}">
        <p14:creationId xmlns:p14="http://schemas.microsoft.com/office/powerpoint/2010/main" val="1418090309"/>
      </p:ext>
    </p:extLst>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Bold"/>
              </a:rPr>
              <a:t>Ticaret </a:t>
            </a:r>
            <a:r>
              <a:rPr lang="tr-TR" sz="2400" b="1" dirty="0">
                <a:solidFill>
                  <a:schemeClr val="accent5">
                    <a:lumMod val="75000"/>
                  </a:schemeClr>
                </a:solidFill>
                <a:latin typeface="GalanoGrotesque-Bold"/>
              </a:rPr>
              <a:t>Sicil Oda Bilgileri Değişikliği</a:t>
            </a: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42</a:t>
            </a:fld>
            <a:endParaRPr lang="tr-TR" dirty="0">
              <a:solidFill>
                <a:schemeClr val="bg1"/>
              </a:solidFill>
              <a:latin typeface="GalanoGrotesque-Medium" panose="00000600000000000000" pitchFamily="50" charset="-94"/>
            </a:endParaRPr>
          </a:p>
        </p:txBody>
      </p:sp>
      <p:pic>
        <p:nvPicPr>
          <p:cNvPr id="7" name="Resim 6"/>
          <p:cNvPicPr/>
          <p:nvPr/>
        </p:nvPicPr>
        <p:blipFill>
          <a:blip r:embed="rId5"/>
          <a:stretch>
            <a:fillRect/>
          </a:stretch>
        </p:blipFill>
        <p:spPr>
          <a:xfrm>
            <a:off x="410839" y="934352"/>
            <a:ext cx="11322657" cy="5558523"/>
          </a:xfrm>
          <a:prstGeom prst="rect">
            <a:avLst/>
          </a:prstGeom>
        </p:spPr>
      </p:pic>
      <p:grpSp>
        <p:nvGrpSpPr>
          <p:cNvPr id="9" name="Grup 8"/>
          <p:cNvGrpSpPr/>
          <p:nvPr/>
        </p:nvGrpSpPr>
        <p:grpSpPr>
          <a:xfrm>
            <a:off x="6813434" y="1612490"/>
            <a:ext cx="5069841" cy="5025666"/>
            <a:chOff x="5452867" y="1878312"/>
            <a:chExt cx="3132184" cy="1774228"/>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grpSpPr>
        <p:sp>
          <p:nvSpPr>
            <p:cNvPr id="10" name="Yuvarlatılmış Dikdörtgen 9"/>
            <p:cNvSpPr/>
            <p:nvPr/>
          </p:nvSpPr>
          <p:spPr>
            <a:xfrm>
              <a:off x="5452867" y="1878312"/>
              <a:ext cx="3132184" cy="1774228"/>
            </a:xfrm>
            <a:prstGeom prst="roundRect">
              <a:avLst/>
            </a:prstGeom>
            <a:grp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sp>
        <p:sp>
          <p:nvSpPr>
            <p:cNvPr id="15" name="Yuvarlatılmış Dikdörtgen 4"/>
            <p:cNvSpPr/>
            <p:nvPr/>
          </p:nvSpPr>
          <p:spPr>
            <a:xfrm>
              <a:off x="5565180" y="2049553"/>
              <a:ext cx="2907557" cy="1523469"/>
            </a:xfrm>
            <a:prstGeom prst="rect">
              <a:avLst/>
            </a:prstGeom>
            <a:grpFill/>
            <a:ln>
              <a:noFill/>
            </a:ln>
            <a:effectLst/>
          </p:spPr>
          <p:txBody>
            <a:bodyPr spcFirstLastPara="0" vert="horz" wrap="square" lIns="76200" tIns="76200" rIns="76200" bIns="76200" numCol="1" spcCol="1270" anchor="ctr" anchorCtr="0">
              <a:noAutofit/>
            </a:bodyPr>
            <a:lstStyle/>
            <a:p>
              <a:pPr marL="285750" indent="-285750" algn="just">
                <a:buFont typeface="Arial" panose="020B0604020202020204" pitchFamily="34" charset="0"/>
                <a:buChar char="•"/>
              </a:pPr>
              <a:r>
                <a:rPr lang="tr-TR" dirty="0">
                  <a:solidFill>
                    <a:schemeClr val="tx2"/>
                  </a:solidFill>
                </a:rPr>
                <a:t>Banka şubelerine ait tescil bilgileri henüz iş takip ekranlarına düşürülmemekte olup </a:t>
              </a:r>
            </a:p>
            <a:p>
              <a:pPr marL="285750" indent="-285750" algn="just">
                <a:buFont typeface="Arial" panose="020B0604020202020204" pitchFamily="34" charset="0"/>
                <a:buChar char="•"/>
              </a:pPr>
              <a:r>
                <a:rPr lang="tr-TR" u="sng" dirty="0">
                  <a:solidFill>
                    <a:schemeClr val="tx2"/>
                  </a:solidFill>
                </a:rPr>
                <a:t>tescil edilen işlemlerin sistem tarafından otomatik yapılabilmesi için banka şubelerinin MERSİS numaralarının dolu olması </a:t>
              </a:r>
              <a:r>
                <a:rPr lang="tr-TR" u="sng" dirty="0" smtClean="0">
                  <a:solidFill>
                    <a:schemeClr val="tx2"/>
                  </a:solidFill>
                </a:rPr>
                <a:t>gerekmektedir. </a:t>
              </a:r>
            </a:p>
            <a:p>
              <a:pPr marL="285750" indent="-285750" algn="just">
                <a:buFont typeface="Arial" panose="020B0604020202020204" pitchFamily="34" charset="0"/>
                <a:buChar char="•"/>
              </a:pPr>
              <a:r>
                <a:rPr lang="tr-TR" b="1" u="sng" dirty="0" smtClean="0">
                  <a:solidFill>
                    <a:srgbClr val="C00000"/>
                  </a:solidFill>
                </a:rPr>
                <a:t>23.10.2024 </a:t>
              </a:r>
              <a:r>
                <a:rPr lang="tr-TR" b="1" u="sng" dirty="0">
                  <a:solidFill>
                    <a:srgbClr val="C00000"/>
                  </a:solidFill>
                </a:rPr>
                <a:t>tarihli duyuruya göre </a:t>
              </a:r>
              <a:r>
                <a:rPr lang="tr-TR" dirty="0">
                  <a:solidFill>
                    <a:schemeClr val="tx2"/>
                  </a:solidFill>
                </a:rPr>
                <a:t>MERSİS numarası boş olan </a:t>
              </a:r>
              <a:r>
                <a:rPr lang="tr-TR" u="sng" dirty="0">
                  <a:solidFill>
                    <a:schemeClr val="tx2"/>
                  </a:solidFill>
                </a:rPr>
                <a:t>FAAL</a:t>
              </a:r>
              <a:r>
                <a:rPr lang="tr-TR" dirty="0">
                  <a:solidFill>
                    <a:schemeClr val="tx2"/>
                  </a:solidFill>
                </a:rPr>
                <a:t> Banka Şubelerinin </a:t>
              </a:r>
              <a:r>
                <a:rPr lang="tr-TR" dirty="0" smtClean="0">
                  <a:solidFill>
                    <a:schemeClr val="tx2"/>
                  </a:solidFill>
                </a:rPr>
                <a:t>adres </a:t>
              </a:r>
              <a:r>
                <a:rPr lang="tr-TR" dirty="0">
                  <a:solidFill>
                    <a:schemeClr val="tx2"/>
                  </a:solidFill>
                </a:rPr>
                <a:t>bilgileri ile </a:t>
              </a:r>
              <a:r>
                <a:rPr lang="tr-TR" b="1" dirty="0">
                  <a:solidFill>
                    <a:srgbClr val="C00000"/>
                  </a:solidFill>
                </a:rPr>
                <a:t>Merkez ve Şube Ticaret Sicili Bilgileri Görüntüleme</a:t>
              </a:r>
              <a:r>
                <a:rPr lang="tr-TR" dirty="0">
                  <a:solidFill>
                    <a:schemeClr val="tx2"/>
                  </a:solidFill>
                </a:rPr>
                <a:t> Ekranındaki adres bilgilerinin karşılaştırılması sonucunda banka şubesine ait ticaret sicil bilgileri tespit edilebilecektir. </a:t>
              </a:r>
              <a:endParaRPr lang="tr-TR" dirty="0" smtClean="0">
                <a:solidFill>
                  <a:schemeClr val="tx2"/>
                </a:solidFill>
              </a:endParaRPr>
            </a:p>
            <a:p>
              <a:pPr marL="285750" indent="-285750" algn="just">
                <a:buFont typeface="Arial" panose="020B0604020202020204" pitchFamily="34" charset="0"/>
                <a:buChar char="•"/>
              </a:pPr>
              <a:r>
                <a:rPr lang="tr-TR" dirty="0" smtClean="0">
                  <a:solidFill>
                    <a:schemeClr val="tx2"/>
                  </a:solidFill>
                </a:rPr>
                <a:t>Tespit </a:t>
              </a:r>
              <a:r>
                <a:rPr lang="tr-TR" dirty="0">
                  <a:solidFill>
                    <a:schemeClr val="tx2"/>
                  </a:solidFill>
                </a:rPr>
                <a:t>edilen </a:t>
              </a:r>
              <a:r>
                <a:rPr lang="tr-TR" dirty="0" smtClean="0">
                  <a:solidFill>
                    <a:schemeClr val="tx2"/>
                  </a:solidFill>
                </a:rPr>
                <a:t>bilgiler </a:t>
              </a:r>
              <a:r>
                <a:rPr lang="tr-TR" b="1" dirty="0" smtClean="0">
                  <a:solidFill>
                    <a:srgbClr val="C00000"/>
                  </a:solidFill>
                </a:rPr>
                <a:t>«EVDB-Sicil </a:t>
              </a:r>
              <a:r>
                <a:rPr lang="tr-TR" b="1" dirty="0">
                  <a:solidFill>
                    <a:srgbClr val="C00000"/>
                  </a:solidFill>
                </a:rPr>
                <a:t>İşlemleri / Diğer İşlemler / Ticaret Sicil Oda Bilgileri </a:t>
              </a:r>
              <a:r>
                <a:rPr lang="tr-TR" b="1" dirty="0" smtClean="0">
                  <a:solidFill>
                    <a:srgbClr val="C00000"/>
                  </a:solidFill>
                </a:rPr>
                <a:t>Değişikliği» </a:t>
              </a:r>
              <a:r>
                <a:rPr lang="tr-TR" dirty="0" smtClean="0">
                  <a:solidFill>
                    <a:schemeClr val="tx2"/>
                  </a:solidFill>
                </a:rPr>
                <a:t>ekranından </a:t>
              </a:r>
              <a:r>
                <a:rPr lang="tr-TR" dirty="0">
                  <a:solidFill>
                    <a:schemeClr val="tx2"/>
                  </a:solidFill>
                </a:rPr>
                <a:t>doldurulmalıdır.</a:t>
              </a:r>
            </a:p>
            <a:p>
              <a:endParaRPr lang="tr-TR" sz="2000" b="1" dirty="0">
                <a:solidFill>
                  <a:srgbClr val="C00000"/>
                </a:solidFill>
              </a:endParaRPr>
            </a:p>
          </p:txBody>
        </p:sp>
      </p:grpSp>
    </p:spTree>
    <p:extLst>
      <p:ext uri="{BB962C8B-B14F-4D97-AF65-F5344CB8AC3E}">
        <p14:creationId xmlns:p14="http://schemas.microsoft.com/office/powerpoint/2010/main" val="27338638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Bold"/>
              </a:rPr>
              <a:t>Ticaret Sicil Oda Bilgileri Değişikliği</a:t>
            </a: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43</a:t>
            </a:fld>
            <a:endParaRPr lang="tr-TR" dirty="0">
              <a:solidFill>
                <a:schemeClr val="bg1"/>
              </a:solidFill>
              <a:latin typeface="GalanoGrotesque-Medium" panose="00000600000000000000" pitchFamily="50" charset="-94"/>
            </a:endParaRPr>
          </a:p>
        </p:txBody>
      </p:sp>
      <p:pic>
        <p:nvPicPr>
          <p:cNvPr id="7" name="Resim 6"/>
          <p:cNvPicPr/>
          <p:nvPr/>
        </p:nvPicPr>
        <p:blipFill>
          <a:blip r:embed="rId5"/>
          <a:stretch>
            <a:fillRect/>
          </a:stretch>
        </p:blipFill>
        <p:spPr>
          <a:xfrm>
            <a:off x="381663" y="934352"/>
            <a:ext cx="11383617" cy="5425808"/>
          </a:xfrm>
          <a:prstGeom prst="rect">
            <a:avLst/>
          </a:prstGeom>
        </p:spPr>
      </p:pic>
    </p:spTree>
    <p:extLst>
      <p:ext uri="{BB962C8B-B14F-4D97-AF65-F5344CB8AC3E}">
        <p14:creationId xmlns:p14="http://schemas.microsoft.com/office/powerpoint/2010/main" val="3550861704"/>
      </p:ext>
    </p:extLst>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5" y="10419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842" y="33703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44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609616" y="16669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460798" y="17922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 Ekranları </a:t>
            </a:r>
            <a:endParaRPr lang="tr-TR" sz="2400" b="1" dirty="0">
              <a:solidFill>
                <a:schemeClr val="accent5">
                  <a:lumMod val="75000"/>
                </a:schemeClr>
              </a:solidFill>
              <a:latin typeface="GalanoGrotesque-Medium" panose="00000600000000000000" pitchFamily="50" charset="-94"/>
            </a:endParaRPr>
          </a:p>
        </p:txBody>
      </p:sp>
      <p:sp>
        <p:nvSpPr>
          <p:cNvPr id="6" name="Dikdörtgen 5"/>
          <p:cNvSpPr/>
          <p:nvPr/>
        </p:nvSpPr>
        <p:spPr>
          <a:xfrm>
            <a:off x="530481" y="751391"/>
            <a:ext cx="4171335" cy="461665"/>
          </a:xfrm>
          <a:prstGeom prst="rect">
            <a:avLst/>
          </a:prstGeom>
        </p:spPr>
        <p:txBody>
          <a:bodyPr wrap="none">
            <a:spAutoFit/>
          </a:bodyPr>
          <a:lstStyle/>
          <a:p>
            <a:pPr lvl="0" algn="just">
              <a:spcBef>
                <a:spcPct val="20000"/>
              </a:spcBef>
              <a:defRPr/>
            </a:pPr>
            <a:r>
              <a:rPr lang="it-IT" sz="2400" b="1" dirty="0">
                <a:solidFill>
                  <a:srgbClr val="C00000"/>
                </a:solidFill>
              </a:rPr>
              <a:t>VUK 153A / VUK 160A İşlemleri</a:t>
            </a:r>
            <a:endParaRPr lang="tr-TR" sz="2400" b="1" dirty="0">
              <a:solidFill>
                <a:srgbClr val="C00000"/>
              </a:solidFill>
            </a:endParaRPr>
          </a:p>
        </p:txBody>
      </p:sp>
      <p:pic>
        <p:nvPicPr>
          <p:cNvPr id="12" name="Resim 11"/>
          <p:cNvPicPr/>
          <p:nvPr/>
        </p:nvPicPr>
        <p:blipFill>
          <a:blip r:embed="rId6"/>
          <a:stretch>
            <a:fillRect/>
          </a:stretch>
        </p:blipFill>
        <p:spPr>
          <a:xfrm>
            <a:off x="381663" y="1361242"/>
            <a:ext cx="11346917" cy="4992905"/>
          </a:xfrm>
          <a:prstGeom prst="rect">
            <a:avLst/>
          </a:prstGeom>
        </p:spPr>
      </p:pic>
      <p:sp>
        <p:nvSpPr>
          <p:cNvPr id="17" name="Dikdörtgen 16"/>
          <p:cNvSpPr/>
          <p:nvPr/>
        </p:nvSpPr>
        <p:spPr>
          <a:xfrm>
            <a:off x="5766940" y="2490163"/>
            <a:ext cx="5467739" cy="238526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just" defTabSz="447675">
              <a:spcAft>
                <a:spcPts val="600"/>
              </a:spcAft>
            </a:pPr>
            <a:r>
              <a:rPr lang="tr-TR" sz="1600" dirty="0">
                <a:solidFill>
                  <a:srgbClr val="000000"/>
                </a:solidFill>
              </a:rPr>
              <a:t>	</a:t>
            </a:r>
            <a:r>
              <a:rPr lang="tr-TR" sz="1600" dirty="0" smtClean="0">
                <a:solidFill>
                  <a:srgbClr val="000000"/>
                </a:solidFill>
              </a:rPr>
              <a:t>VUK </a:t>
            </a:r>
            <a:r>
              <a:rPr lang="tr-TR" sz="1600" dirty="0">
                <a:solidFill>
                  <a:srgbClr val="000000"/>
                </a:solidFill>
              </a:rPr>
              <a:t>153/A ya göre Takip Edilen Mükellefler Listesinde bulunan mükelleflerin mükellefiyet tesisi veya ortak / yönetici bilgi girişlerinde teminat ve borç kontrolü yapılmaktadır. </a:t>
            </a:r>
          </a:p>
          <a:p>
            <a:pPr algn="just">
              <a:spcAft>
                <a:spcPts val="600"/>
              </a:spcAft>
              <a:tabLst>
                <a:tab pos="447675" algn="l"/>
              </a:tabLst>
            </a:pPr>
            <a:r>
              <a:rPr lang="tr-TR" sz="1600" dirty="0" smtClean="0">
                <a:solidFill>
                  <a:srgbClr val="000000"/>
                </a:solidFill>
              </a:rPr>
              <a:t>	VUK </a:t>
            </a:r>
            <a:r>
              <a:rPr lang="tr-TR" sz="1600" dirty="0">
                <a:solidFill>
                  <a:srgbClr val="000000"/>
                </a:solidFill>
              </a:rPr>
              <a:t>153/A ve 160/A kapsamında olan mükelleflere, mükellefin talebi dışında vergi dairesi tarafından </a:t>
            </a:r>
            <a:r>
              <a:rPr lang="tr-TR" sz="1600" dirty="0" err="1">
                <a:solidFill>
                  <a:srgbClr val="000000"/>
                </a:solidFill>
              </a:rPr>
              <a:t>re’sen</a:t>
            </a:r>
            <a:r>
              <a:rPr lang="tr-TR" sz="1600" dirty="0">
                <a:solidFill>
                  <a:srgbClr val="000000"/>
                </a:solidFill>
              </a:rPr>
              <a:t> veya </a:t>
            </a:r>
            <a:r>
              <a:rPr lang="tr-TR" sz="1600" dirty="0" smtClean="0">
                <a:solidFill>
                  <a:srgbClr val="000000"/>
                </a:solidFill>
              </a:rPr>
              <a:t>VİR/VTR </a:t>
            </a:r>
            <a:r>
              <a:rPr lang="tr-TR" sz="1600" dirty="0">
                <a:solidFill>
                  <a:srgbClr val="000000"/>
                </a:solidFill>
              </a:rPr>
              <a:t>raporuna istinaden sicil mükellefiyet tesisi ve sicil düzeltme işlemleri, 24.12.2020 tarihinden itibaren Başkanlığa yetki talep yazısı gönderilmeden KEYS üzerinden hazırlanacak </a:t>
            </a:r>
            <a:r>
              <a:rPr lang="tr-TR" sz="1600" dirty="0">
                <a:solidFill>
                  <a:srgbClr val="FF0000"/>
                </a:solidFill>
              </a:rPr>
              <a:t>“Müdür Olur Yazısı” </a:t>
            </a:r>
            <a:r>
              <a:rPr lang="tr-TR" sz="1600" dirty="0">
                <a:solidFill>
                  <a:srgbClr val="000000"/>
                </a:solidFill>
              </a:rPr>
              <a:t>ile yapılmaya başlanmıştır. </a:t>
            </a:r>
            <a:r>
              <a:rPr lang="tr-TR" sz="1600" dirty="0" smtClean="0">
                <a:solidFill>
                  <a:srgbClr val="000000"/>
                </a:solidFill>
              </a:rPr>
              <a:t>	</a:t>
            </a:r>
            <a:endParaRPr lang="tr-TR" sz="1600" dirty="0">
              <a:solidFill>
                <a:srgbClr val="000000"/>
              </a:solidFill>
            </a:endParaRPr>
          </a:p>
        </p:txBody>
      </p:sp>
      <p:pic>
        <p:nvPicPr>
          <p:cNvPr id="5" name="Resim 4"/>
          <p:cNvPicPr>
            <a:picLocks noChangeAspect="1"/>
          </p:cNvPicPr>
          <p:nvPr/>
        </p:nvPicPr>
        <p:blipFill>
          <a:blip r:embed="rId7"/>
          <a:stretch>
            <a:fillRect/>
          </a:stretch>
        </p:blipFill>
        <p:spPr>
          <a:xfrm>
            <a:off x="3035683" y="3470577"/>
            <a:ext cx="2511677" cy="387117"/>
          </a:xfrm>
          <a:prstGeom prst="rect">
            <a:avLst/>
          </a:prstGeom>
        </p:spPr>
      </p:pic>
    </p:spTree>
    <p:extLst>
      <p:ext uri="{BB962C8B-B14F-4D97-AF65-F5344CB8AC3E}">
        <p14:creationId xmlns:p14="http://schemas.microsoft.com/office/powerpoint/2010/main" val="2962164650"/>
      </p:ext>
    </p:extLst>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489022" y="753357"/>
            <a:ext cx="8229600" cy="462452"/>
          </a:xfrm>
        </p:spPr>
        <p:txBody>
          <a:bodyPr>
            <a:normAutofit fontScale="90000"/>
          </a:bodyPr>
          <a:lstStyle/>
          <a:p>
            <a:r>
              <a:rPr lang="tr-TR" sz="3200" dirty="0">
                <a:solidFill>
                  <a:schemeClr val="tx2"/>
                </a:solidFill>
                <a:latin typeface="Calibri" pitchFamily="34" charset="0"/>
                <a:cs typeface="Calibri" pitchFamily="34" charset="0"/>
              </a:rPr>
              <a:t>Teminat İsteme (VUK 153/A Md) </a:t>
            </a:r>
            <a:endParaRPr lang="tr-TR" sz="3200" dirty="0">
              <a:solidFill>
                <a:schemeClr val="tx2"/>
              </a:solidFill>
            </a:endParaRPr>
          </a:p>
        </p:txBody>
      </p:sp>
      <p:sp>
        <p:nvSpPr>
          <p:cNvPr id="3" name="İçerik Yer Tutucusu 2"/>
          <p:cNvSpPr>
            <a:spLocks noGrp="1"/>
          </p:cNvSpPr>
          <p:nvPr>
            <p:ph idx="1"/>
          </p:nvPr>
        </p:nvSpPr>
        <p:spPr>
          <a:xfrm>
            <a:off x="171230" y="1215809"/>
            <a:ext cx="11608538" cy="4976638"/>
          </a:xfrm>
        </p:spPr>
        <p:txBody>
          <a:bodyPr>
            <a:noAutofit/>
          </a:bodyPr>
          <a:lstStyle/>
          <a:p>
            <a:pPr marL="0" indent="0" algn="just">
              <a:buNone/>
            </a:pPr>
            <a:r>
              <a:rPr lang="tr-TR" sz="1800" b="1" dirty="0" smtClean="0">
                <a:latin typeface="Calibri" pitchFamily="34" charset="0"/>
                <a:cs typeface="Calibri" pitchFamily="34" charset="0"/>
              </a:rPr>
              <a:t>	Başkaca </a:t>
            </a:r>
            <a:r>
              <a:rPr lang="tr-TR" sz="1800" b="1" dirty="0">
                <a:latin typeface="Calibri" pitchFamily="34" charset="0"/>
                <a:cs typeface="Calibri" pitchFamily="34" charset="0"/>
              </a:rPr>
              <a:t>bir ticari, zirai ve mesleki faaliyeti olmadığı halde münhasıran sahte belge düzenlemek amacıyla mükellefiyet tesis ettirdiğinin </a:t>
            </a:r>
            <a:r>
              <a:rPr lang="tr-TR" sz="1800" b="1" dirty="0">
                <a:solidFill>
                  <a:srgbClr val="FF0000"/>
                </a:solidFill>
                <a:latin typeface="Calibri" pitchFamily="34" charset="0"/>
                <a:cs typeface="Calibri" pitchFamily="34" charset="0"/>
              </a:rPr>
              <a:t>vergi incelemesine yetkili olanlarca düzenlenen rapor ile tespit edilmesi ve mükellefiyet kaydının devamına gerek görülmediğinin raporda belirtilmesi</a:t>
            </a:r>
            <a:r>
              <a:rPr lang="tr-TR" sz="1800" b="1" dirty="0">
                <a:latin typeface="Calibri" pitchFamily="34" charset="0"/>
                <a:cs typeface="Calibri" pitchFamily="34" charset="0"/>
              </a:rPr>
              <a:t> üzerine işi bırakmış addolunan ve mükellefiyet kayıtları vergi dairesince terkin edilenlerden, </a:t>
            </a:r>
            <a:r>
              <a:rPr lang="tr-TR" sz="1800" i="1" dirty="0" smtClean="0">
                <a:solidFill>
                  <a:schemeClr val="bg1">
                    <a:lumMod val="50000"/>
                  </a:schemeClr>
                </a:solidFill>
                <a:latin typeface="Calibri" pitchFamily="34" charset="0"/>
                <a:cs typeface="Calibri" pitchFamily="34" charset="0"/>
              </a:rPr>
              <a:t>(</a:t>
            </a:r>
            <a:r>
              <a:rPr lang="tr-TR" sz="1800" i="1" dirty="0" smtClean="0">
                <a:solidFill>
                  <a:schemeClr val="bg1">
                    <a:lumMod val="50000"/>
                  </a:schemeClr>
                </a:solidFill>
              </a:rPr>
              <a:t>478 Sıra No.lu Vergi Usul Kanunu Genel Tebliği)</a:t>
            </a:r>
            <a:endParaRPr lang="tr-TR" sz="1800" i="1" dirty="0">
              <a:solidFill>
                <a:schemeClr val="bg1">
                  <a:lumMod val="50000"/>
                </a:schemeClr>
              </a:solidFill>
              <a:latin typeface="Calibri" pitchFamily="34" charset="0"/>
              <a:cs typeface="Calibri" pitchFamily="34" charset="0"/>
            </a:endParaRPr>
          </a:p>
          <a:p>
            <a:pPr algn="just">
              <a:buFont typeface="Wingdings" pitchFamily="2" charset="2"/>
              <a:buChar char="§"/>
            </a:pPr>
            <a:r>
              <a:rPr lang="tr-TR" sz="1800" dirty="0">
                <a:latin typeface="Calibri" pitchFamily="34" charset="0"/>
                <a:cs typeface="Calibri" pitchFamily="34" charset="0"/>
              </a:rPr>
              <a:t>serbest meslek erbabının, </a:t>
            </a:r>
          </a:p>
          <a:p>
            <a:pPr algn="just">
              <a:buFont typeface="Wingdings" pitchFamily="2" charset="2"/>
              <a:buChar char="§"/>
            </a:pPr>
            <a:r>
              <a:rPr lang="tr-TR" sz="1800" dirty="0">
                <a:latin typeface="Calibri" pitchFamily="34" charset="0"/>
                <a:cs typeface="Calibri" pitchFamily="34" charset="0"/>
              </a:rPr>
              <a:t>şahıs işletmelerinde işletme sahibinin, </a:t>
            </a:r>
          </a:p>
          <a:p>
            <a:pPr algn="just">
              <a:buFont typeface="Wingdings" pitchFamily="2" charset="2"/>
              <a:buChar char="§"/>
            </a:pPr>
            <a:r>
              <a:rPr lang="tr-TR" sz="1800" dirty="0">
                <a:latin typeface="Calibri" pitchFamily="34" charset="0"/>
                <a:cs typeface="Calibri" pitchFamily="34" charset="0"/>
              </a:rPr>
              <a:t>adi ortaklıklarda ortaklardan her birinin, </a:t>
            </a:r>
          </a:p>
          <a:p>
            <a:pPr algn="just">
              <a:buFont typeface="Wingdings" pitchFamily="2" charset="2"/>
              <a:buChar char="§"/>
            </a:pPr>
            <a:r>
              <a:rPr lang="tr-TR" sz="1800" dirty="0">
                <a:latin typeface="Calibri" pitchFamily="34" charset="0"/>
                <a:cs typeface="Calibri" pitchFamily="34" charset="0"/>
              </a:rPr>
              <a:t>ticaret şirketlerinde; şirketin, kanuni temsilcilerinin, </a:t>
            </a:r>
          </a:p>
          <a:p>
            <a:pPr algn="just">
              <a:buFont typeface="Wingdings" pitchFamily="2" charset="2"/>
              <a:buChar char="§"/>
            </a:pPr>
            <a:r>
              <a:rPr lang="tr-TR" sz="1800" dirty="0">
                <a:latin typeface="Calibri" pitchFamily="34" charset="0"/>
                <a:cs typeface="Calibri" pitchFamily="34" charset="0"/>
              </a:rPr>
              <a:t>yönetim kurulu üyelerinin, </a:t>
            </a:r>
          </a:p>
          <a:p>
            <a:pPr algn="just">
              <a:buFont typeface="Wingdings" pitchFamily="2" charset="2"/>
              <a:buChar char="§"/>
            </a:pPr>
            <a:r>
              <a:rPr lang="tr-TR" sz="1800" dirty="0">
                <a:latin typeface="Calibri" pitchFamily="34" charset="0"/>
                <a:cs typeface="Calibri" pitchFamily="34" charset="0"/>
              </a:rPr>
              <a:t>şirket sermayesinin asgari % 10'una sahip olan gerçek veya tüzel kişilerin </a:t>
            </a:r>
          </a:p>
          <a:p>
            <a:pPr algn="just">
              <a:buFont typeface="Wingdings" pitchFamily="2" charset="2"/>
              <a:buChar char="§"/>
            </a:pPr>
            <a:r>
              <a:rPr lang="tr-TR" sz="1800" dirty="0">
                <a:latin typeface="Calibri" pitchFamily="34" charset="0"/>
                <a:cs typeface="Calibri" pitchFamily="34" charset="0"/>
              </a:rPr>
              <a:t>bunların asgari % 10 ortağı </a:t>
            </a:r>
            <a:r>
              <a:rPr lang="tr-TR" sz="1800" dirty="0" smtClean="0">
                <a:latin typeface="Calibri" pitchFamily="34" charset="0"/>
                <a:cs typeface="Calibri" pitchFamily="34" charset="0"/>
              </a:rPr>
              <a:t>olduğu, yönetiminde </a:t>
            </a:r>
            <a:r>
              <a:rPr lang="tr-TR" sz="1800" dirty="0">
                <a:latin typeface="Calibri" pitchFamily="34" charset="0"/>
                <a:cs typeface="Calibri" pitchFamily="34" charset="0"/>
              </a:rPr>
              <a:t>bulundukları teşebbüslerin, </a:t>
            </a:r>
          </a:p>
          <a:p>
            <a:pPr algn="just">
              <a:buFont typeface="Wingdings" pitchFamily="2" charset="2"/>
              <a:buChar char="§"/>
            </a:pPr>
            <a:r>
              <a:rPr lang="tr-TR" sz="1800" dirty="0">
                <a:latin typeface="Calibri" pitchFamily="34" charset="0"/>
                <a:cs typeface="Calibri" pitchFamily="34" charset="0"/>
              </a:rPr>
              <a:t>tüzel kişiliği olmayan teşekküllerde bunları idare edenlerin </a:t>
            </a:r>
            <a:endParaRPr lang="tr-TR" sz="1800" dirty="0" smtClean="0">
              <a:latin typeface="Calibri" pitchFamily="34" charset="0"/>
              <a:cs typeface="Calibri" pitchFamily="34" charset="0"/>
            </a:endParaRPr>
          </a:p>
          <a:p>
            <a:pPr algn="just">
              <a:buFont typeface="Wingdings" pitchFamily="2" charset="2"/>
              <a:buChar char="§"/>
            </a:pPr>
            <a:r>
              <a:rPr lang="tr-TR" sz="1800" dirty="0"/>
              <a:t>Mükellefin başkaca bir ticari, zirai ve mesleki faaliyeti olmadığı halde münhasıran sahte belge düzenlemek amacıyla mükellefiyet tesis ettirdiğini tespit eden raporda, sahte belge düzenleme fiilinin işlenmesinde bilfiil bulundukları tespit edilen ve raporda açıkça isimlerine yer verilen kişilerin</a:t>
            </a:r>
            <a:endParaRPr lang="tr-TR" sz="1800" dirty="0" smtClean="0">
              <a:latin typeface="Calibri" pitchFamily="34" charset="0"/>
              <a:cs typeface="Calibri" pitchFamily="34" charset="0"/>
            </a:endParaRPr>
          </a:p>
          <a:p>
            <a:pPr algn="just">
              <a:buFont typeface="Wingdings" pitchFamily="2" charset="2"/>
              <a:buChar char="§"/>
            </a:pPr>
            <a:r>
              <a:rPr lang="tr-TR" sz="1800" dirty="0"/>
              <a:t>Sahte belge düzenleme fiillerine iştirak ettiği vergi incelemesine yetkili olanlarca düzenlenen rapor ile tespit edilen meslek </a:t>
            </a:r>
            <a:r>
              <a:rPr lang="tr-TR" sz="1800" dirty="0" smtClean="0"/>
              <a:t>mensuplarının</a:t>
            </a:r>
            <a:endParaRPr lang="tr-TR" sz="1800" dirty="0">
              <a:latin typeface="Calibri" pitchFamily="34" charset="0"/>
              <a:cs typeface="Calibri" pitchFamily="34" charset="0"/>
            </a:endParaRPr>
          </a:p>
        </p:txBody>
      </p:sp>
      <p:sp>
        <p:nvSpPr>
          <p:cNvPr id="6" name="Slayt Numarası Yer Tutucusu 5"/>
          <p:cNvSpPr>
            <a:spLocks noGrp="1"/>
          </p:cNvSpPr>
          <p:nvPr>
            <p:ph type="sldNum" sz="quarter" idx="12"/>
          </p:nvPr>
        </p:nvSpPr>
        <p:spPr/>
        <p:txBody>
          <a:bodyPr/>
          <a:lstStyle/>
          <a:p>
            <a:pPr>
              <a:defRPr/>
            </a:pPr>
            <a:fld id="{D7DD4448-8AA6-4B2A-800B-AB6E415EDA96}" type="slidenum">
              <a:rPr lang="tr-TR" smtClean="0"/>
              <a:pPr>
                <a:defRPr/>
              </a:pPr>
              <a:t>45</a:t>
            </a:fld>
            <a:endParaRPr lang="tr-TR" dirty="0"/>
          </a:p>
        </p:txBody>
      </p:sp>
      <p:sp>
        <p:nvSpPr>
          <p:cNvPr id="13" name="Dikdörtgen 12"/>
          <p:cNvSpPr/>
          <p:nvPr/>
        </p:nvSpPr>
        <p:spPr>
          <a:xfrm>
            <a:off x="432487" y="215798"/>
            <a:ext cx="4171335" cy="461665"/>
          </a:xfrm>
          <a:prstGeom prst="rect">
            <a:avLst/>
          </a:prstGeom>
        </p:spPr>
        <p:txBody>
          <a:bodyPr wrap="none">
            <a:spAutoFit/>
          </a:bodyPr>
          <a:lstStyle/>
          <a:p>
            <a:pPr lvl="0" algn="just">
              <a:spcBef>
                <a:spcPct val="20000"/>
              </a:spcBef>
              <a:defRPr/>
            </a:pPr>
            <a:r>
              <a:rPr lang="it-IT" sz="2400" b="1" dirty="0">
                <a:solidFill>
                  <a:srgbClr val="C00000"/>
                </a:solidFill>
              </a:rPr>
              <a:t>VUK 153A / VUK 160A İşlemleri</a:t>
            </a:r>
            <a:endParaRPr lang="tr-TR" sz="2400" b="1" dirty="0">
              <a:solidFill>
                <a:srgbClr val="C00000"/>
              </a:solidFill>
            </a:endParaRPr>
          </a:p>
        </p:txBody>
      </p:sp>
    </p:spTree>
    <p:extLst>
      <p:ext uri="{BB962C8B-B14F-4D97-AF65-F5344CB8AC3E}">
        <p14:creationId xmlns:p14="http://schemas.microsoft.com/office/powerpoint/2010/main" val="32809541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752600" y="435073"/>
            <a:ext cx="8229600" cy="796950"/>
          </a:xfrm>
        </p:spPr>
        <p:txBody>
          <a:bodyPr>
            <a:normAutofit/>
          </a:bodyPr>
          <a:lstStyle/>
          <a:p>
            <a:r>
              <a:rPr lang="tr-TR" sz="3600" dirty="0">
                <a:solidFill>
                  <a:schemeClr val="tx2"/>
                </a:solidFill>
                <a:latin typeface="Calibri" pitchFamily="34" charset="0"/>
                <a:cs typeface="Calibri" pitchFamily="34" charset="0"/>
              </a:rPr>
              <a:t>Teminat İsteme (VUK 153/A Md) </a:t>
            </a:r>
            <a:endParaRPr lang="tr-TR" sz="3600" dirty="0">
              <a:solidFill>
                <a:schemeClr val="tx2"/>
              </a:solidFill>
            </a:endParaRPr>
          </a:p>
        </p:txBody>
      </p:sp>
      <p:sp>
        <p:nvSpPr>
          <p:cNvPr id="3" name="İçerik Yer Tutucusu 2"/>
          <p:cNvSpPr>
            <a:spLocks noGrp="1"/>
          </p:cNvSpPr>
          <p:nvPr>
            <p:ph idx="1"/>
          </p:nvPr>
        </p:nvSpPr>
        <p:spPr>
          <a:xfrm>
            <a:off x="415395" y="1674975"/>
            <a:ext cx="11357360" cy="4930924"/>
          </a:xfrm>
        </p:spPr>
        <p:txBody>
          <a:bodyPr>
            <a:noAutofit/>
          </a:bodyPr>
          <a:lstStyle/>
          <a:p>
            <a:pPr marL="0" indent="0" algn="just">
              <a:buNone/>
            </a:pPr>
            <a:r>
              <a:rPr lang="tr-TR" sz="1800" b="1" dirty="0">
                <a:latin typeface="Calibri" pitchFamily="34" charset="0"/>
                <a:cs typeface="Calibri" pitchFamily="34" charset="0"/>
              </a:rPr>
              <a:t>	</a:t>
            </a:r>
            <a:r>
              <a:rPr lang="tr-TR" sz="1800" b="1" u="sng" dirty="0" smtClean="0">
                <a:latin typeface="Calibri" pitchFamily="34" charset="0"/>
                <a:cs typeface="Calibri" pitchFamily="34" charset="0"/>
              </a:rPr>
              <a:t>İşe </a:t>
            </a:r>
            <a:r>
              <a:rPr lang="tr-TR" sz="1800" b="1" u="sng" dirty="0">
                <a:latin typeface="Calibri" pitchFamily="34" charset="0"/>
                <a:cs typeface="Calibri" pitchFamily="34" charset="0"/>
              </a:rPr>
              <a:t>başlama bildiriminin alınması halinde, bunlar adına mükellefiyet tesis edilebilmesi </a:t>
            </a:r>
            <a:r>
              <a:rPr lang="tr-TR" sz="1800" b="1" u="sng" dirty="0" smtClean="0">
                <a:latin typeface="Calibri" pitchFamily="34" charset="0"/>
                <a:cs typeface="Calibri" pitchFamily="34" charset="0"/>
              </a:rPr>
              <a:t>için:</a:t>
            </a:r>
          </a:p>
          <a:p>
            <a:r>
              <a:rPr lang="tr-TR" sz="1800" dirty="0" smtClean="0">
                <a:latin typeface="Calibri" pitchFamily="34" charset="0"/>
                <a:cs typeface="Calibri" pitchFamily="34" charset="0"/>
              </a:rPr>
              <a:t>6183 </a:t>
            </a:r>
            <a:r>
              <a:rPr lang="tr-TR" sz="1800" dirty="0">
                <a:latin typeface="Calibri" pitchFamily="34" charset="0"/>
                <a:cs typeface="Calibri" pitchFamily="34" charset="0"/>
              </a:rPr>
              <a:t>sayılı Kanunun 10 uncu maddesinin birinci fıkrasının (1), (2) ve (3) numaralı bentlerinde sayılan </a:t>
            </a:r>
            <a:r>
              <a:rPr lang="tr-TR" sz="1800" dirty="0" err="1">
                <a:latin typeface="Calibri" pitchFamily="34" charset="0"/>
                <a:cs typeface="Calibri" pitchFamily="34" charset="0"/>
              </a:rPr>
              <a:t>nev'iden</a:t>
            </a:r>
            <a:r>
              <a:rPr lang="tr-TR" sz="1800" dirty="0">
                <a:latin typeface="Calibri" pitchFamily="34" charset="0"/>
                <a:cs typeface="Calibri" pitchFamily="34" charset="0"/>
              </a:rPr>
              <a:t> </a:t>
            </a:r>
            <a:r>
              <a:rPr lang="tr-TR" sz="1800" dirty="0" smtClean="0"/>
              <a:t>544 </a:t>
            </a:r>
            <a:r>
              <a:rPr lang="tr-TR" sz="1800" dirty="0"/>
              <a:t>Sıra No.lu V.U.K Genel Tebliği ile </a:t>
            </a:r>
            <a:r>
              <a:rPr lang="tr-TR" sz="1800" dirty="0" smtClean="0">
                <a:solidFill>
                  <a:srgbClr val="FF0000"/>
                </a:solidFill>
              </a:rPr>
              <a:t>1.1.2023'dan </a:t>
            </a:r>
            <a:r>
              <a:rPr lang="tr-TR" sz="1800" dirty="0">
                <a:solidFill>
                  <a:srgbClr val="FF0000"/>
                </a:solidFill>
              </a:rPr>
              <a:t>itibaren </a:t>
            </a:r>
            <a:r>
              <a:rPr lang="tr-TR" sz="1800" dirty="0" smtClean="0">
                <a:solidFill>
                  <a:srgbClr val="FF0000"/>
                </a:solidFill>
              </a:rPr>
              <a:t>440.000  </a:t>
            </a:r>
            <a:r>
              <a:rPr lang="tr-TR" sz="1800" dirty="0"/>
              <a:t>TL’den </a:t>
            </a:r>
            <a:r>
              <a:rPr lang="tr-TR" sz="1800" b="1" dirty="0">
                <a:latin typeface="Calibri" pitchFamily="34" charset="0"/>
                <a:cs typeface="Calibri" pitchFamily="34" charset="0"/>
              </a:rPr>
              <a:t>ve düzenlenmiş olan sahte belgelerde yer alan toplam tutarın % 10'undan az olmamak üzere</a:t>
            </a:r>
            <a:r>
              <a:rPr lang="tr-TR" sz="1800" b="1" dirty="0" smtClean="0"/>
              <a:t> teminat </a:t>
            </a:r>
            <a:r>
              <a:rPr lang="tr-TR" sz="1800" b="1" dirty="0"/>
              <a:t>verilmesi </a:t>
            </a:r>
            <a:r>
              <a:rPr lang="tr-TR" sz="1800" dirty="0" smtClean="0"/>
              <a:t>ve mükellefiyet </a:t>
            </a:r>
            <a:r>
              <a:rPr lang="tr-TR" sz="1800" dirty="0"/>
              <a:t>kaydı </a:t>
            </a:r>
            <a:r>
              <a:rPr lang="tr-TR" sz="1800" dirty="0" err="1"/>
              <a:t>re’sen</a:t>
            </a:r>
            <a:r>
              <a:rPr lang="tr-TR" sz="1800" dirty="0"/>
              <a:t> terkin edilen mükellefin </a:t>
            </a:r>
            <a:r>
              <a:rPr lang="tr-TR" sz="1800" dirty="0" smtClean="0"/>
              <a:t>varsa </a:t>
            </a:r>
            <a:r>
              <a:rPr lang="tr-TR" sz="1800" dirty="0"/>
              <a:t>tüm vergi borçlarının </a:t>
            </a:r>
            <a:r>
              <a:rPr lang="tr-TR" sz="1800" dirty="0" smtClean="0"/>
              <a:t>ödenmesi şarttır. </a:t>
            </a:r>
          </a:p>
          <a:p>
            <a:r>
              <a:rPr lang="tr-TR" sz="1800" dirty="0"/>
              <a:t>M</a:t>
            </a:r>
            <a:r>
              <a:rPr lang="tr-TR" sz="1800" dirty="0" smtClean="0"/>
              <a:t>ükellefin </a:t>
            </a:r>
            <a:r>
              <a:rPr lang="tr-TR" sz="1800" dirty="0"/>
              <a:t>ticari, zirai ve mesleki faaliyetinin yanında sahte belge düzenleme </a:t>
            </a:r>
            <a:r>
              <a:rPr lang="tr-TR" sz="1800" dirty="0" smtClean="0"/>
              <a:t>fiilini de </a:t>
            </a:r>
            <a:r>
              <a:rPr lang="tr-TR" sz="1800" dirty="0"/>
              <a:t>işlediği tespit edilmişse</a:t>
            </a:r>
            <a:r>
              <a:rPr lang="tr-TR" sz="1800" dirty="0" smtClean="0"/>
              <a:t>:</a:t>
            </a:r>
          </a:p>
          <a:p>
            <a:pPr lvl="1"/>
            <a:r>
              <a:rPr lang="tr-TR" sz="1800" dirty="0"/>
              <a:t>İ</a:t>
            </a:r>
            <a:r>
              <a:rPr lang="tr-TR" sz="1800" dirty="0" smtClean="0"/>
              <a:t>lgili </a:t>
            </a:r>
            <a:r>
              <a:rPr lang="tr-TR" sz="1800" dirty="0"/>
              <a:t>vergi dairesi tarafından; otuz gün içerisinde teminat verilmesi ve </a:t>
            </a:r>
            <a:r>
              <a:rPr lang="tr-TR" sz="1800" dirty="0" smtClean="0"/>
              <a:t>mükellefin varsa </a:t>
            </a:r>
            <a:r>
              <a:rPr lang="tr-TR" sz="1800" dirty="0"/>
              <a:t>tüm vergi borçlarının ödenmesi, yazılı olarak talep edilir.</a:t>
            </a:r>
            <a:endParaRPr lang="tr-TR" sz="1800" dirty="0" smtClean="0"/>
          </a:p>
          <a:p>
            <a:pPr lvl="1"/>
            <a:r>
              <a:rPr lang="tr-TR" sz="1800" dirty="0" smtClean="0"/>
              <a:t>Yazının </a:t>
            </a:r>
            <a:r>
              <a:rPr lang="tr-TR" sz="1800" dirty="0"/>
              <a:t>tebliğ tarihinden itibaren otuz günlük süre içerisinde bu şartlar yerine getirilmezse istenen teminat tutarı </a:t>
            </a:r>
            <a:r>
              <a:rPr lang="tr-TR" sz="1800" dirty="0" smtClean="0"/>
              <a:t>kadar özel usulsüzlük cezası kesilir. </a:t>
            </a:r>
            <a:endParaRPr lang="tr-TR" sz="1800" dirty="0"/>
          </a:p>
          <a:p>
            <a:pPr lvl="1"/>
            <a:r>
              <a:rPr lang="tr-TR" sz="1800" dirty="0"/>
              <a:t>Otuz günlük süre sonunda bu şartların yerine getirilmemesi halinde, mükelleflerin açılmış olan mükellefiyet </a:t>
            </a:r>
            <a:r>
              <a:rPr lang="tr-TR" sz="1800" dirty="0" smtClean="0"/>
              <a:t>kayıtları</a:t>
            </a:r>
            <a:r>
              <a:rPr lang="tr-TR" sz="1800" b="1" dirty="0"/>
              <a:t> </a:t>
            </a:r>
            <a:r>
              <a:rPr lang="tr-TR" sz="1800" b="1" dirty="0" smtClean="0"/>
              <a:t>«08-VİR </a:t>
            </a:r>
            <a:r>
              <a:rPr lang="tr-TR" sz="1800" b="1" dirty="0"/>
              <a:t>Terk»</a:t>
            </a:r>
            <a:r>
              <a:rPr lang="tr-TR" sz="1800" dirty="0" smtClean="0"/>
              <a:t>  kodu ile vergi </a:t>
            </a:r>
            <a:r>
              <a:rPr lang="tr-TR" sz="1800" dirty="0"/>
              <a:t>dairesi tarafından ayrıca terkin </a:t>
            </a:r>
            <a:r>
              <a:rPr lang="tr-TR" sz="1800" dirty="0" smtClean="0"/>
              <a:t>ettirilir.</a:t>
            </a:r>
          </a:p>
          <a:p>
            <a:pPr marL="0" indent="0">
              <a:buNone/>
            </a:pPr>
            <a:endParaRPr lang="tr-TR" sz="1800" dirty="0" smtClean="0">
              <a:solidFill>
                <a:schemeClr val="bg1">
                  <a:lumMod val="50000"/>
                </a:schemeClr>
              </a:solidFill>
            </a:endParaRPr>
          </a:p>
          <a:p>
            <a:pPr marL="0" indent="0">
              <a:buNone/>
            </a:pPr>
            <a:r>
              <a:rPr lang="tr-TR" sz="1800" dirty="0">
                <a:solidFill>
                  <a:schemeClr val="bg1">
                    <a:lumMod val="50000"/>
                  </a:schemeClr>
                </a:solidFill>
              </a:rPr>
              <a:t>	</a:t>
            </a:r>
            <a:r>
              <a:rPr lang="tr-TR" sz="1800" dirty="0" smtClean="0">
                <a:solidFill>
                  <a:schemeClr val="bg1">
                    <a:lumMod val="50000"/>
                  </a:schemeClr>
                </a:solidFill>
              </a:rPr>
              <a:t>(153/A Md.si uygulamasına ilişkin bilgi formları 2017/2 Uygulama İç Genelgesi ekinde yer almaktadır.)</a:t>
            </a:r>
            <a:endParaRPr lang="tr-TR" sz="1800" dirty="0">
              <a:solidFill>
                <a:schemeClr val="bg1">
                  <a:lumMod val="50000"/>
                </a:schemeClr>
              </a:solidFill>
            </a:endParaRPr>
          </a:p>
          <a:p>
            <a:pPr algn="just"/>
            <a:endParaRPr lang="tr-TR" sz="1800" dirty="0" smtClean="0">
              <a:latin typeface="Calibri" pitchFamily="34" charset="0"/>
              <a:cs typeface="Calibri" pitchFamily="34" charset="0"/>
            </a:endParaRPr>
          </a:p>
          <a:p>
            <a:pPr marL="0" indent="0" algn="just">
              <a:buNone/>
            </a:pPr>
            <a:endParaRPr lang="tr-TR" sz="1800" dirty="0">
              <a:latin typeface="Calibri" pitchFamily="34" charset="0"/>
              <a:cs typeface="Calibri" pitchFamily="34" charset="0"/>
            </a:endParaRPr>
          </a:p>
        </p:txBody>
      </p:sp>
      <p:sp>
        <p:nvSpPr>
          <p:cNvPr id="6" name="Slayt Numarası Yer Tutucusu 5"/>
          <p:cNvSpPr>
            <a:spLocks noGrp="1"/>
          </p:cNvSpPr>
          <p:nvPr>
            <p:ph type="sldNum" sz="quarter" idx="12"/>
          </p:nvPr>
        </p:nvSpPr>
        <p:spPr/>
        <p:txBody>
          <a:bodyPr/>
          <a:lstStyle/>
          <a:p>
            <a:pPr>
              <a:defRPr/>
            </a:pPr>
            <a:fld id="{D7DD4448-8AA6-4B2A-800B-AB6E415EDA96}" type="slidenum">
              <a:rPr lang="tr-TR" smtClean="0"/>
              <a:pPr>
                <a:defRPr/>
              </a:pPr>
              <a:t>46</a:t>
            </a:fld>
            <a:endParaRPr lang="tr-TR"/>
          </a:p>
        </p:txBody>
      </p:sp>
    </p:spTree>
    <p:extLst>
      <p:ext uri="{BB962C8B-B14F-4D97-AF65-F5344CB8AC3E}">
        <p14:creationId xmlns:p14="http://schemas.microsoft.com/office/powerpoint/2010/main" val="373919396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1" name="Başlık 1"/>
          <p:cNvSpPr>
            <a:spLocks noGrp="1"/>
          </p:cNvSpPr>
          <p:nvPr>
            <p:ph type="title"/>
          </p:nvPr>
        </p:nvSpPr>
        <p:spPr>
          <a:xfrm>
            <a:off x="1251487" y="1384186"/>
            <a:ext cx="8229600" cy="796950"/>
          </a:xfrm>
        </p:spPr>
        <p:txBody>
          <a:bodyPr>
            <a:normAutofit/>
          </a:bodyPr>
          <a:lstStyle/>
          <a:p>
            <a:r>
              <a:rPr lang="tr-TR" sz="3200" dirty="0" smtClean="0">
                <a:solidFill>
                  <a:schemeClr val="tx2"/>
                </a:solidFill>
                <a:latin typeface="Calibri" pitchFamily="34" charset="0"/>
                <a:cs typeface="Calibri" pitchFamily="34" charset="0"/>
              </a:rPr>
              <a:t>VUK 153/A Müdür Olur Yazısı </a:t>
            </a:r>
            <a:endParaRPr lang="tr-TR" sz="3200" dirty="0">
              <a:solidFill>
                <a:schemeClr val="tx2"/>
              </a:solidFill>
            </a:endParaRPr>
          </a:p>
        </p:txBody>
      </p:sp>
      <p:sp>
        <p:nvSpPr>
          <p:cNvPr id="4" name="Slayt Numarası Yer Tutucusu 3"/>
          <p:cNvSpPr>
            <a:spLocks noGrp="1"/>
          </p:cNvSpPr>
          <p:nvPr>
            <p:ph type="sldNum" sz="quarter" idx="12"/>
          </p:nvPr>
        </p:nvSpPr>
        <p:spPr/>
        <p:txBody>
          <a:bodyPr/>
          <a:lstStyle/>
          <a:p>
            <a:fld id="{5C64F41C-ADE3-4D65-AE06-7F8FAB337410}" type="slidenum">
              <a:rPr lang="tr-TR" smtClean="0"/>
              <a:t>47</a:t>
            </a:fld>
            <a:endParaRPr lang="tr-TR"/>
          </a:p>
        </p:txBody>
      </p:sp>
      <p:sp>
        <p:nvSpPr>
          <p:cNvPr id="2" name="Dikdörtgen 1"/>
          <p:cNvSpPr/>
          <p:nvPr/>
        </p:nvSpPr>
        <p:spPr>
          <a:xfrm>
            <a:off x="323850" y="2181136"/>
            <a:ext cx="11410949" cy="3862596"/>
          </a:xfrm>
          <a:prstGeom prst="rect">
            <a:avLst/>
          </a:prstGeom>
        </p:spPr>
        <p:txBody>
          <a:bodyPr wrap="square">
            <a:spAutoFit/>
          </a:bodyPr>
          <a:lstStyle/>
          <a:p>
            <a:pPr algn="just">
              <a:spcAft>
                <a:spcPts val="600"/>
              </a:spcAft>
            </a:pPr>
            <a:r>
              <a:rPr lang="tr-TR" sz="2800" dirty="0" smtClean="0"/>
              <a:t>	</a:t>
            </a:r>
            <a:r>
              <a:rPr lang="tr-TR" sz="3000" dirty="0">
                <a:solidFill>
                  <a:srgbClr val="000000"/>
                </a:solidFill>
              </a:rPr>
              <a:t>VUK 153/A ya göre Takip Edilen Mükellefler Listesinde bulunan mükelleflerin mükellefiyet tesisi veya ortak / yönetici bilgi girişlerinde teminat ve borç kontrolü yapılmaktadır. </a:t>
            </a:r>
          </a:p>
          <a:p>
            <a:pPr algn="just">
              <a:spcAft>
                <a:spcPts val="600"/>
              </a:spcAft>
            </a:pPr>
            <a:r>
              <a:rPr lang="tr-TR" sz="3000" dirty="0">
                <a:solidFill>
                  <a:srgbClr val="000000"/>
                </a:solidFill>
              </a:rPr>
              <a:t>	VUK </a:t>
            </a:r>
            <a:r>
              <a:rPr lang="tr-TR" sz="3000" dirty="0" smtClean="0">
                <a:solidFill>
                  <a:srgbClr val="000000"/>
                </a:solidFill>
              </a:rPr>
              <a:t>153/A ve 160/A </a:t>
            </a:r>
            <a:r>
              <a:rPr lang="tr-TR" sz="3000" dirty="0">
                <a:solidFill>
                  <a:srgbClr val="000000"/>
                </a:solidFill>
              </a:rPr>
              <a:t>kapsamında olan mükelleflere, mükellefin talebi dışında vergi dairesi tarafından </a:t>
            </a:r>
            <a:r>
              <a:rPr lang="tr-TR" sz="3000" dirty="0" err="1">
                <a:solidFill>
                  <a:srgbClr val="000000"/>
                </a:solidFill>
              </a:rPr>
              <a:t>re’sen</a:t>
            </a:r>
            <a:r>
              <a:rPr lang="tr-TR" sz="3000" dirty="0">
                <a:solidFill>
                  <a:srgbClr val="000000"/>
                </a:solidFill>
              </a:rPr>
              <a:t> veya VİR / VTR raporuna istinaden sicil mükellefiyet tesisi ve sicil düzeltme </a:t>
            </a:r>
            <a:r>
              <a:rPr lang="tr-TR" sz="3000" dirty="0" smtClean="0">
                <a:solidFill>
                  <a:srgbClr val="000000"/>
                </a:solidFill>
              </a:rPr>
              <a:t>işlemleri, 24.12.2020 </a:t>
            </a:r>
            <a:r>
              <a:rPr lang="tr-TR" sz="3000" dirty="0">
                <a:solidFill>
                  <a:srgbClr val="000000"/>
                </a:solidFill>
              </a:rPr>
              <a:t>tarihinden itibaren </a:t>
            </a:r>
            <a:r>
              <a:rPr lang="tr-TR" sz="3000" dirty="0" smtClean="0">
                <a:solidFill>
                  <a:srgbClr val="000000"/>
                </a:solidFill>
              </a:rPr>
              <a:t>Başkanlığa </a:t>
            </a:r>
            <a:r>
              <a:rPr lang="tr-TR" sz="3000" dirty="0">
                <a:solidFill>
                  <a:srgbClr val="000000"/>
                </a:solidFill>
              </a:rPr>
              <a:t>yetki talep yazısı gönderilmeden KEYS üzerinden hazırlanacak </a:t>
            </a:r>
            <a:r>
              <a:rPr lang="tr-TR" sz="3000" dirty="0" smtClean="0">
                <a:solidFill>
                  <a:srgbClr val="FF0000"/>
                </a:solidFill>
              </a:rPr>
              <a:t>“Müdür Olur Yazısı” </a:t>
            </a:r>
            <a:r>
              <a:rPr lang="tr-TR" sz="3000" dirty="0">
                <a:solidFill>
                  <a:srgbClr val="000000"/>
                </a:solidFill>
              </a:rPr>
              <a:t>ile </a:t>
            </a:r>
            <a:r>
              <a:rPr lang="tr-TR" sz="3000" dirty="0" smtClean="0">
                <a:solidFill>
                  <a:srgbClr val="000000"/>
                </a:solidFill>
              </a:rPr>
              <a:t>yapılmaya başlanmıştır</a:t>
            </a:r>
            <a:r>
              <a:rPr lang="tr-TR" sz="3000" dirty="0">
                <a:solidFill>
                  <a:srgbClr val="000000"/>
                </a:solidFill>
              </a:rPr>
              <a:t>.</a:t>
            </a:r>
          </a:p>
        </p:txBody>
      </p:sp>
      <p:sp>
        <p:nvSpPr>
          <p:cNvPr id="13" name="Dikdörtgen 12"/>
          <p:cNvSpPr/>
          <p:nvPr/>
        </p:nvSpPr>
        <p:spPr>
          <a:xfrm>
            <a:off x="1167144" y="364988"/>
            <a:ext cx="6176691" cy="646331"/>
          </a:xfrm>
          <a:prstGeom prst="rect">
            <a:avLst/>
          </a:prstGeom>
        </p:spPr>
        <p:txBody>
          <a:bodyPr wrap="none">
            <a:spAutoFit/>
          </a:bodyPr>
          <a:lstStyle/>
          <a:p>
            <a:pPr lvl="0" algn="just">
              <a:spcBef>
                <a:spcPct val="20000"/>
              </a:spcBef>
              <a:defRPr/>
            </a:pPr>
            <a:r>
              <a:rPr lang="it-IT" sz="3600" b="1" dirty="0">
                <a:solidFill>
                  <a:srgbClr val="C00000"/>
                </a:solidFill>
              </a:rPr>
              <a:t>VUK 153A / VUK 160A İşlemleri</a:t>
            </a:r>
            <a:endParaRPr lang="tr-TR" sz="3600" b="1" dirty="0">
              <a:solidFill>
                <a:srgbClr val="C00000"/>
              </a:solidFill>
            </a:endParaRPr>
          </a:p>
        </p:txBody>
      </p:sp>
    </p:spTree>
    <p:extLst>
      <p:ext uri="{BB962C8B-B14F-4D97-AF65-F5344CB8AC3E}">
        <p14:creationId xmlns:p14="http://schemas.microsoft.com/office/powerpoint/2010/main" val="126092858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2" name="Resim 11"/>
          <p:cNvPicPr>
            <a:picLocks noChangeAspect="1"/>
          </p:cNvPicPr>
          <p:nvPr/>
        </p:nvPicPr>
        <p:blipFill>
          <a:blip r:embed="rId5"/>
          <a:stretch>
            <a:fillRect/>
          </a:stretch>
        </p:blipFill>
        <p:spPr>
          <a:xfrm>
            <a:off x="386389" y="1235232"/>
            <a:ext cx="11248885" cy="5230926"/>
          </a:xfrm>
          <a:prstGeom prst="rect">
            <a:avLst/>
          </a:prstGeom>
        </p:spPr>
      </p:pic>
      <p:sp>
        <p:nvSpPr>
          <p:cNvPr id="14" name="Dikdörtgen 13"/>
          <p:cNvSpPr/>
          <p:nvPr/>
        </p:nvSpPr>
        <p:spPr>
          <a:xfrm>
            <a:off x="7101373" y="5144487"/>
            <a:ext cx="4533901" cy="1200329"/>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r>
              <a:rPr lang="tr-TR" dirty="0" smtClean="0">
                <a:solidFill>
                  <a:srgbClr val="FF0000"/>
                </a:solidFill>
              </a:rPr>
              <a:t>Tüzel </a:t>
            </a:r>
            <a:r>
              <a:rPr lang="tr-TR" dirty="0">
                <a:solidFill>
                  <a:srgbClr val="FF0000"/>
                </a:solidFill>
              </a:rPr>
              <a:t>kişilerde hem tüzel kişilik hem de ortak/yöneticilerinde 153/A girişi var ise, aynı olur yazısına vergi kimlik numaraları eklenerek işlem yapılabilir. </a:t>
            </a:r>
          </a:p>
        </p:txBody>
      </p:sp>
      <p:sp>
        <p:nvSpPr>
          <p:cNvPr id="15" name="Dikdörtgen 14"/>
          <p:cNvSpPr/>
          <p:nvPr/>
        </p:nvSpPr>
        <p:spPr>
          <a:xfrm>
            <a:off x="460798" y="5144487"/>
            <a:ext cx="4533901" cy="1200329"/>
          </a:xfrm>
          <a:prstGeom prst="rect">
            <a:avLst/>
          </a:prstGeom>
          <a:solidFill>
            <a:schemeClr val="accent1">
              <a:lumMod val="40000"/>
              <a:lumOff val="60000"/>
            </a:schemeClr>
          </a:solidFill>
        </p:spPr>
        <p:style>
          <a:lnRef idx="1">
            <a:schemeClr val="accent5"/>
          </a:lnRef>
          <a:fillRef idx="2">
            <a:schemeClr val="accent5"/>
          </a:fillRef>
          <a:effectRef idx="1">
            <a:schemeClr val="accent5"/>
          </a:effectRef>
          <a:fontRef idx="minor">
            <a:schemeClr val="dk1"/>
          </a:fontRef>
        </p:style>
        <p:txBody>
          <a:bodyPr wrap="square">
            <a:spAutoFit/>
          </a:bodyPr>
          <a:lstStyle/>
          <a:p>
            <a:r>
              <a:rPr lang="tr-TR" dirty="0" smtClean="0">
                <a:solidFill>
                  <a:srgbClr val="FF0000"/>
                </a:solidFill>
              </a:rPr>
              <a:t> 153/A </a:t>
            </a:r>
            <a:r>
              <a:rPr lang="tr-TR" dirty="0">
                <a:solidFill>
                  <a:srgbClr val="FF0000"/>
                </a:solidFill>
              </a:rPr>
              <a:t>kapsamındaki mükellef için OLUR YAZISI evrak türü  «</a:t>
            </a:r>
            <a:r>
              <a:rPr lang="tr-TR" dirty="0" smtClean="0">
                <a:solidFill>
                  <a:srgbClr val="FF0000"/>
                </a:solidFill>
              </a:rPr>
              <a:t>421-153/A </a:t>
            </a:r>
            <a:r>
              <a:rPr lang="tr-TR" dirty="0">
                <a:solidFill>
                  <a:srgbClr val="FF0000"/>
                </a:solidFill>
              </a:rPr>
              <a:t>Müdür Olur yazısı»</a:t>
            </a:r>
          </a:p>
          <a:p>
            <a:r>
              <a:rPr lang="tr-TR" dirty="0" smtClean="0">
                <a:solidFill>
                  <a:srgbClr val="FF0000"/>
                </a:solidFill>
              </a:rPr>
              <a:t>160/A kapsamındaki mükellef için OLUR YAZISI evrak türü  «422-160/A </a:t>
            </a:r>
            <a:r>
              <a:rPr lang="tr-TR" dirty="0">
                <a:solidFill>
                  <a:srgbClr val="FF0000"/>
                </a:solidFill>
              </a:rPr>
              <a:t>Müdür Olur </a:t>
            </a:r>
            <a:r>
              <a:rPr lang="tr-TR" dirty="0" smtClean="0">
                <a:solidFill>
                  <a:srgbClr val="FF0000"/>
                </a:solidFill>
              </a:rPr>
              <a:t>yazısı»</a:t>
            </a:r>
            <a:endParaRPr lang="tr-TR" dirty="0">
              <a:solidFill>
                <a:srgbClr val="FF0000"/>
              </a:solidFill>
            </a:endParaRPr>
          </a:p>
        </p:txBody>
      </p:sp>
      <p:sp>
        <p:nvSpPr>
          <p:cNvPr id="16" name="Dikdörtgen 15"/>
          <p:cNvSpPr/>
          <p:nvPr/>
        </p:nvSpPr>
        <p:spPr>
          <a:xfrm>
            <a:off x="530481" y="751391"/>
            <a:ext cx="4171335" cy="461665"/>
          </a:xfrm>
          <a:prstGeom prst="rect">
            <a:avLst/>
          </a:prstGeom>
        </p:spPr>
        <p:txBody>
          <a:bodyPr wrap="none">
            <a:spAutoFit/>
          </a:bodyPr>
          <a:lstStyle/>
          <a:p>
            <a:pPr lvl="0" algn="just">
              <a:spcBef>
                <a:spcPct val="20000"/>
              </a:spcBef>
              <a:defRPr/>
            </a:pPr>
            <a:r>
              <a:rPr lang="it-IT" sz="2400" b="1" dirty="0">
                <a:solidFill>
                  <a:srgbClr val="C00000"/>
                </a:solidFill>
              </a:rPr>
              <a:t>VUK 153A / VUK 160A İşlemleri</a:t>
            </a:r>
            <a:endParaRPr lang="tr-TR" sz="2400" b="1" dirty="0">
              <a:solidFill>
                <a:srgbClr val="C00000"/>
              </a:solidFill>
            </a:endParaRPr>
          </a:p>
        </p:txBody>
      </p:sp>
      <p:pic>
        <p:nvPicPr>
          <p:cNvPr id="17" name="Resim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6" y="0"/>
            <a:ext cx="381663" cy="830161"/>
          </a:xfrm>
          <a:prstGeom prst="rect">
            <a:avLst/>
          </a:prstGeom>
        </p:spPr>
      </p:pic>
      <p:pic>
        <p:nvPicPr>
          <p:cNvPr id="18" name="Resim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6" y="285314"/>
            <a:ext cx="204768" cy="259531"/>
          </a:xfrm>
          <a:prstGeom prst="rect">
            <a:avLst/>
          </a:prstGeom>
        </p:spPr>
      </p:pic>
      <p:sp>
        <p:nvSpPr>
          <p:cNvPr id="19" name="Unvan 1"/>
          <p:cNvSpPr txBox="1">
            <a:spLocks/>
          </p:cNvSpPr>
          <p:nvPr/>
        </p:nvSpPr>
        <p:spPr>
          <a:xfrm>
            <a:off x="460798" y="17922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 Ekranları </a:t>
            </a:r>
            <a:endParaRPr lang="tr-TR" sz="2400" b="1" dirty="0">
              <a:solidFill>
                <a:schemeClr val="accent5">
                  <a:lumMod val="75000"/>
                </a:schemeClr>
              </a:solidFill>
              <a:latin typeface="GalanoGrotesque-Medium" panose="00000600000000000000" pitchFamily="50" charset="-94"/>
            </a:endParaRPr>
          </a:p>
        </p:txBody>
      </p:sp>
      <p:pic>
        <p:nvPicPr>
          <p:cNvPr id="21" name="Resim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sp>
        <p:nvSpPr>
          <p:cNvPr id="4" name="Slayt Numarası Yer Tutucusu 3"/>
          <p:cNvSpPr>
            <a:spLocks noGrp="1"/>
          </p:cNvSpPr>
          <p:nvPr>
            <p:ph type="sldNum" sz="quarter" idx="12"/>
          </p:nvPr>
        </p:nvSpPr>
        <p:spPr>
          <a:xfrm>
            <a:off x="11635274" y="6527915"/>
            <a:ext cx="343678" cy="365125"/>
          </a:xfrm>
        </p:spPr>
        <p:txBody>
          <a:bodyPr/>
          <a:lstStyle/>
          <a:p>
            <a:fld id="{5C64F41C-ADE3-4D65-AE06-7F8FAB337410}" type="slidenum">
              <a:rPr lang="tr-TR" smtClean="0">
                <a:solidFill>
                  <a:schemeClr val="bg1"/>
                </a:solidFill>
              </a:rPr>
              <a:t>48</a:t>
            </a:fld>
            <a:endParaRPr lang="tr-TR" dirty="0">
              <a:solidFill>
                <a:schemeClr val="bg1"/>
              </a:solidFill>
            </a:endParaRPr>
          </a:p>
        </p:txBody>
      </p:sp>
    </p:spTree>
    <p:extLst>
      <p:ext uri="{BB962C8B-B14F-4D97-AF65-F5344CB8AC3E}">
        <p14:creationId xmlns:p14="http://schemas.microsoft.com/office/powerpoint/2010/main" val="201397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Resim 1"/>
          <p:cNvPicPr>
            <a:picLocks noChangeAspect="1"/>
          </p:cNvPicPr>
          <p:nvPr/>
        </p:nvPicPr>
        <p:blipFill>
          <a:blip r:embed="rId4"/>
          <a:stretch>
            <a:fillRect/>
          </a:stretch>
        </p:blipFill>
        <p:spPr>
          <a:xfrm>
            <a:off x="387583" y="429988"/>
            <a:ext cx="8210550" cy="2493214"/>
          </a:xfrm>
          <a:prstGeom prst="rect">
            <a:avLst/>
          </a:prstGeom>
        </p:spPr>
      </p:pic>
      <p:sp>
        <p:nvSpPr>
          <p:cNvPr id="3" name="Dikdörtgen 2"/>
          <p:cNvSpPr/>
          <p:nvPr/>
        </p:nvSpPr>
        <p:spPr>
          <a:xfrm>
            <a:off x="6648450" y="980512"/>
            <a:ext cx="5229225" cy="1938992"/>
          </a:xfrm>
          <a:prstGeom prst="rect">
            <a:avLst/>
          </a:prstGeom>
          <a:solidFill>
            <a:schemeClr val="accent1">
              <a:lumMod val="20000"/>
              <a:lumOff val="80000"/>
            </a:schemeClr>
          </a:solidFill>
          <a:ln>
            <a:solidFill>
              <a:srgbClr val="00B050"/>
            </a:solidFill>
          </a:ln>
        </p:spPr>
        <p:style>
          <a:lnRef idx="1">
            <a:schemeClr val="accent5"/>
          </a:lnRef>
          <a:fillRef idx="2">
            <a:schemeClr val="accent5"/>
          </a:fillRef>
          <a:effectRef idx="1">
            <a:schemeClr val="accent5"/>
          </a:effectRef>
          <a:fontRef idx="minor">
            <a:schemeClr val="dk1"/>
          </a:fontRef>
        </p:style>
        <p:txBody>
          <a:bodyPr wrap="square">
            <a:spAutoFit/>
          </a:bodyPr>
          <a:lstStyle/>
          <a:p>
            <a:pPr algn="just"/>
            <a:r>
              <a:rPr lang="tr-TR" sz="2000" b="1" dirty="0" smtClean="0">
                <a:solidFill>
                  <a:srgbClr val="FF0000"/>
                </a:solidFill>
              </a:rPr>
              <a:t>İşlem </a:t>
            </a:r>
            <a:r>
              <a:rPr lang="tr-TR" sz="2000" b="1" dirty="0">
                <a:solidFill>
                  <a:srgbClr val="FF0000"/>
                </a:solidFill>
              </a:rPr>
              <a:t>yapılacak mükellef için KEYS üzerinde hazırlanan “153/A Sicil Kayıtlarında Düzeltme OLUR” unun Olur Yazısı Tarihi ve Olur Yazısı Sayısı </a:t>
            </a:r>
            <a:r>
              <a:rPr lang="tr-TR" sz="2000" b="1" dirty="0" smtClean="0">
                <a:solidFill>
                  <a:srgbClr val="FF0000"/>
                </a:solidFill>
              </a:rPr>
              <a:t>yandaki </a:t>
            </a:r>
            <a:r>
              <a:rPr lang="tr-TR" sz="2000" b="1" dirty="0">
                <a:solidFill>
                  <a:srgbClr val="FF0000"/>
                </a:solidFill>
              </a:rPr>
              <a:t>ekrana bilgi giriş yapılarak kayıt yapılmalıdır. </a:t>
            </a:r>
            <a:r>
              <a:rPr lang="tr-TR" sz="2000" b="1" dirty="0" smtClean="0">
                <a:solidFill>
                  <a:srgbClr val="FF0000"/>
                </a:solidFill>
              </a:rPr>
              <a:t>Müdür </a:t>
            </a:r>
            <a:r>
              <a:rPr lang="tr-TR" sz="2000" b="1" dirty="0">
                <a:solidFill>
                  <a:srgbClr val="FF0000"/>
                </a:solidFill>
              </a:rPr>
              <a:t>Olur yazısı kayıt yapılan gün için geçerlidir.</a:t>
            </a:r>
          </a:p>
        </p:txBody>
      </p:sp>
      <p:pic>
        <p:nvPicPr>
          <p:cNvPr id="9" name="Resim 8"/>
          <p:cNvPicPr>
            <a:picLocks noChangeAspect="1"/>
          </p:cNvPicPr>
          <p:nvPr/>
        </p:nvPicPr>
        <p:blipFill>
          <a:blip r:embed="rId5"/>
          <a:stretch>
            <a:fillRect/>
          </a:stretch>
        </p:blipFill>
        <p:spPr>
          <a:xfrm>
            <a:off x="392049" y="3213908"/>
            <a:ext cx="5467352" cy="2913902"/>
          </a:xfrm>
          <a:prstGeom prst="rect">
            <a:avLst/>
          </a:prstGeom>
        </p:spPr>
      </p:pic>
      <p:pic>
        <p:nvPicPr>
          <p:cNvPr id="11" name="Resim 10"/>
          <p:cNvPicPr>
            <a:picLocks noChangeAspect="1"/>
          </p:cNvPicPr>
          <p:nvPr/>
        </p:nvPicPr>
        <p:blipFill>
          <a:blip r:embed="rId6"/>
          <a:stretch>
            <a:fillRect/>
          </a:stretch>
        </p:blipFill>
        <p:spPr>
          <a:xfrm>
            <a:off x="6072777" y="3213908"/>
            <a:ext cx="6038850" cy="2946306"/>
          </a:xfrm>
          <a:prstGeom prst="rect">
            <a:avLst/>
          </a:prstGeom>
        </p:spPr>
      </p:pic>
      <p:pic>
        <p:nvPicPr>
          <p:cNvPr id="5" name="Resim 4"/>
          <p:cNvPicPr>
            <a:picLocks noChangeAspect="1"/>
          </p:cNvPicPr>
          <p:nvPr/>
        </p:nvPicPr>
        <p:blipFill>
          <a:blip r:embed="rId7"/>
          <a:stretch>
            <a:fillRect/>
          </a:stretch>
        </p:blipFill>
        <p:spPr>
          <a:xfrm>
            <a:off x="0" y="0"/>
            <a:ext cx="392049" cy="859979"/>
          </a:xfrm>
          <a:prstGeom prst="rect">
            <a:avLst/>
          </a:prstGeom>
        </p:spPr>
      </p:pic>
      <p:pic>
        <p:nvPicPr>
          <p:cNvPr id="6" name="Resim 5"/>
          <p:cNvPicPr>
            <a:picLocks noChangeAspect="1"/>
          </p:cNvPicPr>
          <p:nvPr/>
        </p:nvPicPr>
        <p:blipFill>
          <a:blip r:embed="rId8"/>
          <a:stretch>
            <a:fillRect/>
          </a:stretch>
        </p:blipFill>
        <p:spPr>
          <a:xfrm>
            <a:off x="0" y="281363"/>
            <a:ext cx="233553" cy="297251"/>
          </a:xfrm>
          <a:prstGeom prst="rect">
            <a:avLst/>
          </a:prstGeom>
        </p:spPr>
      </p:pic>
      <p:pic>
        <p:nvPicPr>
          <p:cNvPr id="7" name="Resim 6"/>
          <p:cNvPicPr>
            <a:picLocks noChangeAspect="1"/>
          </p:cNvPicPr>
          <p:nvPr/>
        </p:nvPicPr>
        <p:blipFill>
          <a:blip r:embed="rId9"/>
          <a:stretch>
            <a:fillRect/>
          </a:stretch>
        </p:blipFill>
        <p:spPr>
          <a:xfrm>
            <a:off x="11269811" y="6450920"/>
            <a:ext cx="859611" cy="396274"/>
          </a:xfrm>
          <a:prstGeom prst="rect">
            <a:avLst/>
          </a:prstGeom>
        </p:spPr>
      </p:pic>
      <p:sp>
        <p:nvSpPr>
          <p:cNvPr id="8" name="Dikdörtgen 7"/>
          <p:cNvSpPr/>
          <p:nvPr/>
        </p:nvSpPr>
        <p:spPr>
          <a:xfrm>
            <a:off x="11521440" y="6555545"/>
            <a:ext cx="436175" cy="276999"/>
          </a:xfrm>
          <a:prstGeom prst="rect">
            <a:avLst/>
          </a:prstGeom>
        </p:spPr>
        <p:txBody>
          <a:bodyPr wrap="square">
            <a:spAutoFit/>
          </a:bodyPr>
          <a:lstStyle/>
          <a:p>
            <a:r>
              <a:rPr lang="tr-TR" sz="1200" dirty="0" smtClean="0">
                <a:solidFill>
                  <a:schemeClr val="bg1"/>
                </a:solidFill>
              </a:rPr>
              <a:t>46</a:t>
            </a:r>
            <a:endParaRPr lang="tr-TR" sz="1200" dirty="0">
              <a:solidFill>
                <a:schemeClr val="bg1"/>
              </a:solidFill>
            </a:endParaRPr>
          </a:p>
        </p:txBody>
      </p:sp>
    </p:spTree>
    <p:extLst>
      <p:ext uri="{BB962C8B-B14F-4D97-AF65-F5344CB8AC3E}">
        <p14:creationId xmlns:p14="http://schemas.microsoft.com/office/powerpoint/2010/main" val="338648717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Başlık 1"/>
          <p:cNvSpPr>
            <a:spLocks noGrp="1"/>
          </p:cNvSpPr>
          <p:nvPr>
            <p:ph type="title"/>
          </p:nvPr>
        </p:nvSpPr>
        <p:spPr>
          <a:xfrm>
            <a:off x="1979276" y="904875"/>
            <a:ext cx="8229600" cy="556456"/>
          </a:xfrm>
        </p:spPr>
        <p:txBody>
          <a:bodyPr>
            <a:normAutofit fontScale="90000"/>
          </a:bodyPr>
          <a:lstStyle/>
          <a:p>
            <a:r>
              <a:rPr lang="tr-TR" sz="3600" dirty="0" smtClean="0">
                <a:solidFill>
                  <a:schemeClr val="tx2"/>
                </a:solidFill>
                <a:latin typeface="Calibri" pitchFamily="34" charset="0"/>
                <a:cs typeface="Calibri" pitchFamily="34" charset="0"/>
              </a:rPr>
              <a:t>VUK </a:t>
            </a:r>
            <a:r>
              <a:rPr lang="tr-TR" sz="3600" dirty="0">
                <a:solidFill>
                  <a:schemeClr val="tx2"/>
                </a:solidFill>
                <a:latin typeface="Calibri" pitchFamily="34" charset="0"/>
                <a:cs typeface="Calibri" pitchFamily="34" charset="0"/>
              </a:rPr>
              <a:t>153/A </a:t>
            </a:r>
            <a:r>
              <a:rPr lang="tr-TR" sz="3600" dirty="0">
                <a:solidFill>
                  <a:schemeClr val="tx2"/>
                </a:solidFill>
              </a:rPr>
              <a:t>Alınan Teminatların İadesi</a:t>
            </a:r>
          </a:p>
        </p:txBody>
      </p:sp>
      <p:sp>
        <p:nvSpPr>
          <p:cNvPr id="3" name="İçerik Yer Tutucusu 2"/>
          <p:cNvSpPr>
            <a:spLocks noGrp="1"/>
          </p:cNvSpPr>
          <p:nvPr>
            <p:ph idx="1"/>
          </p:nvPr>
        </p:nvSpPr>
        <p:spPr>
          <a:xfrm>
            <a:off x="415395" y="1674975"/>
            <a:ext cx="11357360" cy="4768554"/>
          </a:xfrm>
        </p:spPr>
        <p:txBody>
          <a:bodyPr>
            <a:noAutofit/>
          </a:bodyPr>
          <a:lstStyle/>
          <a:p>
            <a:pPr marL="0" indent="0" algn="just">
              <a:buNone/>
            </a:pPr>
            <a:r>
              <a:rPr lang="tr-TR" sz="1800" b="1" dirty="0">
                <a:latin typeface="Calibri" pitchFamily="34" charset="0"/>
                <a:cs typeface="Calibri" pitchFamily="34" charset="0"/>
              </a:rPr>
              <a:t>	</a:t>
            </a:r>
            <a:r>
              <a:rPr lang="tr-TR" sz="1800" dirty="0" smtClean="0"/>
              <a:t>Teminat </a:t>
            </a:r>
            <a:r>
              <a:rPr lang="tr-TR" sz="1800" dirty="0"/>
              <a:t>alınmasını takip eden takvim yılının başından itibaren üç yıl içinde, </a:t>
            </a:r>
            <a:r>
              <a:rPr lang="tr-TR" sz="1800" b="1" dirty="0">
                <a:solidFill>
                  <a:srgbClr val="FF0000"/>
                </a:solidFill>
              </a:rPr>
              <a:t>sahte veya muhteviyatı itibarıyla yanıltıcı belge kullanılması hariç</a:t>
            </a:r>
            <a:r>
              <a:rPr lang="tr-TR" sz="1800" dirty="0"/>
              <a:t>, 213 sayılı Kanunun 359 uncu maddesinde sayılan fiillerden herhangi birinin işlenmediğinin vergi incelemesine yetkili olanlar tarafından düzenlenecek </a:t>
            </a:r>
            <a:r>
              <a:rPr lang="tr-TR" sz="1800" b="1" dirty="0">
                <a:solidFill>
                  <a:srgbClr val="FF0000"/>
                </a:solidFill>
              </a:rPr>
              <a:t>vergi inceleme raporu </a:t>
            </a:r>
            <a:r>
              <a:rPr lang="tr-TR" sz="1800" b="1" dirty="0"/>
              <a:t>ile tespit edilmesi </a:t>
            </a:r>
            <a:r>
              <a:rPr lang="tr-TR" sz="1800" dirty="0"/>
              <a:t>durumunda, alınmış olan teminat </a:t>
            </a:r>
            <a:r>
              <a:rPr lang="tr-TR" sz="1800" b="1" dirty="0">
                <a:solidFill>
                  <a:srgbClr val="FF0000"/>
                </a:solidFill>
              </a:rPr>
              <a:t>başkaca vergi borcu bulunmaması kaydıyla </a:t>
            </a:r>
            <a:r>
              <a:rPr lang="tr-TR" sz="1800" dirty="0"/>
              <a:t>mükellefe iade edilir.</a:t>
            </a:r>
          </a:p>
          <a:p>
            <a:pPr marL="0" indent="0" algn="just">
              <a:buNone/>
            </a:pPr>
            <a:r>
              <a:rPr lang="tr-TR" sz="1800" dirty="0" smtClean="0"/>
              <a:t>	Söz konusu mükellefler </a:t>
            </a:r>
            <a:r>
              <a:rPr lang="tr-TR" sz="1800" dirty="0"/>
              <a:t>hakkında </a:t>
            </a:r>
            <a:r>
              <a:rPr lang="tr-TR" sz="1800" dirty="0" smtClean="0"/>
              <a:t> </a:t>
            </a:r>
            <a:r>
              <a:rPr lang="tr-TR" sz="1800" b="1" dirty="0"/>
              <a:t>üç </a:t>
            </a:r>
            <a:r>
              <a:rPr lang="tr-TR" sz="1800" b="1" dirty="0" smtClean="0"/>
              <a:t>yılın </a:t>
            </a:r>
            <a:r>
              <a:rPr lang="tr-TR" sz="1800" b="1" dirty="0"/>
              <a:t>sonundan itibaren en geç üç ay içinde </a:t>
            </a:r>
            <a:r>
              <a:rPr lang="tr-TR" sz="1800" dirty="0"/>
              <a:t>bir vergi incelemesi istenilir. </a:t>
            </a:r>
            <a:endParaRPr lang="tr-TR" sz="1800" dirty="0">
              <a:latin typeface="Calibri" pitchFamily="34" charset="0"/>
              <a:cs typeface="Calibri" pitchFamily="34" charset="0"/>
            </a:endParaRPr>
          </a:p>
        </p:txBody>
      </p:sp>
      <p:sp>
        <p:nvSpPr>
          <p:cNvPr id="6" name="Slayt Numarası Yer Tutucusu 5"/>
          <p:cNvSpPr>
            <a:spLocks noGrp="1"/>
          </p:cNvSpPr>
          <p:nvPr>
            <p:ph type="sldNum" sz="quarter" idx="12"/>
          </p:nvPr>
        </p:nvSpPr>
        <p:spPr/>
        <p:txBody>
          <a:bodyPr/>
          <a:lstStyle/>
          <a:p>
            <a:pPr>
              <a:defRPr/>
            </a:pPr>
            <a:fld id="{D7DD4448-8AA6-4B2A-800B-AB6E415EDA96}" type="slidenum">
              <a:rPr lang="tr-TR" smtClean="0"/>
              <a:pPr>
                <a:defRPr/>
              </a:pPr>
              <a:t>50</a:t>
            </a:fld>
            <a:endParaRPr lang="tr-TR"/>
          </a:p>
        </p:txBody>
      </p:sp>
      <p:sp>
        <p:nvSpPr>
          <p:cNvPr id="4" name="Yuvarlatılmış Dikdörtgen 3"/>
          <p:cNvSpPr/>
          <p:nvPr/>
        </p:nvSpPr>
        <p:spPr>
          <a:xfrm>
            <a:off x="564023" y="3318114"/>
            <a:ext cx="5153114" cy="3038237"/>
          </a:xfrm>
          <a:prstGeom prst="roundRect">
            <a:avLst/>
          </a:prstGeom>
          <a:solidFill>
            <a:schemeClr val="accent1">
              <a:lumMod val="40000"/>
              <a:lumOff val="6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600" b="1" u="sng" dirty="0"/>
              <a:t>İnceleme raporunda, teminatı gösteren mükellefin başkaca bir ticari, zirai ve mesleki faaliyeti olmadığı halde münhasıran sahte belge düzenlemek amacıyla mükellefiyet tesis ettirdiği ve mükellefiyet kaydının terkin edilmesi gerektiği tespit edilmişse </a:t>
            </a:r>
            <a:r>
              <a:rPr lang="tr-TR" sz="1600" b="1" dirty="0">
                <a:solidFill>
                  <a:schemeClr val="accent2"/>
                </a:solidFill>
              </a:rPr>
              <a:t>mükellefiyet kaydı vergi dairesince terkin edilir. Ayrıca, terkin tarihi itibarıyla ödenmemiş vergi borçları ile işlenmiş olan fiillerden doğan vergi borcu alınan teminattan mahsup edilir. Bu mahsuptan sonra da artan bir tutarın bulunması durumunda, kalan teminat tutarı mükellefe iade edilir.</a:t>
            </a:r>
          </a:p>
        </p:txBody>
      </p:sp>
      <p:sp>
        <p:nvSpPr>
          <p:cNvPr id="5" name="Yuvarlatılmış Dikdörtgen 4"/>
          <p:cNvSpPr/>
          <p:nvPr/>
        </p:nvSpPr>
        <p:spPr>
          <a:xfrm>
            <a:off x="5797400" y="3318114"/>
            <a:ext cx="6055618" cy="2973936"/>
          </a:xfrm>
          <a:prstGeom prst="roundRect">
            <a:avLst/>
          </a:prstGeom>
          <a:solidFill>
            <a:schemeClr val="accent1">
              <a:lumMod val="40000"/>
              <a:lumOff val="6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tr-TR" sz="1600" b="1" u="sng" dirty="0"/>
              <a:t>T</a:t>
            </a:r>
            <a:r>
              <a:rPr lang="tr-TR" sz="1600" b="1" u="sng" dirty="0" smtClean="0"/>
              <a:t>eminatı </a:t>
            </a:r>
            <a:r>
              <a:rPr lang="tr-TR" sz="1600" b="1" u="sng" dirty="0"/>
              <a:t>gösteren mükellefin ticari, zirai ve mesleki faaliyetinin yanında sahte belge düzenleme fiilini işlediği tespit </a:t>
            </a:r>
            <a:r>
              <a:rPr lang="tr-TR" sz="1600" b="1" u="sng" dirty="0" smtClean="0"/>
              <a:t>edilmişse:</a:t>
            </a:r>
            <a:r>
              <a:rPr lang="tr-TR" sz="1600" dirty="0" smtClean="0"/>
              <a:t> </a:t>
            </a:r>
            <a:r>
              <a:rPr lang="tr-TR" sz="1600" b="1" dirty="0">
                <a:solidFill>
                  <a:schemeClr val="accent2"/>
                </a:solidFill>
              </a:rPr>
              <a:t>mükellefin tahakkuk etmiş tüm vergi borçları ile işlenen fiilden doğan vergi borçları daha evvel alınmış olan teminattan mahsup edilir. Ayrıca mükelleften </a:t>
            </a:r>
            <a:r>
              <a:rPr lang="tr-TR" sz="1600" b="1" dirty="0" smtClean="0">
                <a:solidFill>
                  <a:schemeClr val="accent2"/>
                </a:solidFill>
              </a:rPr>
              <a:t>yeniden </a:t>
            </a:r>
            <a:r>
              <a:rPr lang="tr-TR" sz="1600" b="1" dirty="0">
                <a:solidFill>
                  <a:schemeClr val="accent2"/>
                </a:solidFill>
              </a:rPr>
              <a:t>teminat göstermesi istenir. Bu teminatın hesabında mahsup neticesinde kalan teminat tutarı, istenecek yeni teminat tutarından düşülür. Teminatın gösterilmemesi halinde, istenen teminat tutarı verilen sürenin son günü vade tarihi olarak kabul edilmek suretiyle mükellef adına teminat alacağı olarak tahakkuk ettirilir. Teminat alacağı, bu mükelleften 6183 sayılı Kanun uyarınca gecikme zammı tatbik edilerek takip ve tahsil edilir.</a:t>
            </a:r>
          </a:p>
        </p:txBody>
      </p:sp>
      <p:sp>
        <p:nvSpPr>
          <p:cNvPr id="13" name="Dikdörtgen 12"/>
          <p:cNvSpPr/>
          <p:nvPr/>
        </p:nvSpPr>
        <p:spPr>
          <a:xfrm>
            <a:off x="3460934" y="6351670"/>
            <a:ext cx="4702762" cy="461665"/>
          </a:xfrm>
          <a:prstGeom prst="rect">
            <a:avLst/>
          </a:prstGeom>
        </p:spPr>
        <p:txBody>
          <a:bodyPr wrap="none">
            <a:spAutoFit/>
          </a:bodyPr>
          <a:lstStyle/>
          <a:p>
            <a:pPr algn="just"/>
            <a:r>
              <a:rPr lang="tr-TR" sz="2400" b="1" dirty="0">
                <a:solidFill>
                  <a:schemeClr val="tx2"/>
                </a:solidFill>
              </a:rPr>
              <a:t> </a:t>
            </a:r>
            <a:r>
              <a:rPr lang="tr-TR" i="1" dirty="0">
                <a:solidFill>
                  <a:schemeClr val="bg1">
                    <a:lumMod val="50000"/>
                  </a:schemeClr>
                </a:solidFill>
                <a:latin typeface="Calibri" pitchFamily="34" charset="0"/>
                <a:cs typeface="Calibri" pitchFamily="34" charset="0"/>
              </a:rPr>
              <a:t>(</a:t>
            </a:r>
            <a:r>
              <a:rPr lang="tr-TR" i="1" dirty="0">
                <a:solidFill>
                  <a:schemeClr val="bg1">
                    <a:lumMod val="50000"/>
                  </a:schemeClr>
                </a:solidFill>
              </a:rPr>
              <a:t>478 Sıra No.lu Vergi Usul Kanunu Genel Tebliği)</a:t>
            </a:r>
            <a:endParaRPr lang="tr-TR" dirty="0">
              <a:latin typeface="Calibri" pitchFamily="34" charset="0"/>
              <a:cs typeface="Calibri" pitchFamily="34" charset="0"/>
            </a:endParaRPr>
          </a:p>
        </p:txBody>
      </p:sp>
    </p:spTree>
    <p:extLst>
      <p:ext uri="{BB962C8B-B14F-4D97-AF65-F5344CB8AC3E}">
        <p14:creationId xmlns:p14="http://schemas.microsoft.com/office/powerpoint/2010/main" val="34650757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97309" y="912581"/>
            <a:ext cx="10454356" cy="844763"/>
          </a:xfrm>
        </p:spPr>
        <p:txBody>
          <a:bodyPr>
            <a:normAutofit fontScale="90000"/>
          </a:bodyPr>
          <a:lstStyle/>
          <a:p>
            <a:r>
              <a:rPr lang="tr-TR" sz="2800" b="1" dirty="0" smtClean="0">
                <a:solidFill>
                  <a:schemeClr val="tx2"/>
                </a:solidFill>
              </a:rPr>
              <a:t>Mükellefiyet </a:t>
            </a:r>
            <a:r>
              <a:rPr lang="tr-TR" sz="2800" b="1" dirty="0">
                <a:solidFill>
                  <a:schemeClr val="tx2"/>
                </a:solidFill>
              </a:rPr>
              <a:t>kaydının analiz ve değerlendirme sonuçlarına bağlı olarak </a:t>
            </a:r>
            <a:r>
              <a:rPr lang="tr-TR" sz="2800" b="1" dirty="0" smtClean="0">
                <a:solidFill>
                  <a:schemeClr val="tx2"/>
                </a:solidFill>
              </a:rPr>
              <a:t>terkini</a:t>
            </a:r>
            <a:br>
              <a:rPr lang="tr-TR" sz="2800" b="1" dirty="0" smtClean="0">
                <a:solidFill>
                  <a:schemeClr val="tx2"/>
                </a:solidFill>
              </a:rPr>
            </a:br>
            <a:r>
              <a:rPr lang="tr-TR" sz="2800" b="1" dirty="0" smtClean="0">
                <a:solidFill>
                  <a:schemeClr val="tx2"/>
                </a:solidFill>
              </a:rPr>
              <a:t>(VUK 160/A)</a:t>
            </a:r>
            <a:endParaRPr lang="tr-TR" sz="2800" b="1" dirty="0">
              <a:solidFill>
                <a:schemeClr val="tx2"/>
              </a:solidFill>
            </a:endParaRPr>
          </a:p>
        </p:txBody>
      </p:sp>
      <p:sp>
        <p:nvSpPr>
          <p:cNvPr id="3" name="İçerik Yer Tutucusu 2"/>
          <p:cNvSpPr>
            <a:spLocks noGrp="1"/>
          </p:cNvSpPr>
          <p:nvPr>
            <p:ph idx="1"/>
          </p:nvPr>
        </p:nvSpPr>
        <p:spPr>
          <a:xfrm>
            <a:off x="324740" y="1969255"/>
            <a:ext cx="11630826" cy="4465727"/>
          </a:xfrm>
        </p:spPr>
        <p:txBody>
          <a:bodyPr>
            <a:noAutofit/>
          </a:bodyPr>
          <a:lstStyle/>
          <a:p>
            <a:pPr algn="just"/>
            <a:r>
              <a:rPr lang="tr-TR" sz="2400" dirty="0"/>
              <a:t>Mükellefiyet süresi, aktif ve öz sermaye büyüklüğü, ödenen vergi tutarı, çalışan sayısı, vergisel yükümlülüklerin yerine getirilip getirilmediği gibi hususlar dikkate alınarak mükelleflerin vergisel uyum seviyelerine yönelik olarak Hazine ve Maliye Bakanlığınca yapılan analiz ve değerlendirme çalışmaları neticesinde </a:t>
            </a:r>
            <a:r>
              <a:rPr lang="tr-TR" sz="2400" b="1" dirty="0"/>
              <a:t>sahte belge düzenleme riskinin yüksek olduğu</a:t>
            </a:r>
            <a:r>
              <a:rPr lang="tr-TR" sz="2400" dirty="0"/>
              <a:t> tespit edilen mükellefler vergi incelemesine sevk </a:t>
            </a:r>
            <a:r>
              <a:rPr lang="tr-TR" sz="2400" dirty="0" smtClean="0"/>
              <a:t>edilir.</a:t>
            </a:r>
          </a:p>
          <a:p>
            <a:pPr algn="just"/>
            <a:r>
              <a:rPr lang="tr-TR" sz="2400" dirty="0" smtClean="0"/>
              <a:t> </a:t>
            </a:r>
            <a:r>
              <a:rPr lang="tr-TR" sz="2400" dirty="0"/>
              <a:t>B</a:t>
            </a:r>
            <a:r>
              <a:rPr lang="tr-TR" sz="2400" dirty="0" smtClean="0"/>
              <a:t>unlar </a:t>
            </a:r>
            <a:r>
              <a:rPr lang="tr-TR" sz="2400" dirty="0"/>
              <a:t>nezdinde </a:t>
            </a:r>
            <a:r>
              <a:rPr lang="tr-TR" sz="2400" dirty="0" smtClean="0"/>
              <a:t>analiz </a:t>
            </a:r>
            <a:r>
              <a:rPr lang="tr-TR" sz="2400" dirty="0"/>
              <a:t>ve değerlendirme sonucunun ilgili vergi dairesi başkanlığının/defterdarlığın/vergi dairesi müdürlüğünün ıttılaına girmesini müteakiben </a:t>
            </a:r>
            <a:r>
              <a:rPr lang="tr-TR" sz="2400" dirty="0" smtClean="0"/>
              <a:t>5 iş günü içinde </a:t>
            </a:r>
            <a:r>
              <a:rPr lang="tr-TR" sz="2400" dirty="0" err="1" smtClean="0"/>
              <a:t>EYS’de</a:t>
            </a:r>
            <a:r>
              <a:rPr lang="tr-TR" sz="2400" dirty="0" smtClean="0"/>
              <a:t> yer alan </a:t>
            </a:r>
            <a:r>
              <a:rPr lang="tr-TR" sz="2400" b="1" dirty="0" smtClean="0"/>
              <a:t>«VUK 160/A YOKLAMASI» </a:t>
            </a:r>
            <a:r>
              <a:rPr lang="tr-TR" sz="2400" dirty="0" smtClean="0"/>
              <a:t>seçilerek </a:t>
            </a:r>
            <a:r>
              <a:rPr lang="tr-TR" sz="2400" i="1" dirty="0" smtClean="0">
                <a:solidFill>
                  <a:schemeClr val="bg1">
                    <a:lumMod val="50000"/>
                  </a:schemeClr>
                </a:solidFill>
              </a:rPr>
              <a:t>(2021/3 Seri No.lu Uygulama İç Genelgesi)</a:t>
            </a:r>
            <a:r>
              <a:rPr lang="tr-TR" sz="2400" dirty="0" smtClean="0"/>
              <a:t> mükellefin </a:t>
            </a:r>
            <a:r>
              <a:rPr lang="tr-TR" sz="2400" dirty="0"/>
              <a:t>bilinen iş yeri </a:t>
            </a:r>
            <a:r>
              <a:rPr lang="tr-TR" sz="2400" dirty="0" smtClean="0"/>
              <a:t>adresinde iki kişiden oluşan bir ekip tarafından </a:t>
            </a:r>
            <a:r>
              <a:rPr lang="tr-TR" sz="2400" b="1" dirty="0" smtClean="0"/>
              <a:t>yoklama</a:t>
            </a:r>
            <a:r>
              <a:rPr lang="tr-TR" sz="2400" dirty="0" smtClean="0"/>
              <a:t> yapılır. </a:t>
            </a:r>
            <a:r>
              <a:rPr lang="tr-TR" sz="2400" i="1" dirty="0" smtClean="0">
                <a:solidFill>
                  <a:schemeClr val="bg1">
                    <a:lumMod val="50000"/>
                  </a:schemeClr>
                </a:solidFill>
                <a:latin typeface="Calibri" pitchFamily="34" charset="0"/>
                <a:cs typeface="Calibri" pitchFamily="34" charset="0"/>
              </a:rPr>
              <a:t>(</a:t>
            </a:r>
            <a:r>
              <a:rPr lang="tr-TR" sz="2400" i="1" dirty="0" smtClean="0">
                <a:solidFill>
                  <a:schemeClr val="bg1">
                    <a:lumMod val="50000"/>
                  </a:schemeClr>
                </a:solidFill>
              </a:rPr>
              <a:t>520 </a:t>
            </a:r>
            <a:r>
              <a:rPr lang="tr-TR" sz="2400" i="1" dirty="0">
                <a:solidFill>
                  <a:schemeClr val="bg1">
                    <a:lumMod val="50000"/>
                  </a:schemeClr>
                </a:solidFill>
              </a:rPr>
              <a:t>Sıra No.lu Vergi Usul Kanunu Genel Tebliği</a:t>
            </a:r>
            <a:r>
              <a:rPr lang="tr-TR" sz="2400" i="1" dirty="0" smtClean="0">
                <a:solidFill>
                  <a:schemeClr val="bg1">
                    <a:lumMod val="50000"/>
                  </a:schemeClr>
                </a:solidFill>
              </a:rPr>
              <a:t>)</a:t>
            </a:r>
          </a:p>
        </p:txBody>
      </p:sp>
      <p:sp>
        <p:nvSpPr>
          <p:cNvPr id="4" name="Slayt Numarası Yer Tutucusu 3"/>
          <p:cNvSpPr>
            <a:spLocks noGrp="1"/>
          </p:cNvSpPr>
          <p:nvPr>
            <p:ph type="sldNum" sz="quarter" idx="12"/>
          </p:nvPr>
        </p:nvSpPr>
        <p:spPr/>
        <p:txBody>
          <a:bodyPr/>
          <a:lstStyle/>
          <a:p>
            <a:fld id="{5C64F41C-ADE3-4D65-AE06-7F8FAB337410}" type="slidenum">
              <a:rPr lang="tr-TR" smtClean="0"/>
              <a:t>51</a:t>
            </a:fld>
            <a:endParaRPr lang="tr-TR"/>
          </a:p>
        </p:txBody>
      </p:sp>
    </p:spTree>
    <p:extLst>
      <p:ext uri="{BB962C8B-B14F-4D97-AF65-F5344CB8AC3E}">
        <p14:creationId xmlns:p14="http://schemas.microsoft.com/office/powerpoint/2010/main" val="337048786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97309" y="912581"/>
            <a:ext cx="10454356" cy="844763"/>
          </a:xfrm>
        </p:spPr>
        <p:txBody>
          <a:bodyPr>
            <a:normAutofit fontScale="90000"/>
          </a:bodyPr>
          <a:lstStyle/>
          <a:p>
            <a:r>
              <a:rPr lang="tr-TR" sz="2800" b="1" dirty="0" smtClean="0">
                <a:solidFill>
                  <a:schemeClr val="tx2"/>
                </a:solidFill>
              </a:rPr>
              <a:t>Mükellefiyet </a:t>
            </a:r>
            <a:r>
              <a:rPr lang="tr-TR" sz="2800" b="1" dirty="0">
                <a:solidFill>
                  <a:schemeClr val="tx2"/>
                </a:solidFill>
              </a:rPr>
              <a:t>kaydının analiz ve değerlendirme sonuçlarına bağlı olarak </a:t>
            </a:r>
            <a:r>
              <a:rPr lang="tr-TR" sz="2800" b="1" dirty="0" smtClean="0">
                <a:solidFill>
                  <a:schemeClr val="tx2"/>
                </a:solidFill>
              </a:rPr>
              <a:t>terkini</a:t>
            </a:r>
            <a:br>
              <a:rPr lang="tr-TR" sz="2800" b="1" dirty="0" smtClean="0">
                <a:solidFill>
                  <a:schemeClr val="tx2"/>
                </a:solidFill>
              </a:rPr>
            </a:br>
            <a:r>
              <a:rPr lang="tr-TR" sz="2800" b="1" dirty="0" smtClean="0">
                <a:solidFill>
                  <a:schemeClr val="tx2"/>
                </a:solidFill>
              </a:rPr>
              <a:t>(VUK 160/A)</a:t>
            </a:r>
            <a:endParaRPr lang="tr-TR" sz="2800" b="1" dirty="0">
              <a:solidFill>
                <a:schemeClr val="tx2"/>
              </a:solidFill>
            </a:endParaRPr>
          </a:p>
        </p:txBody>
      </p:sp>
      <p:sp>
        <p:nvSpPr>
          <p:cNvPr id="3" name="İçerik Yer Tutucusu 2"/>
          <p:cNvSpPr>
            <a:spLocks noGrp="1"/>
          </p:cNvSpPr>
          <p:nvPr>
            <p:ph idx="1"/>
          </p:nvPr>
        </p:nvSpPr>
        <p:spPr>
          <a:xfrm>
            <a:off x="324740" y="1969255"/>
            <a:ext cx="11630826" cy="4465727"/>
          </a:xfrm>
        </p:spPr>
        <p:txBody>
          <a:bodyPr>
            <a:noAutofit/>
          </a:bodyPr>
          <a:lstStyle/>
          <a:p>
            <a:pPr algn="just"/>
            <a:r>
              <a:rPr lang="tr-TR" sz="2400" i="1" dirty="0" smtClean="0"/>
              <a:t>Nezdinde yoklama yapılanın veya yetkilisinin bilinen işyeri adresinde bulunmaması halinde takip eden </a:t>
            </a:r>
            <a:r>
              <a:rPr lang="tr-TR" sz="2400" b="1" i="1" dirty="0" smtClean="0"/>
              <a:t>üç iş günü </a:t>
            </a:r>
            <a:r>
              <a:rPr lang="tr-TR" sz="2400" i="1" dirty="0" smtClean="0"/>
              <a:t>içinde ikinci yoklama yapılacaktır. </a:t>
            </a:r>
            <a:r>
              <a:rPr lang="tr-TR" sz="2400" i="1" dirty="0">
                <a:solidFill>
                  <a:schemeClr val="bg1">
                    <a:lumMod val="50000"/>
                  </a:schemeClr>
                </a:solidFill>
              </a:rPr>
              <a:t>(2021/3 Seri No.lu Uygulama İç Genelgesi)</a:t>
            </a:r>
            <a:r>
              <a:rPr lang="tr-TR" sz="2400" dirty="0"/>
              <a:t> </a:t>
            </a:r>
            <a:endParaRPr lang="tr-TR" sz="2400" dirty="0" smtClean="0"/>
          </a:p>
          <a:p>
            <a:pPr algn="just"/>
            <a:r>
              <a:rPr lang="tr-TR" sz="2400" dirty="0"/>
              <a:t>Bakanlık ilgili birimleri tarafından yapılan analiz ve değerlendirme sonuçları ile yoklama neticesinde tespit edilen hususlar, vergi dairesi </a:t>
            </a:r>
            <a:r>
              <a:rPr lang="tr-TR" sz="2400" dirty="0" smtClean="0"/>
              <a:t>müdürü başkanlığında kendisi tarafından görevlendirilen iki kişi ile birlikte toplam üç kişiden oluşturulan </a:t>
            </a:r>
            <a:r>
              <a:rPr lang="tr-TR" sz="2400" dirty="0"/>
              <a:t>bir </a:t>
            </a:r>
            <a:r>
              <a:rPr lang="tr-TR" sz="2400" b="1" dirty="0"/>
              <a:t>komisyon</a:t>
            </a:r>
            <a:r>
              <a:rPr lang="tr-TR" sz="2400" dirty="0"/>
              <a:t> tarafından değerlendirilir</a:t>
            </a:r>
            <a:r>
              <a:rPr lang="tr-TR" sz="2400" dirty="0" smtClean="0"/>
              <a:t>. </a:t>
            </a:r>
          </a:p>
          <a:p>
            <a:pPr algn="just"/>
            <a:r>
              <a:rPr lang="tr-TR" sz="2400" dirty="0" smtClean="0"/>
              <a:t>Komisyonun </a:t>
            </a:r>
            <a:r>
              <a:rPr lang="tr-TR" sz="2400" dirty="0"/>
              <a:t>mükellefin sahte belge düzenleme riskinin yüksek olduğuna ilişkin görüşü</a:t>
            </a:r>
            <a:r>
              <a:rPr lang="tr-TR" sz="2400" dirty="0" smtClean="0"/>
              <a:t> bir </a:t>
            </a:r>
            <a:r>
              <a:rPr lang="tr-TR" sz="2400" dirty="0"/>
              <a:t>tutanağa bağlanır ve ilgisine göre vergi dairesi başkanı veya defterdar </a:t>
            </a:r>
            <a:r>
              <a:rPr lang="tr-TR" sz="2400" dirty="0" smtClean="0"/>
              <a:t>onayı ile mükellefiyet kaydı </a:t>
            </a:r>
            <a:r>
              <a:rPr lang="tr-TR" sz="2400" b="1" dirty="0" smtClean="0"/>
              <a:t>«21-VUK 160/A Kapsamında Terk» </a:t>
            </a:r>
            <a:r>
              <a:rPr lang="tr-TR" sz="2400" dirty="0" smtClean="0"/>
              <a:t>türü kodu ile </a:t>
            </a:r>
            <a:r>
              <a:rPr lang="tr-TR" sz="2400" b="1" dirty="0" err="1" smtClean="0"/>
              <a:t>re’sen</a:t>
            </a:r>
            <a:r>
              <a:rPr lang="tr-TR" sz="2400" b="1" dirty="0" smtClean="0"/>
              <a:t> </a:t>
            </a:r>
            <a:r>
              <a:rPr lang="tr-TR" sz="2400" b="1" dirty="0"/>
              <a:t>terkin edilir</a:t>
            </a:r>
            <a:r>
              <a:rPr lang="tr-TR" sz="2400" dirty="0"/>
              <a:t> ve bu durum mükellefe </a:t>
            </a:r>
            <a:r>
              <a:rPr lang="tr-TR" sz="2400" b="1" dirty="0"/>
              <a:t>tebliğ</a:t>
            </a:r>
            <a:r>
              <a:rPr lang="tr-TR" sz="2400" dirty="0"/>
              <a:t> </a:t>
            </a:r>
            <a:r>
              <a:rPr lang="tr-TR" sz="2400" dirty="0" smtClean="0"/>
              <a:t>edilir.</a:t>
            </a:r>
          </a:p>
        </p:txBody>
      </p:sp>
      <p:sp>
        <p:nvSpPr>
          <p:cNvPr id="4" name="Slayt Numarası Yer Tutucusu 3"/>
          <p:cNvSpPr>
            <a:spLocks noGrp="1"/>
          </p:cNvSpPr>
          <p:nvPr>
            <p:ph type="sldNum" sz="quarter" idx="12"/>
          </p:nvPr>
        </p:nvSpPr>
        <p:spPr/>
        <p:txBody>
          <a:bodyPr/>
          <a:lstStyle/>
          <a:p>
            <a:fld id="{5C64F41C-ADE3-4D65-AE06-7F8FAB337410}" type="slidenum">
              <a:rPr lang="tr-TR" smtClean="0"/>
              <a:t>52</a:t>
            </a:fld>
            <a:endParaRPr lang="tr-TR"/>
          </a:p>
        </p:txBody>
      </p:sp>
    </p:spTree>
    <p:extLst>
      <p:ext uri="{BB962C8B-B14F-4D97-AF65-F5344CB8AC3E}">
        <p14:creationId xmlns:p14="http://schemas.microsoft.com/office/powerpoint/2010/main" val="156332830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97309" y="912581"/>
            <a:ext cx="10454356" cy="844763"/>
          </a:xfrm>
        </p:spPr>
        <p:txBody>
          <a:bodyPr>
            <a:normAutofit fontScale="90000"/>
          </a:bodyPr>
          <a:lstStyle/>
          <a:p>
            <a:r>
              <a:rPr lang="tr-TR" sz="2800" b="1" dirty="0" smtClean="0">
                <a:solidFill>
                  <a:schemeClr val="tx2"/>
                </a:solidFill>
              </a:rPr>
              <a:t>Mükellefiyet </a:t>
            </a:r>
            <a:r>
              <a:rPr lang="tr-TR" sz="2800" b="1" dirty="0">
                <a:solidFill>
                  <a:schemeClr val="tx2"/>
                </a:solidFill>
              </a:rPr>
              <a:t>kaydının analiz ve değerlendirme sonuçlarına bağlı olarak </a:t>
            </a:r>
            <a:r>
              <a:rPr lang="tr-TR" sz="2800" b="1" dirty="0" smtClean="0">
                <a:solidFill>
                  <a:schemeClr val="tx2"/>
                </a:solidFill>
              </a:rPr>
              <a:t>terkini</a:t>
            </a:r>
            <a:br>
              <a:rPr lang="tr-TR" sz="2800" b="1" dirty="0" smtClean="0">
                <a:solidFill>
                  <a:schemeClr val="tx2"/>
                </a:solidFill>
              </a:rPr>
            </a:br>
            <a:r>
              <a:rPr lang="tr-TR" sz="2800" b="1" dirty="0" smtClean="0">
                <a:solidFill>
                  <a:schemeClr val="tx2"/>
                </a:solidFill>
              </a:rPr>
              <a:t>(VUK 160/A)</a:t>
            </a:r>
            <a:endParaRPr lang="tr-TR" sz="2800" b="1" dirty="0">
              <a:solidFill>
                <a:schemeClr val="tx2"/>
              </a:solidFill>
            </a:endParaRPr>
          </a:p>
        </p:txBody>
      </p:sp>
      <p:sp>
        <p:nvSpPr>
          <p:cNvPr id="3" name="İçerik Yer Tutucusu 2"/>
          <p:cNvSpPr>
            <a:spLocks noGrp="1"/>
          </p:cNvSpPr>
          <p:nvPr>
            <p:ph idx="1"/>
          </p:nvPr>
        </p:nvSpPr>
        <p:spPr>
          <a:xfrm>
            <a:off x="780516" y="1969255"/>
            <a:ext cx="10972800" cy="4465727"/>
          </a:xfrm>
        </p:spPr>
        <p:txBody>
          <a:bodyPr>
            <a:normAutofit fontScale="92500"/>
          </a:bodyPr>
          <a:lstStyle/>
          <a:p>
            <a:pPr algn="just"/>
            <a:r>
              <a:rPr lang="tr-TR" dirty="0"/>
              <a:t>Tebliğ tarihinden itibaren </a:t>
            </a:r>
            <a:r>
              <a:rPr lang="tr-TR" b="1" dirty="0"/>
              <a:t>bir ay </a:t>
            </a:r>
            <a:r>
              <a:rPr lang="tr-TR" dirty="0"/>
              <a:t>içerisinde </a:t>
            </a:r>
          </a:p>
          <a:p>
            <a:pPr lvl="1" algn="just"/>
            <a:r>
              <a:rPr lang="tr-TR" dirty="0"/>
              <a:t>153/A maddesinin birinci fıkrasında yer alan asgari teminat tutarından az olmamak </a:t>
            </a:r>
          </a:p>
          <a:p>
            <a:pPr lvl="1" algn="just"/>
            <a:r>
              <a:rPr lang="tr-TR" dirty="0"/>
              <a:t> Sahte belge düzenleme riskinin yüksek olduğu dönemlerde düzenlenen belgelerde yer alan toplam tutarın %10'u tutarında aynı maddede belirtilen türden teminat verilmesi </a:t>
            </a:r>
          </a:p>
          <a:p>
            <a:pPr lvl="1" algn="just"/>
            <a:r>
              <a:rPr lang="tr-TR" dirty="0"/>
              <a:t>tüm vergi borçlarının ödenmesi şartıyla </a:t>
            </a:r>
          </a:p>
          <a:p>
            <a:pPr marL="457200" lvl="1" indent="0" algn="just">
              <a:buNone/>
            </a:pPr>
            <a:r>
              <a:rPr lang="tr-TR" dirty="0"/>
              <a:t>mükellefiyet, terkin tarihi itibarıyla yeniden tesis edilir. </a:t>
            </a:r>
          </a:p>
          <a:p>
            <a:pPr marL="342900" lvl="1" indent="-342900" algn="just">
              <a:buFont typeface="Arial" panose="020B0604020202020204" pitchFamily="34" charset="0"/>
              <a:buChar char="•"/>
            </a:pPr>
            <a:r>
              <a:rPr lang="tr-TR" dirty="0"/>
              <a:t>Mükellefiyetin terkin edildiği tarih ile yeniden tesis edildiği tarih aralığında verilmeyen beyanname ve bildirimler, </a:t>
            </a:r>
            <a:r>
              <a:rPr lang="tr-TR" b="1" dirty="0"/>
              <a:t>yeniden tesise ilişkin yazının mükellefe tebliğ edildiği tarihten itibaren bir ay içinde </a:t>
            </a:r>
            <a:r>
              <a:rPr lang="tr-TR" dirty="0"/>
              <a:t>verilir ve tahakkuk eden vergiler aynı sürede ödenir</a:t>
            </a:r>
            <a:r>
              <a:rPr lang="tr-TR" dirty="0" smtClean="0"/>
              <a:t>.</a:t>
            </a:r>
          </a:p>
          <a:p>
            <a:pPr marL="0" lvl="1" indent="0" algn="just">
              <a:buNone/>
            </a:pPr>
            <a:endParaRPr lang="tr-TR" dirty="0" smtClean="0"/>
          </a:p>
          <a:p>
            <a:pPr marL="0" indent="0" algn="just">
              <a:buNone/>
            </a:pPr>
            <a:r>
              <a:rPr lang="tr-TR" dirty="0" smtClean="0">
                <a:solidFill>
                  <a:schemeClr val="bg1">
                    <a:lumMod val="50000"/>
                  </a:schemeClr>
                </a:solidFill>
              </a:rPr>
              <a:t>(160/A </a:t>
            </a:r>
            <a:r>
              <a:rPr lang="tr-TR" dirty="0">
                <a:solidFill>
                  <a:schemeClr val="bg1">
                    <a:lumMod val="50000"/>
                  </a:schemeClr>
                </a:solidFill>
              </a:rPr>
              <a:t>Md.si uygulamasına ilişkin bilgi formları </a:t>
            </a:r>
            <a:r>
              <a:rPr lang="tr-TR" dirty="0" smtClean="0">
                <a:solidFill>
                  <a:schemeClr val="bg1">
                    <a:lumMod val="50000"/>
                  </a:schemeClr>
                </a:solidFill>
              </a:rPr>
              <a:t>2021/3 </a:t>
            </a:r>
            <a:r>
              <a:rPr lang="tr-TR" dirty="0">
                <a:solidFill>
                  <a:schemeClr val="bg1">
                    <a:lumMod val="50000"/>
                  </a:schemeClr>
                </a:solidFill>
              </a:rPr>
              <a:t>Uygulama İç </a:t>
            </a:r>
            <a:r>
              <a:rPr lang="tr-TR" dirty="0" smtClean="0">
                <a:solidFill>
                  <a:schemeClr val="bg1">
                    <a:lumMod val="50000"/>
                  </a:schemeClr>
                </a:solidFill>
              </a:rPr>
              <a:t>Genelgesi </a:t>
            </a:r>
            <a:r>
              <a:rPr lang="tr-TR" dirty="0">
                <a:solidFill>
                  <a:schemeClr val="bg1">
                    <a:lumMod val="50000"/>
                  </a:schemeClr>
                </a:solidFill>
              </a:rPr>
              <a:t>ekinde yer almaktadır.)</a:t>
            </a:r>
          </a:p>
          <a:p>
            <a:pPr algn="just"/>
            <a:endParaRPr lang="tr-TR" dirty="0" smtClean="0"/>
          </a:p>
        </p:txBody>
      </p:sp>
      <p:sp>
        <p:nvSpPr>
          <p:cNvPr id="4" name="Slayt Numarası Yer Tutucusu 3"/>
          <p:cNvSpPr>
            <a:spLocks noGrp="1"/>
          </p:cNvSpPr>
          <p:nvPr>
            <p:ph type="sldNum" sz="quarter" idx="12"/>
          </p:nvPr>
        </p:nvSpPr>
        <p:spPr/>
        <p:txBody>
          <a:bodyPr/>
          <a:lstStyle/>
          <a:p>
            <a:fld id="{5C64F41C-ADE3-4D65-AE06-7F8FAB337410}" type="slidenum">
              <a:rPr lang="tr-TR" smtClean="0"/>
              <a:t>53</a:t>
            </a:fld>
            <a:endParaRPr lang="tr-TR"/>
          </a:p>
        </p:txBody>
      </p:sp>
    </p:spTree>
    <p:extLst>
      <p:ext uri="{BB962C8B-B14F-4D97-AF65-F5344CB8AC3E}">
        <p14:creationId xmlns:p14="http://schemas.microsoft.com/office/powerpoint/2010/main" val="232053656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54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556837" y="18949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2" name="Metin kutusu 11"/>
          <p:cNvSpPr txBox="1"/>
          <p:nvPr/>
        </p:nvSpPr>
        <p:spPr>
          <a:xfrm>
            <a:off x="470044" y="772913"/>
            <a:ext cx="7992821" cy="430887"/>
          </a:xfrm>
          <a:prstGeom prst="rect">
            <a:avLst/>
          </a:prstGeom>
          <a:noFill/>
        </p:spPr>
        <p:txBody>
          <a:bodyPr wrap="square" rtlCol="0">
            <a:spAutoFit/>
          </a:bodyPr>
          <a:lstStyle/>
          <a:p>
            <a:r>
              <a:rPr lang="tr-TR" sz="2200" b="1" dirty="0" smtClean="0">
                <a:solidFill>
                  <a:srgbClr val="C00000"/>
                </a:solidFill>
              </a:rPr>
              <a:t>1.Günlük Sicil Bordrosu (Günlük)</a:t>
            </a:r>
            <a:endParaRPr lang="tr-TR" sz="2200" b="1" dirty="0">
              <a:solidFill>
                <a:srgbClr val="C00000"/>
              </a:solidFill>
            </a:endParaRPr>
          </a:p>
        </p:txBody>
      </p:sp>
      <p:sp>
        <p:nvSpPr>
          <p:cNvPr id="17" name="Dikdörtgen 16"/>
          <p:cNvSpPr/>
          <p:nvPr/>
        </p:nvSpPr>
        <p:spPr>
          <a:xfrm>
            <a:off x="6819899" y="2679990"/>
            <a:ext cx="4026777" cy="147732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just"/>
            <a:r>
              <a:rPr lang="tr-TR" b="1" dirty="0">
                <a:solidFill>
                  <a:srgbClr val="C00000"/>
                </a:solidFill>
              </a:rPr>
              <a:t>EVDB </a:t>
            </a:r>
            <a:r>
              <a:rPr lang="tr-TR" b="1" dirty="0" smtClean="0">
                <a:solidFill>
                  <a:srgbClr val="C00000"/>
                </a:solidFill>
              </a:rPr>
              <a:t>Rapor/Gün Sonu </a:t>
            </a:r>
            <a:r>
              <a:rPr lang="tr-TR" b="1" dirty="0">
                <a:solidFill>
                  <a:srgbClr val="C00000"/>
                </a:solidFill>
              </a:rPr>
              <a:t>Listeleri/</a:t>
            </a:r>
          </a:p>
          <a:p>
            <a:pPr algn="just"/>
            <a:r>
              <a:rPr lang="tr-TR" b="1" dirty="0">
                <a:solidFill>
                  <a:srgbClr val="C00000"/>
                </a:solidFill>
              </a:rPr>
              <a:t>Günlük Sicil Bordrosu Listesinden </a:t>
            </a:r>
            <a:r>
              <a:rPr lang="tr-TR" dirty="0">
                <a:solidFill>
                  <a:srgbClr val="C00000"/>
                </a:solidFill>
              </a:rPr>
              <a:t>yapılan işlemler kontrol edilmeli ve  işlemi biten </a:t>
            </a:r>
            <a:r>
              <a:rPr lang="tr-TR" dirty="0" smtClean="0">
                <a:solidFill>
                  <a:srgbClr val="C00000"/>
                </a:solidFill>
              </a:rPr>
              <a:t>evrakın </a:t>
            </a:r>
            <a:r>
              <a:rPr lang="tr-TR" dirty="0">
                <a:solidFill>
                  <a:srgbClr val="C00000"/>
                </a:solidFill>
              </a:rPr>
              <a:t>ilgili servislere teslimi sağlanmalıdır. </a:t>
            </a:r>
          </a:p>
        </p:txBody>
      </p:sp>
      <p:pic>
        <p:nvPicPr>
          <p:cNvPr id="18" name="Resim 17"/>
          <p:cNvPicPr/>
          <p:nvPr/>
        </p:nvPicPr>
        <p:blipFill>
          <a:blip r:embed="rId7"/>
          <a:stretch>
            <a:fillRect/>
          </a:stretch>
        </p:blipFill>
        <p:spPr>
          <a:xfrm>
            <a:off x="381663" y="1212051"/>
            <a:ext cx="5904837" cy="5550699"/>
          </a:xfrm>
          <a:prstGeom prst="rect">
            <a:avLst/>
          </a:prstGeom>
        </p:spPr>
      </p:pic>
    </p:spTree>
    <p:extLst>
      <p:ext uri="{BB962C8B-B14F-4D97-AF65-F5344CB8AC3E}">
        <p14:creationId xmlns:p14="http://schemas.microsoft.com/office/powerpoint/2010/main" val="125378065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55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556837" y="18949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Sicil Yoklama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2" name="Metin kutusu 11"/>
          <p:cNvSpPr txBox="1"/>
          <p:nvPr/>
        </p:nvSpPr>
        <p:spPr>
          <a:xfrm>
            <a:off x="470044" y="772913"/>
            <a:ext cx="7992821" cy="430887"/>
          </a:xfrm>
          <a:prstGeom prst="rect">
            <a:avLst/>
          </a:prstGeom>
          <a:noFill/>
        </p:spPr>
        <p:txBody>
          <a:bodyPr wrap="square" rtlCol="0">
            <a:spAutoFit/>
          </a:bodyPr>
          <a:lstStyle/>
          <a:p>
            <a:r>
              <a:rPr lang="tr-TR" sz="2200" b="1" dirty="0" smtClean="0">
                <a:solidFill>
                  <a:srgbClr val="C00000"/>
                </a:solidFill>
              </a:rPr>
              <a:t>2. İşlem Tipine Göre Mükellefler Listesi</a:t>
            </a:r>
            <a:endParaRPr lang="tr-TR" sz="2200" b="1" dirty="0">
              <a:solidFill>
                <a:srgbClr val="C00000"/>
              </a:solidFill>
            </a:endParaRPr>
          </a:p>
        </p:txBody>
      </p:sp>
      <p:pic>
        <p:nvPicPr>
          <p:cNvPr id="17" name="Resim 16"/>
          <p:cNvPicPr/>
          <p:nvPr/>
        </p:nvPicPr>
        <p:blipFill>
          <a:blip r:embed="rId7"/>
          <a:stretch>
            <a:fillRect/>
          </a:stretch>
        </p:blipFill>
        <p:spPr>
          <a:xfrm>
            <a:off x="470044" y="1250312"/>
            <a:ext cx="11239874" cy="5029190"/>
          </a:xfrm>
          <a:prstGeom prst="rect">
            <a:avLst/>
          </a:prstGeom>
        </p:spPr>
      </p:pic>
      <p:pic>
        <p:nvPicPr>
          <p:cNvPr id="19" name="Resim 18"/>
          <p:cNvPicPr/>
          <p:nvPr/>
        </p:nvPicPr>
        <p:blipFill>
          <a:blip r:embed="rId8"/>
          <a:stretch>
            <a:fillRect/>
          </a:stretch>
        </p:blipFill>
        <p:spPr>
          <a:xfrm>
            <a:off x="7920456" y="1958753"/>
            <a:ext cx="3789462" cy="2090868"/>
          </a:xfrm>
          <a:prstGeom prst="rect">
            <a:avLst/>
          </a:prstGeom>
        </p:spPr>
      </p:pic>
      <p:pic>
        <p:nvPicPr>
          <p:cNvPr id="20" name="Resim 19"/>
          <p:cNvPicPr/>
          <p:nvPr/>
        </p:nvPicPr>
        <p:blipFill>
          <a:blip r:embed="rId9"/>
          <a:stretch>
            <a:fillRect/>
          </a:stretch>
        </p:blipFill>
        <p:spPr>
          <a:xfrm>
            <a:off x="232845" y="4497759"/>
            <a:ext cx="3490069" cy="2011018"/>
          </a:xfrm>
          <a:prstGeom prst="rect">
            <a:avLst/>
          </a:prstGeom>
        </p:spPr>
      </p:pic>
      <p:sp>
        <p:nvSpPr>
          <p:cNvPr id="16" name="Dikdörtgen 15"/>
          <p:cNvSpPr/>
          <p:nvPr/>
        </p:nvSpPr>
        <p:spPr>
          <a:xfrm>
            <a:off x="8348745" y="4758062"/>
            <a:ext cx="3228356" cy="1200329"/>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r>
              <a:rPr lang="tr-TR" b="1" dirty="0" smtClean="0">
                <a:solidFill>
                  <a:srgbClr val="C00000"/>
                </a:solidFill>
              </a:rPr>
              <a:t>Vergi Kimlik Numarası aralığı ve tarih girilerek sicil servisince yapılan tüm işlemlerin dökümü alınabilir</a:t>
            </a:r>
            <a:endParaRPr lang="tr-TR" dirty="0">
              <a:solidFill>
                <a:srgbClr val="C00000"/>
              </a:solidFill>
            </a:endParaRPr>
          </a:p>
        </p:txBody>
      </p:sp>
    </p:spTree>
    <p:extLst>
      <p:ext uri="{BB962C8B-B14F-4D97-AF65-F5344CB8AC3E}">
        <p14:creationId xmlns:p14="http://schemas.microsoft.com/office/powerpoint/2010/main" val="2450541318"/>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491274"/>
            <a:ext cx="8791242" cy="1871126"/>
          </a:xfrm>
        </p:spPr>
        <p:txBody>
          <a:bodyPr>
            <a:noAutofit/>
          </a:bodyPr>
          <a:lstStyle/>
          <a:p>
            <a:r>
              <a:rPr lang="tr-TR" sz="4000" b="1" dirty="0">
                <a:solidFill>
                  <a:srgbClr val="E20612"/>
                </a:solidFill>
                <a:latin typeface="GalanoGrotesque-Bold" panose="00000800000000000000" pitchFamily="50" charset="-94"/>
              </a:rPr>
              <a:t>VERGİLENDİRME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SÜREKLİ YÜKÜMLÜLÜKLER SERVİSİ </a:t>
            </a:r>
          </a:p>
        </p:txBody>
      </p:sp>
    </p:spTree>
    <p:extLst>
      <p:ext uri="{BB962C8B-B14F-4D97-AF65-F5344CB8AC3E}">
        <p14:creationId xmlns:p14="http://schemas.microsoft.com/office/powerpoint/2010/main" val="2404799222"/>
      </p:ext>
    </p:extLst>
  </p:cSld>
  <p:clrMapOvr>
    <a:masterClrMapping/>
  </p:clrMapOvr>
  <p:transition spd="slow">
    <p:push dir="u"/>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67"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57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381663" y="876673"/>
            <a:ext cx="11286276" cy="5585592"/>
          </a:xfrm>
        </p:spPr>
        <p:txBody>
          <a:bodyPr>
            <a:noAutofit/>
          </a:bodyPr>
          <a:lstStyle/>
          <a:p>
            <a:pPr marL="0" indent="0">
              <a:buNone/>
            </a:pPr>
            <a:r>
              <a:rPr lang="tr-TR" sz="2400" b="1" dirty="0"/>
              <a:t>	</a:t>
            </a:r>
            <a:r>
              <a:rPr lang="tr-TR" sz="2600" b="1" dirty="0" smtClean="0">
                <a:solidFill>
                  <a:srgbClr val="C00000"/>
                </a:solidFill>
              </a:rPr>
              <a:t>İşlem </a:t>
            </a:r>
            <a:r>
              <a:rPr lang="tr-TR" sz="2600" b="1" dirty="0">
                <a:solidFill>
                  <a:srgbClr val="C00000"/>
                </a:solidFill>
              </a:rPr>
              <a:t>Yönergesi </a:t>
            </a:r>
            <a:r>
              <a:rPr lang="tr-TR" sz="2600" b="1" dirty="0" smtClean="0">
                <a:solidFill>
                  <a:srgbClr val="C00000"/>
                </a:solidFill>
              </a:rPr>
              <a:t>Madde 52: </a:t>
            </a:r>
            <a:r>
              <a:rPr lang="tr-TR" sz="2600" dirty="0" smtClean="0"/>
              <a:t>Sürekli yükümlülükler servisi;</a:t>
            </a:r>
          </a:p>
          <a:p>
            <a:r>
              <a:rPr lang="tr-TR" sz="2600" b="1" dirty="0"/>
              <a:t>	</a:t>
            </a:r>
            <a:r>
              <a:rPr lang="tr-TR" sz="2600" dirty="0" smtClean="0"/>
              <a:t>beyanname </a:t>
            </a:r>
            <a:r>
              <a:rPr lang="tr-TR" sz="2600" dirty="0"/>
              <a:t>ve bildirimlerin alınması, </a:t>
            </a:r>
            <a:endParaRPr lang="tr-TR" sz="2600" dirty="0" smtClean="0"/>
          </a:p>
          <a:p>
            <a:r>
              <a:rPr lang="tr-TR" sz="2600" dirty="0"/>
              <a:t>	</a:t>
            </a:r>
            <a:r>
              <a:rPr lang="tr-TR" sz="2600" dirty="0" smtClean="0"/>
              <a:t>tahakkuk </a:t>
            </a:r>
            <a:r>
              <a:rPr lang="tr-TR" sz="2600" dirty="0"/>
              <a:t>fişinin düzenlenmesi, </a:t>
            </a:r>
            <a:endParaRPr lang="tr-TR" sz="2600" dirty="0" smtClean="0"/>
          </a:p>
          <a:p>
            <a:r>
              <a:rPr lang="tr-TR" sz="2600" dirty="0"/>
              <a:t>	</a:t>
            </a:r>
            <a:r>
              <a:rPr lang="tr-TR" sz="2600" dirty="0" smtClean="0"/>
              <a:t>beyanname </a:t>
            </a:r>
            <a:r>
              <a:rPr lang="tr-TR" sz="2600" dirty="0"/>
              <a:t>vermeyen mükelleflere ilişkin yapılacak işlemler, </a:t>
            </a:r>
            <a:endParaRPr lang="tr-TR" sz="2600" dirty="0" smtClean="0"/>
          </a:p>
          <a:p>
            <a:r>
              <a:rPr lang="tr-TR" sz="2600" dirty="0"/>
              <a:t>	</a:t>
            </a:r>
            <a:r>
              <a:rPr lang="tr-TR" sz="2600" dirty="0" smtClean="0"/>
              <a:t>takdir </a:t>
            </a:r>
            <a:r>
              <a:rPr lang="tr-TR" sz="2600" dirty="0"/>
              <a:t>ve incelemeye sevk işlemleri, </a:t>
            </a:r>
            <a:endParaRPr lang="tr-TR" sz="2600" dirty="0" smtClean="0"/>
          </a:p>
          <a:p>
            <a:r>
              <a:rPr lang="tr-TR" sz="2600" dirty="0"/>
              <a:t>	</a:t>
            </a:r>
            <a:r>
              <a:rPr lang="tr-TR" sz="2600" dirty="0" smtClean="0"/>
              <a:t>ihbarname </a:t>
            </a:r>
            <a:r>
              <a:rPr lang="tr-TR" sz="2600" dirty="0"/>
              <a:t>kuralına göre tarhiyat işlemleri, </a:t>
            </a:r>
            <a:endParaRPr lang="tr-TR" sz="2600" dirty="0" smtClean="0"/>
          </a:p>
          <a:p>
            <a:r>
              <a:rPr lang="tr-TR" sz="2600" dirty="0"/>
              <a:t>	</a:t>
            </a:r>
            <a:r>
              <a:rPr lang="tr-TR" sz="2600" dirty="0" smtClean="0"/>
              <a:t>tarhiyatın </a:t>
            </a:r>
            <a:r>
              <a:rPr lang="tr-TR" sz="2600" dirty="0"/>
              <a:t>kesinleşmesi üzerine yapılacak tahakkuk işlemleri, </a:t>
            </a:r>
            <a:endParaRPr lang="tr-TR" sz="2600" dirty="0" smtClean="0"/>
          </a:p>
          <a:p>
            <a:r>
              <a:rPr lang="tr-TR" sz="2600" dirty="0"/>
              <a:t>	</a:t>
            </a:r>
            <a:r>
              <a:rPr lang="tr-TR" sz="2600" dirty="0" smtClean="0"/>
              <a:t>ihtiyati </a:t>
            </a:r>
            <a:r>
              <a:rPr lang="tr-TR" sz="2600" dirty="0"/>
              <a:t>tahakkuk ve ihtiyati haciz işlemleri, </a:t>
            </a:r>
            <a:endParaRPr lang="tr-TR" sz="2600" dirty="0" smtClean="0"/>
          </a:p>
          <a:p>
            <a:pPr algn="just"/>
            <a:r>
              <a:rPr lang="tr-TR" sz="2600" dirty="0"/>
              <a:t>	</a:t>
            </a:r>
            <a:r>
              <a:rPr lang="tr-TR" sz="2600" dirty="0" smtClean="0"/>
              <a:t>düzeltme </a:t>
            </a:r>
            <a:r>
              <a:rPr lang="tr-TR" sz="2600" dirty="0"/>
              <a:t>işlemleri, </a:t>
            </a:r>
            <a:endParaRPr lang="tr-TR" sz="2600" dirty="0" smtClean="0"/>
          </a:p>
          <a:p>
            <a:pPr algn="just"/>
            <a:r>
              <a:rPr lang="tr-TR" sz="2600" dirty="0"/>
              <a:t>	</a:t>
            </a:r>
            <a:r>
              <a:rPr lang="tr-TR" sz="2600" dirty="0" smtClean="0"/>
              <a:t>tecil </a:t>
            </a:r>
            <a:r>
              <a:rPr lang="tr-TR" sz="2600" dirty="0"/>
              <a:t>ve sürekli yükümlülüklere ilişkin </a:t>
            </a:r>
            <a:endParaRPr lang="tr-TR" sz="2600" dirty="0" smtClean="0"/>
          </a:p>
          <a:p>
            <a:pPr marL="0" indent="0" algn="just">
              <a:buNone/>
            </a:pPr>
            <a:r>
              <a:rPr lang="tr-TR" sz="2600" dirty="0" smtClean="0"/>
              <a:t>diğer </a:t>
            </a:r>
            <a:r>
              <a:rPr lang="tr-TR" sz="2600" dirty="0"/>
              <a:t>işlemleri </a:t>
            </a:r>
            <a:r>
              <a:rPr lang="tr-TR" sz="2600" dirty="0" smtClean="0"/>
              <a:t>yapar.  </a:t>
            </a:r>
            <a:endParaRPr lang="tr-TR" sz="2600" dirty="0"/>
          </a:p>
        </p:txBody>
      </p:sp>
      <p:sp>
        <p:nvSpPr>
          <p:cNvPr id="15" name="Unvan 1"/>
          <p:cNvSpPr txBox="1">
            <a:spLocks/>
          </p:cNvSpPr>
          <p:nvPr/>
        </p:nvSpPr>
        <p:spPr>
          <a:xfrm>
            <a:off x="623512"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Görev Tanımı</a:t>
            </a:r>
          </a:p>
        </p:txBody>
      </p:sp>
    </p:spTree>
    <p:extLst>
      <p:ext uri="{BB962C8B-B14F-4D97-AF65-F5344CB8AC3E}">
        <p14:creationId xmlns:p14="http://schemas.microsoft.com/office/powerpoint/2010/main" val="2399543851"/>
      </p:ext>
    </p:extLst>
  </p:cSld>
  <p:clrMapOvr>
    <a:masterClrMapping/>
  </p:clrMapOvr>
  <p:transition spd="slow">
    <p:push dir="u"/>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25"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58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381663" y="15068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6" name="Resim 15"/>
          <p:cNvPicPr/>
          <p:nvPr/>
        </p:nvPicPr>
        <p:blipFill>
          <a:blip r:embed="rId6"/>
          <a:stretch>
            <a:fillRect/>
          </a:stretch>
        </p:blipFill>
        <p:spPr>
          <a:xfrm>
            <a:off x="396331" y="1221410"/>
            <a:ext cx="11393570" cy="5169166"/>
          </a:xfrm>
          <a:prstGeom prst="rect">
            <a:avLst/>
          </a:prstGeom>
        </p:spPr>
      </p:pic>
      <p:sp>
        <p:nvSpPr>
          <p:cNvPr id="17" name="Metin kutusu 16"/>
          <p:cNvSpPr txBox="1"/>
          <p:nvPr/>
        </p:nvSpPr>
        <p:spPr>
          <a:xfrm>
            <a:off x="396331" y="657511"/>
            <a:ext cx="8034550" cy="438033"/>
          </a:xfrm>
          <a:prstGeom prst="rect">
            <a:avLst/>
          </a:prstGeom>
          <a:noFill/>
        </p:spPr>
        <p:txBody>
          <a:bodyPr wrap="square" rtlCol="0">
            <a:spAutoFit/>
          </a:bodyPr>
          <a:lstStyle/>
          <a:p>
            <a:r>
              <a:rPr lang="tr-TR" sz="2200" b="1" dirty="0" smtClean="0">
                <a:solidFill>
                  <a:srgbClr val="C00000"/>
                </a:solidFill>
              </a:rPr>
              <a:t>Geçici Düzeltme Onaylama</a:t>
            </a:r>
            <a:endParaRPr lang="tr-TR" sz="2200" b="1" dirty="0">
              <a:solidFill>
                <a:srgbClr val="C00000"/>
              </a:solidFill>
            </a:endParaRPr>
          </a:p>
        </p:txBody>
      </p:sp>
      <p:sp>
        <p:nvSpPr>
          <p:cNvPr id="19" name="Dikdörtgen 18"/>
          <p:cNvSpPr/>
          <p:nvPr/>
        </p:nvSpPr>
        <p:spPr>
          <a:xfrm>
            <a:off x="7257143" y="2220686"/>
            <a:ext cx="3892941" cy="142192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Geçici Düzeltme Onay Yetkisi </a:t>
            </a:r>
            <a:r>
              <a:rPr lang="tr-TR" b="1" dirty="0" smtClean="0"/>
              <a:t>vergi dairesi müdürü</a:t>
            </a:r>
            <a:r>
              <a:rPr lang="tr-TR" b="1" dirty="0" smtClean="0">
                <a:solidFill>
                  <a:srgbClr val="C00000"/>
                </a:solidFill>
              </a:rPr>
              <a:t>ndedir. Bu yetki kullanıcı yönetimine çağrı açılarak uygun görülen personele devredilebilir.</a:t>
            </a:r>
            <a:endParaRPr lang="tr-TR" b="1" dirty="0">
              <a:solidFill>
                <a:srgbClr val="C00000"/>
              </a:solidFill>
            </a:endParaRPr>
          </a:p>
        </p:txBody>
      </p:sp>
      <p:sp>
        <p:nvSpPr>
          <p:cNvPr id="5" name="Dikdörtgen 4"/>
          <p:cNvSpPr/>
          <p:nvPr/>
        </p:nvSpPr>
        <p:spPr>
          <a:xfrm>
            <a:off x="1838131" y="2537926"/>
            <a:ext cx="289249" cy="2273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14237138"/>
      </p:ext>
    </p:extLst>
  </p:cSld>
  <p:clrMapOvr>
    <a:masterClrMapping/>
  </p:clrMapOvr>
  <p:transition spd="slow">
    <p:push dir="u"/>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7266"/>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59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479376" y="147909"/>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79376" y="12944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6" name="Resim 15"/>
          <p:cNvPicPr/>
          <p:nvPr/>
        </p:nvPicPr>
        <p:blipFill rotWithShape="1">
          <a:blip r:embed="rId6"/>
          <a:srcRect l="1" r="1292"/>
          <a:stretch/>
        </p:blipFill>
        <p:spPr bwMode="auto">
          <a:xfrm>
            <a:off x="394840" y="1152288"/>
            <a:ext cx="11416159" cy="5309977"/>
          </a:xfrm>
          <a:prstGeom prst="rect">
            <a:avLst/>
          </a:prstGeom>
          <a:ln>
            <a:noFill/>
          </a:ln>
          <a:extLst>
            <a:ext uri="{53640926-AAD7-44D8-BBD7-CCE9431645EC}">
              <a14:shadowObscured xmlns:a14="http://schemas.microsoft.com/office/drawing/2010/main"/>
            </a:ext>
          </a:extLst>
        </p:spPr>
      </p:pic>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Onaylanmış Düzeltmeyi İptal Etme İşlemi	</a:t>
            </a:r>
            <a:endParaRPr lang="tr-TR" sz="2200" b="1" dirty="0">
              <a:solidFill>
                <a:srgbClr val="C00000"/>
              </a:solidFill>
            </a:endParaRPr>
          </a:p>
        </p:txBody>
      </p:sp>
      <p:sp>
        <p:nvSpPr>
          <p:cNvPr id="18" name="Dikdörtgen 17"/>
          <p:cNvSpPr/>
          <p:nvPr/>
        </p:nvSpPr>
        <p:spPr>
          <a:xfrm>
            <a:off x="7921727" y="2220686"/>
            <a:ext cx="3228356" cy="1089529"/>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Onaylanmış Düzeltmeyi İptal Etme İşlem yetkisi </a:t>
            </a:r>
            <a:r>
              <a:rPr lang="tr-TR" b="1" dirty="0" smtClean="0"/>
              <a:t>vergi dairesi müdürü</a:t>
            </a:r>
            <a:r>
              <a:rPr lang="tr-TR" b="1" dirty="0" smtClean="0">
                <a:solidFill>
                  <a:srgbClr val="C00000"/>
                </a:solidFill>
              </a:rPr>
              <a:t>ndedir.</a:t>
            </a:r>
            <a:endParaRPr lang="tr-TR" b="1" dirty="0">
              <a:solidFill>
                <a:srgbClr val="C00000"/>
              </a:solidFill>
            </a:endParaRPr>
          </a:p>
        </p:txBody>
      </p:sp>
    </p:spTree>
    <p:extLst>
      <p:ext uri="{BB962C8B-B14F-4D97-AF65-F5344CB8AC3E}">
        <p14:creationId xmlns:p14="http://schemas.microsoft.com/office/powerpoint/2010/main" val="123614352"/>
      </p:ext>
    </p:extLst>
  </p:cSld>
  <p:clrMapOvr>
    <a:masterClrMapping/>
  </p:clrMapOvr>
  <p:transition spd="slow">
    <p:push dir="u"/>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7266"/>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479376" y="147909"/>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79376" y="12944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Onaylanmış Düzeltmeyi İptal Etme İşlemi	</a:t>
            </a:r>
            <a:endParaRPr lang="tr-TR" sz="2200" b="1" dirty="0">
              <a:solidFill>
                <a:srgbClr val="C00000"/>
              </a:solidFill>
            </a:endParaRPr>
          </a:p>
        </p:txBody>
      </p:sp>
      <p:pic>
        <p:nvPicPr>
          <p:cNvPr id="19" name="Resim 18"/>
          <p:cNvPicPr/>
          <p:nvPr/>
        </p:nvPicPr>
        <p:blipFill rotWithShape="1">
          <a:blip r:embed="rId6"/>
          <a:srcRect l="5" t="-156" r="46839" b="12222"/>
          <a:stretch/>
        </p:blipFill>
        <p:spPr bwMode="auto">
          <a:xfrm>
            <a:off x="394841" y="1170748"/>
            <a:ext cx="11406633" cy="5207061"/>
          </a:xfrm>
          <a:prstGeom prst="rect">
            <a:avLst/>
          </a:prstGeom>
          <a:ln>
            <a:noFill/>
          </a:ln>
          <a:extLst>
            <a:ext uri="{53640926-AAD7-44D8-BBD7-CCE9431645EC}">
              <a14:shadowObscured xmlns:a14="http://schemas.microsoft.com/office/drawing/2010/main"/>
            </a:ext>
          </a:extLst>
        </p:spPr>
      </p:pic>
      <p:sp>
        <p:nvSpPr>
          <p:cNvPr id="16" name="Dikdörtgen 15"/>
          <p:cNvSpPr/>
          <p:nvPr/>
        </p:nvSpPr>
        <p:spPr>
          <a:xfrm>
            <a:off x="3094053" y="2500829"/>
            <a:ext cx="651681" cy="27542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51127865"/>
      </p:ext>
    </p:extLst>
  </p:cSld>
  <p:clrMapOvr>
    <a:masterClrMapping/>
  </p:clrMapOvr>
  <p:transition spd="slow">
    <p:push dir="u"/>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305727"/>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479376" y="147909"/>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79376" y="12944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Onaylanmış Düzeltmeyi İptal Etme İşlemi	</a:t>
            </a:r>
            <a:endParaRPr lang="tr-TR" sz="2200" b="1" dirty="0">
              <a:solidFill>
                <a:srgbClr val="C00000"/>
              </a:solidFill>
            </a:endParaRPr>
          </a:p>
        </p:txBody>
      </p:sp>
      <p:pic>
        <p:nvPicPr>
          <p:cNvPr id="19" name="Resim 18"/>
          <p:cNvPicPr/>
          <p:nvPr/>
        </p:nvPicPr>
        <p:blipFill rotWithShape="1">
          <a:blip r:embed="rId6"/>
          <a:srcRect l="-74" t="300" r="47207" b="15866"/>
          <a:stretch/>
        </p:blipFill>
        <p:spPr bwMode="auto">
          <a:xfrm>
            <a:off x="394841" y="1080126"/>
            <a:ext cx="11301859" cy="5289996"/>
          </a:xfrm>
          <a:prstGeom prst="rect">
            <a:avLst/>
          </a:prstGeom>
          <a:ln>
            <a:noFill/>
          </a:ln>
          <a:extLst>
            <a:ext uri="{53640926-AAD7-44D8-BBD7-CCE9431645EC}">
              <a14:shadowObscured xmlns:a14="http://schemas.microsoft.com/office/drawing/2010/main"/>
            </a:ext>
          </a:extLst>
        </p:spPr>
      </p:pic>
      <p:sp>
        <p:nvSpPr>
          <p:cNvPr id="20" name="Dikdörtgen 19"/>
          <p:cNvSpPr/>
          <p:nvPr/>
        </p:nvSpPr>
        <p:spPr>
          <a:xfrm>
            <a:off x="7722395" y="1080126"/>
            <a:ext cx="3974305"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Onaylanmış düzeltmeyi iptal etme </a:t>
            </a:r>
            <a:r>
              <a:rPr lang="tr-TR" b="1" dirty="0" smtClean="0"/>
              <a:t>müdür </a:t>
            </a:r>
            <a:r>
              <a:rPr lang="tr-TR" b="1" dirty="0" smtClean="0">
                <a:solidFill>
                  <a:srgbClr val="C00000"/>
                </a:solidFill>
              </a:rPr>
              <a:t>yetkisindedir. Arka planda düzeltilen beyanname ile ilgili kontroller yapılır. Herhangi bir HATA kodu yoksa onaylanmış düzeltme iptal edilebilir.  </a:t>
            </a:r>
            <a:endParaRPr lang="tr-TR" b="1" dirty="0">
              <a:solidFill>
                <a:srgbClr val="C00000"/>
              </a:solidFill>
            </a:endParaRPr>
          </a:p>
        </p:txBody>
      </p:sp>
    </p:spTree>
    <p:extLst>
      <p:ext uri="{BB962C8B-B14F-4D97-AF65-F5344CB8AC3E}">
        <p14:creationId xmlns:p14="http://schemas.microsoft.com/office/powerpoint/2010/main" val="3605589759"/>
      </p:ext>
    </p:extLst>
  </p:cSld>
  <p:clrMapOvr>
    <a:masterClrMapping/>
  </p:clrMapOvr>
  <p:transition spd="slow">
    <p:push dir="u"/>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59" y="305727"/>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04141" y="1171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04141" y="147909"/>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6" name="Resim 15"/>
          <p:cNvPicPr/>
          <p:nvPr/>
        </p:nvPicPr>
        <p:blipFill>
          <a:blip r:embed="rId7"/>
          <a:stretch>
            <a:fillRect/>
          </a:stretch>
        </p:blipFill>
        <p:spPr>
          <a:xfrm>
            <a:off x="409741" y="1173520"/>
            <a:ext cx="11448884" cy="5046305"/>
          </a:xfrm>
          <a:prstGeom prst="rect">
            <a:avLst/>
          </a:prstGeom>
        </p:spPr>
      </p:pic>
      <p:sp>
        <p:nvSpPr>
          <p:cNvPr id="17" name="Metin kutusu 16"/>
          <p:cNvSpPr txBox="1"/>
          <p:nvPr/>
        </p:nvSpPr>
        <p:spPr>
          <a:xfrm>
            <a:off x="409740" y="629103"/>
            <a:ext cx="8034550" cy="769441"/>
          </a:xfrm>
          <a:prstGeom prst="rect">
            <a:avLst/>
          </a:prstGeom>
          <a:noFill/>
        </p:spPr>
        <p:txBody>
          <a:bodyPr wrap="square" rtlCol="0">
            <a:spAutoFit/>
          </a:bodyPr>
          <a:lstStyle/>
          <a:p>
            <a:r>
              <a:rPr lang="tr-TR" sz="2200" b="1" dirty="0" smtClean="0">
                <a:solidFill>
                  <a:srgbClr val="C00000"/>
                </a:solidFill>
              </a:rPr>
              <a:t>Vergi İnceleme Raporuna Dayalı Düzeltilmiş Beyanname Kaydetme	</a:t>
            </a:r>
            <a:endParaRPr lang="tr-TR" sz="2200" b="1" dirty="0">
              <a:solidFill>
                <a:srgbClr val="C00000"/>
              </a:solidFill>
            </a:endParaRPr>
          </a:p>
        </p:txBody>
      </p:sp>
      <p:sp>
        <p:nvSpPr>
          <p:cNvPr id="18" name="Dikdörtgen 17"/>
          <p:cNvSpPr/>
          <p:nvPr/>
        </p:nvSpPr>
        <p:spPr>
          <a:xfrm>
            <a:off x="7903285" y="3599816"/>
            <a:ext cx="3529947"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Vergi İnceleme Raporu ile devreden KDV tutarı düzeltilen beyannamelerin sisteme girişi </a:t>
            </a:r>
            <a:r>
              <a:rPr lang="tr-TR" b="1" dirty="0" smtClean="0"/>
              <a:t>müdür yardımcısı </a:t>
            </a:r>
            <a:r>
              <a:rPr lang="tr-TR" b="1" dirty="0" smtClean="0">
                <a:solidFill>
                  <a:srgbClr val="C00000"/>
                </a:solidFill>
              </a:rPr>
              <a:t>yetkisinde olan bu ekran vasıtasıyla yapılır. </a:t>
            </a:r>
            <a:endParaRPr lang="tr-TR" b="1" dirty="0">
              <a:solidFill>
                <a:srgbClr val="C00000"/>
              </a:solidFill>
            </a:endParaRPr>
          </a:p>
        </p:txBody>
      </p:sp>
    </p:spTree>
    <p:extLst>
      <p:ext uri="{BB962C8B-B14F-4D97-AF65-F5344CB8AC3E}">
        <p14:creationId xmlns:p14="http://schemas.microsoft.com/office/powerpoint/2010/main" val="4289277093"/>
      </p:ext>
    </p:extLst>
  </p:cSld>
  <p:clrMapOvr>
    <a:masterClrMapping/>
  </p:clrMapOvr>
  <p:transition spd="slow">
    <p:push dir="u"/>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23406" y="6508777"/>
            <a:ext cx="462406" cy="365125"/>
          </a:xfrm>
        </p:spPr>
        <p:txBody>
          <a:bodyPr/>
          <a:lstStyle/>
          <a:p>
            <a:fld id="{16449A80-6FDC-475E-9293-1C17F140D77C}" type="slidenum">
              <a:rPr lang="tr-TR" smtClean="0">
                <a:solidFill>
                  <a:schemeClr val="bg1"/>
                </a:solidFill>
                <a:latin typeface="GalanoGrotesque-Bold" panose="00000800000000000000" pitchFamily="50" charset="-94"/>
              </a:rPr>
              <a:t>63</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 Ekranları</a:t>
            </a:r>
          </a:p>
        </p:txBody>
      </p:sp>
      <p:pic>
        <p:nvPicPr>
          <p:cNvPr id="7" name="Resim 6"/>
          <p:cNvPicPr>
            <a:picLocks noChangeAspect="1"/>
          </p:cNvPicPr>
          <p:nvPr/>
        </p:nvPicPr>
        <p:blipFill>
          <a:blip r:embed="rId8"/>
          <a:stretch>
            <a:fillRect/>
          </a:stretch>
        </p:blipFill>
        <p:spPr>
          <a:xfrm>
            <a:off x="381663" y="1060056"/>
            <a:ext cx="11439436" cy="5432268"/>
          </a:xfrm>
          <a:prstGeom prst="rect">
            <a:avLst/>
          </a:prstGeom>
        </p:spPr>
      </p:pic>
      <p:sp>
        <p:nvSpPr>
          <p:cNvPr id="9" name="Dikdörtgen 8"/>
          <p:cNvSpPr/>
          <p:nvPr/>
        </p:nvSpPr>
        <p:spPr>
          <a:xfrm>
            <a:off x="556837" y="3404153"/>
            <a:ext cx="10805921" cy="2585323"/>
          </a:xfrm>
          <a:prstGeom prst="rect">
            <a:avLst/>
          </a:prstGeom>
          <a:solidFill>
            <a:schemeClr val="accent1">
              <a:lumMod val="20000"/>
              <a:lumOff val="80000"/>
            </a:schemeClr>
          </a:solidFill>
        </p:spPr>
        <p:txBody>
          <a:bodyPr wrap="square">
            <a:spAutoFit/>
          </a:bodyPr>
          <a:lstStyle/>
          <a:p>
            <a:pPr algn="just"/>
            <a:r>
              <a:rPr lang="tr-TR" dirty="0" smtClean="0"/>
              <a:t>Matrah </a:t>
            </a:r>
            <a:r>
              <a:rPr lang="tr-TR" dirty="0"/>
              <a:t>ve Vergi Artırımı 7440-5/9 Bilgi Girişi </a:t>
            </a:r>
            <a:r>
              <a:rPr lang="tr-TR" dirty="0" smtClean="0"/>
              <a:t>ekranının </a:t>
            </a:r>
            <a:r>
              <a:rPr lang="tr-TR" dirty="0"/>
              <a:t>kullanım yetkisi, </a:t>
            </a:r>
            <a:r>
              <a:rPr lang="tr-TR" dirty="0">
                <a:solidFill>
                  <a:srgbClr val="FF0000"/>
                </a:solidFill>
              </a:rPr>
              <a:t>müdür </a:t>
            </a:r>
            <a:r>
              <a:rPr lang="tr-TR" dirty="0" smtClean="0">
                <a:solidFill>
                  <a:srgbClr val="FF0000"/>
                </a:solidFill>
              </a:rPr>
              <a:t>ve müdür </a:t>
            </a:r>
            <a:r>
              <a:rPr lang="tr-TR" dirty="0">
                <a:solidFill>
                  <a:srgbClr val="FF0000"/>
                </a:solidFill>
              </a:rPr>
              <a:t>yardımcılarına </a:t>
            </a:r>
            <a:r>
              <a:rPr lang="tr-TR" dirty="0"/>
              <a:t>verilmiştir. 7440 sayılı Kanunun 5 inci maddesinin 9 uncu fıkrası gereği bazı mükelleflerimizin çeşitli nedenlerle matrah ve vergi artırımında bulunması engellenmiştir. Söz konusu mükelleflerden 7440 sayılı Kanunun matrah ve vergi artırımı hükümlerinden yararlanabileceğine dair </a:t>
            </a:r>
            <a:r>
              <a:rPr lang="tr-TR" dirty="0">
                <a:solidFill>
                  <a:srgbClr val="FF0000"/>
                </a:solidFill>
              </a:rPr>
              <a:t>mahkeme kararı verilmiş olanlar </a:t>
            </a:r>
            <a:r>
              <a:rPr lang="tr-TR" dirty="0"/>
              <a:t>için Mahkeme kararına ilişkin </a:t>
            </a:r>
            <a:r>
              <a:rPr lang="tr-TR" dirty="0" smtClean="0"/>
              <a:t>bilgiler </a:t>
            </a:r>
            <a:r>
              <a:rPr lang="tr-TR" dirty="0" smtClean="0">
                <a:solidFill>
                  <a:srgbClr val="FF0000"/>
                </a:solidFill>
              </a:rPr>
              <a:t>Mahkeme </a:t>
            </a:r>
            <a:r>
              <a:rPr lang="tr-TR" dirty="0">
                <a:solidFill>
                  <a:srgbClr val="FF0000"/>
                </a:solidFill>
              </a:rPr>
              <a:t>Kararına İstinaden Bilgi </a:t>
            </a:r>
            <a:r>
              <a:rPr lang="tr-TR" dirty="0" smtClean="0">
                <a:solidFill>
                  <a:srgbClr val="FF0000"/>
                </a:solidFill>
              </a:rPr>
              <a:t>Girişi </a:t>
            </a:r>
            <a:r>
              <a:rPr lang="tr-TR" dirty="0"/>
              <a:t>seçeneği seçilerek gerekli </a:t>
            </a:r>
            <a:r>
              <a:rPr lang="tr-TR" dirty="0" smtClean="0"/>
              <a:t>girişler yapılacaktır.</a:t>
            </a:r>
            <a:endParaRPr lang="tr-TR" dirty="0"/>
          </a:p>
          <a:p>
            <a:pPr algn="just"/>
            <a:r>
              <a:rPr lang="tr-TR" dirty="0"/>
              <a:t>Mahkeme kararına istinaden işlemlerin yapılabilmesi için mükellefin </a:t>
            </a:r>
            <a:r>
              <a:rPr lang="tr-TR" dirty="0" smtClean="0"/>
              <a:t>öncelikle 7440 Matrah Artırımında Bulunamayacak Mükellef Listesinde olması gerekmektedir. Söz </a:t>
            </a:r>
            <a:r>
              <a:rPr lang="tr-TR" dirty="0"/>
              <a:t>konusu </a:t>
            </a:r>
            <a:r>
              <a:rPr lang="tr-TR" dirty="0" smtClean="0"/>
              <a:t>listeye GIBINTRA/YBS</a:t>
            </a:r>
            <a:r>
              <a:rPr lang="tr-TR" dirty="0"/>
              <a:t>/ “Borç Yapılandırma </a:t>
            </a:r>
            <a:r>
              <a:rPr lang="tr-TR" dirty="0" smtClean="0"/>
              <a:t>İşlemleri” başlığı </a:t>
            </a:r>
            <a:r>
              <a:rPr lang="tr-TR" dirty="0"/>
              <a:t>altında yer alan “7440 Matrah Artırımında Bulunamayacak Mükellef </a:t>
            </a:r>
            <a:r>
              <a:rPr lang="tr-TR" dirty="0" smtClean="0"/>
              <a:t>Sorgulama” ekranı </a:t>
            </a:r>
            <a:r>
              <a:rPr lang="tr-TR" dirty="0"/>
              <a:t>ile </a:t>
            </a:r>
            <a:r>
              <a:rPr lang="tr-TR" dirty="0" smtClean="0"/>
              <a:t>ulaşılabilmektedir.</a:t>
            </a:r>
            <a:endParaRPr lang="tr-TR" dirty="0"/>
          </a:p>
        </p:txBody>
      </p:sp>
      <p:sp>
        <p:nvSpPr>
          <p:cNvPr id="10" name="Metin kutusu 9"/>
          <p:cNvSpPr txBox="1"/>
          <p:nvPr/>
        </p:nvSpPr>
        <p:spPr>
          <a:xfrm>
            <a:off x="556837" y="588104"/>
            <a:ext cx="8034550" cy="769441"/>
          </a:xfrm>
          <a:prstGeom prst="rect">
            <a:avLst/>
          </a:prstGeom>
          <a:noFill/>
        </p:spPr>
        <p:txBody>
          <a:bodyPr wrap="square" rtlCol="0">
            <a:spAutoFit/>
          </a:bodyPr>
          <a:lstStyle/>
          <a:p>
            <a:pPr lvl="0"/>
            <a:r>
              <a:rPr lang="tr-TR" sz="2200" b="1" dirty="0">
                <a:solidFill>
                  <a:srgbClr val="C00000"/>
                </a:solidFill>
              </a:rPr>
              <a:t>Matrah ve Vergi Artırımı 7440-5/9 Bilgi Girişi</a:t>
            </a:r>
          </a:p>
          <a:p>
            <a:r>
              <a:rPr lang="tr-TR" sz="2200" b="1" dirty="0" smtClean="0">
                <a:solidFill>
                  <a:srgbClr val="C00000"/>
                </a:solidFill>
              </a:rPr>
              <a:t>	</a:t>
            </a:r>
            <a:endParaRPr lang="tr-TR" sz="2200" b="1" dirty="0">
              <a:solidFill>
                <a:srgbClr val="C00000"/>
              </a:solidFill>
            </a:endParaRPr>
          </a:p>
        </p:txBody>
      </p:sp>
    </p:spTree>
    <p:extLst>
      <p:ext uri="{BB962C8B-B14F-4D97-AF65-F5344CB8AC3E}">
        <p14:creationId xmlns:p14="http://schemas.microsoft.com/office/powerpoint/2010/main" val="412571297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90" y="316865"/>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sp>
        <p:nvSpPr>
          <p:cNvPr id="17" name="Metin kutusu 16"/>
          <p:cNvSpPr txBox="1"/>
          <p:nvPr/>
        </p:nvSpPr>
        <p:spPr>
          <a:xfrm>
            <a:off x="409740" y="799153"/>
            <a:ext cx="8034550" cy="430887"/>
          </a:xfrm>
          <a:prstGeom prst="rect">
            <a:avLst/>
          </a:prstGeom>
          <a:noFill/>
        </p:spPr>
        <p:txBody>
          <a:bodyPr wrap="square" rtlCol="0">
            <a:spAutoFit/>
          </a:bodyPr>
          <a:lstStyle/>
          <a:p>
            <a:r>
              <a:rPr lang="tr-TR" sz="2200" b="1" dirty="0" smtClean="0">
                <a:solidFill>
                  <a:srgbClr val="C00000"/>
                </a:solidFill>
              </a:rPr>
              <a:t>VUK 153/A Kapsamında Takip Edilen Mükellef Form Onaylama	</a:t>
            </a:r>
            <a:endParaRPr lang="tr-TR" sz="2200" b="1" dirty="0">
              <a:solidFill>
                <a:srgbClr val="C00000"/>
              </a:solidFill>
            </a:endParaRPr>
          </a:p>
        </p:txBody>
      </p:sp>
      <p:sp>
        <p:nvSpPr>
          <p:cNvPr id="18" name="Dikdörtgen 17"/>
          <p:cNvSpPr/>
          <p:nvPr/>
        </p:nvSpPr>
        <p:spPr>
          <a:xfrm>
            <a:off x="7436542" y="3701868"/>
            <a:ext cx="3529947" cy="208672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Vergi Tekniği Raporu ile gelen EK-1 girişinin memur tarafından yapılması sonucu oluşan geçici kaydın kesin kayda dönüştürdüğü müdür yardımcısına tanımlı menüdür. </a:t>
            </a:r>
            <a:endParaRPr lang="tr-TR" b="1" dirty="0">
              <a:solidFill>
                <a:srgbClr val="C00000"/>
              </a:solidFill>
            </a:endParaRPr>
          </a:p>
        </p:txBody>
      </p:sp>
      <p:pic>
        <p:nvPicPr>
          <p:cNvPr id="19" name="Resim 18"/>
          <p:cNvPicPr/>
          <p:nvPr/>
        </p:nvPicPr>
        <p:blipFill>
          <a:blip r:embed="rId7"/>
          <a:stretch>
            <a:fillRect/>
          </a:stretch>
        </p:blipFill>
        <p:spPr>
          <a:xfrm>
            <a:off x="394841" y="1387410"/>
            <a:ext cx="11346917" cy="4992905"/>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3" name="Dikdörtgen 2"/>
          <p:cNvSpPr/>
          <p:nvPr/>
        </p:nvSpPr>
        <p:spPr>
          <a:xfrm>
            <a:off x="2920482" y="2416629"/>
            <a:ext cx="2780522" cy="1455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5522354" y="3034196"/>
            <a:ext cx="2836592" cy="447870"/>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3132779" y="4745230"/>
            <a:ext cx="8230818" cy="1477328"/>
          </a:xfrm>
          <a:prstGeom prst="rect">
            <a:avLst/>
          </a:prstGeom>
          <a:solidFill>
            <a:schemeClr val="accent1">
              <a:lumMod val="20000"/>
              <a:lumOff val="80000"/>
            </a:schemeClr>
          </a:solidFill>
        </p:spPr>
        <p:txBody>
          <a:bodyPr wrap="square">
            <a:spAutoFit/>
          </a:bodyPr>
          <a:lstStyle/>
          <a:p>
            <a:pPr algn="just"/>
            <a:r>
              <a:rPr lang="tr-TR" dirty="0" smtClean="0"/>
              <a:t>Vergi </a:t>
            </a:r>
            <a:r>
              <a:rPr lang="tr-TR" dirty="0"/>
              <a:t>incelemesine yetkili olanlar tarafından düzenlenen münhasıran sahte belge düzenlenmesine ilişkin tespitleri nedeniyle düzenledikleri raporlara istinaden  “VUK 153/A Maddesi Kapsamında Takip Edileceklere İlişkin Bilgi Formu” da düzenlenmelidir. 13.04.2017 tarihinde vergi dairesi ekranlarına </a:t>
            </a:r>
            <a:r>
              <a:rPr lang="tr-TR" dirty="0">
                <a:solidFill>
                  <a:srgbClr val="FF0000"/>
                </a:solidFill>
              </a:rPr>
              <a:t>atılan “Takip Edilen Mükellef Bilgi Giriş Formu” giriş yetkileri vergi dairesi vergilendirme memuru ve şeflerine </a:t>
            </a:r>
            <a:r>
              <a:rPr lang="tr-TR" dirty="0"/>
              <a:t>verilmiştir.</a:t>
            </a:r>
          </a:p>
        </p:txBody>
      </p:sp>
    </p:spTree>
    <p:extLst>
      <p:ext uri="{BB962C8B-B14F-4D97-AF65-F5344CB8AC3E}">
        <p14:creationId xmlns:p14="http://schemas.microsoft.com/office/powerpoint/2010/main" val="1189304727"/>
      </p:ext>
    </p:extLst>
  </p:cSld>
  <p:clrMapOvr>
    <a:masterClrMapping/>
  </p:clrMapOvr>
  <p:transition spd="slow">
    <p:push dir="u"/>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90" y="316865"/>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sp>
        <p:nvSpPr>
          <p:cNvPr id="17" name="Metin kutusu 16"/>
          <p:cNvSpPr txBox="1"/>
          <p:nvPr/>
        </p:nvSpPr>
        <p:spPr>
          <a:xfrm>
            <a:off x="409740" y="799153"/>
            <a:ext cx="8034550" cy="430887"/>
          </a:xfrm>
          <a:prstGeom prst="rect">
            <a:avLst/>
          </a:prstGeom>
          <a:noFill/>
        </p:spPr>
        <p:txBody>
          <a:bodyPr wrap="square" rtlCol="0">
            <a:spAutoFit/>
          </a:bodyPr>
          <a:lstStyle/>
          <a:p>
            <a:r>
              <a:rPr lang="tr-TR" sz="2200" b="1" dirty="0" smtClean="0">
                <a:solidFill>
                  <a:srgbClr val="C00000"/>
                </a:solidFill>
              </a:rPr>
              <a:t>VUK 153/A Kapsamında Takip Edilen Mükellef Form Onaylama	</a:t>
            </a:r>
            <a:endParaRPr lang="tr-TR" sz="2200" b="1" dirty="0">
              <a:solidFill>
                <a:srgbClr val="C00000"/>
              </a:solidFill>
            </a:endParaRPr>
          </a:p>
        </p:txBody>
      </p:sp>
      <p:sp>
        <p:nvSpPr>
          <p:cNvPr id="18" name="Dikdörtgen 17"/>
          <p:cNvSpPr/>
          <p:nvPr/>
        </p:nvSpPr>
        <p:spPr>
          <a:xfrm>
            <a:off x="7436542" y="3701868"/>
            <a:ext cx="3529947" cy="208672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Vergi Tekniği Raporu ile gelen EK-1 girişinin memur tarafından yapılması sonucu oluşan geçici kaydın kesin kayda dönüştürdüğü müdür yardımcısına tanımlı menüdür. </a:t>
            </a:r>
            <a:endParaRPr lang="tr-TR" b="1" dirty="0">
              <a:solidFill>
                <a:srgbClr val="C00000"/>
              </a:solidFill>
            </a:endParaRPr>
          </a:p>
        </p:txBody>
      </p:sp>
      <p:pic>
        <p:nvPicPr>
          <p:cNvPr id="19" name="Resim 18"/>
          <p:cNvPicPr/>
          <p:nvPr/>
        </p:nvPicPr>
        <p:blipFill>
          <a:blip r:embed="rId7"/>
          <a:stretch>
            <a:fillRect/>
          </a:stretch>
        </p:blipFill>
        <p:spPr>
          <a:xfrm>
            <a:off x="381663" y="1361242"/>
            <a:ext cx="11346917" cy="4992905"/>
          </a:xfrm>
          <a:prstGeom prst="rect">
            <a:avLst/>
          </a:prstGeom>
        </p:spPr>
        <p:style>
          <a:lnRef idx="2">
            <a:schemeClr val="accent1">
              <a:shade val="50000"/>
            </a:schemeClr>
          </a:lnRef>
          <a:fillRef idx="1">
            <a:schemeClr val="accent1"/>
          </a:fillRef>
          <a:effectRef idx="0">
            <a:schemeClr val="accent1"/>
          </a:effectRef>
          <a:fontRef idx="minor">
            <a:schemeClr val="lt1"/>
          </a:fontRef>
        </p:style>
      </p:pic>
      <p:sp>
        <p:nvSpPr>
          <p:cNvPr id="3" name="Dikdörtgen 2"/>
          <p:cNvSpPr/>
          <p:nvPr/>
        </p:nvSpPr>
        <p:spPr>
          <a:xfrm>
            <a:off x="2920482" y="2416629"/>
            <a:ext cx="2780522" cy="14555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5" name="Dikdörtgen 4"/>
          <p:cNvSpPr/>
          <p:nvPr/>
        </p:nvSpPr>
        <p:spPr>
          <a:xfrm>
            <a:off x="5607698" y="3497348"/>
            <a:ext cx="2836592" cy="1525756"/>
          </a:xfrm>
          <a:prstGeom prst="rect">
            <a:avLst/>
          </a:prstGeom>
          <a:noFill/>
          <a:ln w="44450"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2920482" y="5023104"/>
            <a:ext cx="7868131" cy="1200329"/>
          </a:xfrm>
          <a:prstGeom prst="rect">
            <a:avLst/>
          </a:prstGeom>
          <a:solidFill>
            <a:schemeClr val="accent1">
              <a:lumMod val="20000"/>
              <a:lumOff val="80000"/>
            </a:schemeClr>
          </a:solidFill>
        </p:spPr>
        <p:txBody>
          <a:bodyPr wrap="square">
            <a:spAutoFit/>
          </a:bodyPr>
          <a:lstStyle/>
          <a:p>
            <a:r>
              <a:rPr lang="tr-TR" dirty="0"/>
              <a:t>-</a:t>
            </a:r>
            <a:r>
              <a:rPr lang="tr-TR" dirty="0">
                <a:solidFill>
                  <a:srgbClr val="FF0000"/>
                </a:solidFill>
              </a:rPr>
              <a:t>Takip Edilen Mükellef Form Onaylama Ekranı </a:t>
            </a:r>
          </a:p>
          <a:p>
            <a:r>
              <a:rPr lang="tr-TR" dirty="0"/>
              <a:t>Geçici Kayıt Numarası ile sistemde oluşturulan Takip Edilen Mükellef Bilgi Giriş Formunun onay işleminin yapıldığı ekrandır. Takip Edilen Mükellef Form Onaylama ekranı yetkileri vergi dairesi müdürü /müdür yardımcılarına verilmiştir</a:t>
            </a:r>
          </a:p>
        </p:txBody>
      </p:sp>
      <p:sp>
        <p:nvSpPr>
          <p:cNvPr id="7" name="Dikdörtgen 6"/>
          <p:cNvSpPr/>
          <p:nvPr/>
        </p:nvSpPr>
        <p:spPr>
          <a:xfrm>
            <a:off x="8624407" y="2416629"/>
            <a:ext cx="2836903" cy="2585323"/>
          </a:xfrm>
          <a:prstGeom prst="rect">
            <a:avLst/>
          </a:prstGeom>
          <a:solidFill>
            <a:schemeClr val="accent1">
              <a:lumMod val="20000"/>
              <a:lumOff val="80000"/>
            </a:schemeClr>
          </a:solidFill>
        </p:spPr>
        <p:txBody>
          <a:bodyPr wrap="square">
            <a:spAutoFit/>
          </a:bodyPr>
          <a:lstStyle/>
          <a:p>
            <a:r>
              <a:rPr lang="tr-TR" dirty="0" smtClean="0">
                <a:solidFill>
                  <a:srgbClr val="FF0000"/>
                </a:solidFill>
              </a:rPr>
              <a:t>Takip </a:t>
            </a:r>
            <a:r>
              <a:rPr lang="tr-TR" dirty="0">
                <a:solidFill>
                  <a:srgbClr val="FF0000"/>
                </a:solidFill>
              </a:rPr>
              <a:t>Edilen Mükellef Form </a:t>
            </a:r>
            <a:r>
              <a:rPr lang="tr-TR" dirty="0" smtClean="0">
                <a:solidFill>
                  <a:srgbClr val="FF0000"/>
                </a:solidFill>
              </a:rPr>
              <a:t>Günleme ve </a:t>
            </a:r>
            <a:r>
              <a:rPr lang="tr-TR" dirty="0">
                <a:solidFill>
                  <a:srgbClr val="FF0000"/>
                </a:solidFill>
              </a:rPr>
              <a:t>İptal </a:t>
            </a:r>
            <a:r>
              <a:rPr lang="tr-TR" dirty="0"/>
              <a:t>ekranı ile onaylanmış veya geçici kayıt numarası almış Takip Edilen Mükellef Bilgi Giriş Formu bilgileri vergi dairesi müdürü /müdür yardımcısı tarafından </a:t>
            </a:r>
            <a:r>
              <a:rPr lang="tr-TR" dirty="0" smtClean="0"/>
              <a:t>günleme ve iptal edilebilmektedir.</a:t>
            </a:r>
            <a:endParaRPr lang="tr-TR" dirty="0"/>
          </a:p>
        </p:txBody>
      </p:sp>
    </p:spTree>
    <p:extLst>
      <p:ext uri="{BB962C8B-B14F-4D97-AF65-F5344CB8AC3E}">
        <p14:creationId xmlns:p14="http://schemas.microsoft.com/office/powerpoint/2010/main" val="2478617308"/>
      </p:ext>
    </p:extLst>
  </p:cSld>
  <p:clrMapOvr>
    <a:masterClrMapping/>
  </p:clrMapOvr>
  <p:transition spd="slow">
    <p:push dir="u"/>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184880" y="624450"/>
            <a:ext cx="12007120" cy="4021550"/>
          </a:xfrm>
        </p:spPr>
        <p:txBody>
          <a:bodyPr>
            <a:noAutofit/>
          </a:bodyPr>
          <a:lstStyle/>
          <a:p>
            <a:pPr marL="0" indent="0" algn="just">
              <a:buNone/>
            </a:pPr>
            <a:r>
              <a:rPr lang="tr-TR" sz="2400" b="1" dirty="0"/>
              <a:t>V</a:t>
            </a:r>
            <a:r>
              <a:rPr lang="tr-TR" sz="2400" b="1" dirty="0" smtClean="0"/>
              <a:t>ergi </a:t>
            </a:r>
            <a:r>
              <a:rPr lang="tr-TR" sz="2400" b="1" dirty="0"/>
              <a:t>incelemesine yetkili olanlar tarafından </a:t>
            </a:r>
            <a:r>
              <a:rPr lang="tr-TR" sz="2400" b="1" dirty="0" smtClean="0"/>
              <a:t>münhasıran </a:t>
            </a:r>
            <a:r>
              <a:rPr lang="tr-TR" sz="2400" b="1" dirty="0"/>
              <a:t>sahte belge düzenlenmesine ilişkin tespitleri nedeniyle düzenledikleri raporlara istinaden  “VUK 153/A Maddesi Kapsamında Takip Edileceklere İlişkin Bilgi Formu” da düzenlenmelidir. 13.04.2017 tarihinde vergi dairesi ekranlarına atılan </a:t>
            </a:r>
            <a:r>
              <a:rPr lang="tr-TR" sz="2400" b="1" dirty="0">
                <a:solidFill>
                  <a:srgbClr val="FF0000"/>
                </a:solidFill>
              </a:rPr>
              <a:t>“Takip Edilen Mükellef Bilgi Giriş Formu”</a:t>
            </a:r>
            <a:r>
              <a:rPr lang="tr-TR" sz="2400" b="1" dirty="0"/>
              <a:t> giriş yetkileri vergi dairesi </a:t>
            </a:r>
            <a:r>
              <a:rPr lang="tr-TR" sz="2400" b="1" dirty="0">
                <a:solidFill>
                  <a:srgbClr val="FF0000"/>
                </a:solidFill>
              </a:rPr>
              <a:t>vergilendirme memuru ve şeflerine verilmiştir. V</a:t>
            </a:r>
            <a:r>
              <a:rPr lang="tr-TR" sz="2400" b="1" dirty="0"/>
              <a:t>ergi İncelemesine yetkili olanlar tarafından düzenlenen VUK 153/A maddesi kapsamında olduğu tespit edilen Vergi İnceleme Raporu ve Vergi Tekniği Raporlarının Rapor Kayıt Defteri girişi yapılarak Rapor Kayıt Defter Numarası alınır. Rapor Kayıt Defter Numarası ekrandaki Rapora İlişkin Bilgiler alanındaki ilgili bölüme yazılarak KAYIT BUL tuşuna basılır. Ekrana rapor kayıt defteri bilgilerinin gelmesi </a:t>
            </a:r>
            <a:r>
              <a:rPr lang="tr-TR" sz="2400" b="1" dirty="0" smtClean="0"/>
              <a:t>sağlanır. Rapora </a:t>
            </a:r>
            <a:r>
              <a:rPr lang="tr-TR" sz="2400" b="1" dirty="0"/>
              <a:t>Dayanılarak VUK 153/A Kapsamında Değerlendirilecek Mükellefler kulakçığının 1. Seviye Mükellef Bilgileri ve 2. Seviye Mükellef Bilgileri alanlarına giriş yapılarak KAYDET butonu tıklanır ve Geçici Kayıt Numarası oluşturulur.</a:t>
            </a:r>
          </a:p>
          <a:p>
            <a:pPr marL="0" indent="0" algn="just">
              <a:buNone/>
            </a:pPr>
            <a:r>
              <a:rPr lang="tr-TR" sz="2400" b="1" dirty="0"/>
              <a:t>2. Seviye Mükellef Bilgileri alanı doldurulurken öncelikle 1. Seviye Mükellef Bilgileri alanındaki ilgili mükellef seçilir ve bu mükellefle ilgili olan 2. seviye mükellef bilgileri </a:t>
            </a:r>
            <a:r>
              <a:rPr lang="tr-TR" sz="2400" b="1" dirty="0" smtClean="0"/>
              <a:t>girilir.</a:t>
            </a:r>
            <a:endParaRPr lang="tr-TR" sz="2400" b="1" dirty="0"/>
          </a:p>
          <a:p>
            <a:pPr marL="0" indent="0" algn="just">
              <a:buNone/>
            </a:pPr>
            <a:r>
              <a:rPr lang="tr-TR" sz="2400" b="1" dirty="0"/>
              <a:t>Geçici Kayıt numarası ile oluşturulan Form, Form Görüntüsü kulakçığından kontrol edilerek çıktısı alınabilmektedir</a:t>
            </a:r>
            <a:endParaRPr lang="tr-TR" sz="2400" dirty="0"/>
          </a:p>
          <a:p>
            <a:pPr marL="0" indent="0">
              <a:buNone/>
            </a:pPr>
            <a:r>
              <a:rPr lang="tr-TR" sz="2400" dirty="0"/>
              <a:t>	</a:t>
            </a:r>
            <a:endParaRPr lang="tr-TR" dirty="0"/>
          </a:p>
        </p:txBody>
      </p:sp>
    </p:spTree>
    <p:extLst>
      <p:ext uri="{BB962C8B-B14F-4D97-AF65-F5344CB8AC3E}">
        <p14:creationId xmlns:p14="http://schemas.microsoft.com/office/powerpoint/2010/main" val="2483085065"/>
      </p:ext>
    </p:extLst>
  </p:cSld>
  <p:clrMapOvr>
    <a:masterClrMapping/>
  </p:clrMapOvr>
  <p:transition spd="slow">
    <p:push dir="u"/>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274666"/>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6" name="Resim 15"/>
          <p:cNvPicPr/>
          <p:nvPr/>
        </p:nvPicPr>
        <p:blipFill>
          <a:blip r:embed="rId6"/>
          <a:stretch>
            <a:fillRect/>
          </a:stretch>
        </p:blipFill>
        <p:spPr>
          <a:xfrm>
            <a:off x="394841" y="1399592"/>
            <a:ext cx="11287086" cy="5062673"/>
          </a:xfrm>
          <a:prstGeom prst="rect">
            <a:avLst/>
          </a:prstGeom>
        </p:spPr>
      </p:pic>
      <p:sp>
        <p:nvSpPr>
          <p:cNvPr id="17" name="Metin kutusu 16"/>
          <p:cNvSpPr txBox="1"/>
          <p:nvPr/>
        </p:nvSpPr>
        <p:spPr>
          <a:xfrm>
            <a:off x="409740" y="799153"/>
            <a:ext cx="8034550" cy="430887"/>
          </a:xfrm>
          <a:prstGeom prst="rect">
            <a:avLst/>
          </a:prstGeom>
          <a:noFill/>
        </p:spPr>
        <p:txBody>
          <a:bodyPr wrap="square" rtlCol="0">
            <a:spAutoFit/>
          </a:bodyPr>
          <a:lstStyle/>
          <a:p>
            <a:r>
              <a:rPr lang="tr-TR" sz="2200" b="1" dirty="0" smtClean="0">
                <a:solidFill>
                  <a:srgbClr val="C00000"/>
                </a:solidFill>
              </a:rPr>
              <a:t>VUK 153/A Kapsamında Takip Edilen Mükellef Form Onaylama	</a:t>
            </a:r>
            <a:endParaRPr lang="tr-TR" sz="2200" b="1" dirty="0">
              <a:solidFill>
                <a:srgbClr val="C00000"/>
              </a:solidFill>
            </a:endParaRPr>
          </a:p>
        </p:txBody>
      </p:sp>
      <p:sp>
        <p:nvSpPr>
          <p:cNvPr id="18" name="Dikdörtgen 17"/>
          <p:cNvSpPr/>
          <p:nvPr/>
        </p:nvSpPr>
        <p:spPr>
          <a:xfrm>
            <a:off x="7436542" y="3701868"/>
            <a:ext cx="3529947" cy="208672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Vergi Tekniği Raporu ile gelen EK-1 girişinin memur tarafından yapılması sonucu oluşan geçici kaydın kesin kayda dönüştürdüğü </a:t>
            </a:r>
            <a:r>
              <a:rPr lang="tr-TR" b="1" dirty="0" smtClean="0"/>
              <a:t>müdür yardımcısına</a:t>
            </a:r>
            <a:r>
              <a:rPr lang="tr-TR" b="1" dirty="0" smtClean="0">
                <a:solidFill>
                  <a:srgbClr val="C00000"/>
                </a:solidFill>
              </a:rPr>
              <a:t> tanımlı menüdür. </a:t>
            </a:r>
            <a:endParaRPr lang="tr-TR" b="1" dirty="0">
              <a:solidFill>
                <a:srgbClr val="C00000"/>
              </a:solidFill>
            </a:endParaRPr>
          </a:p>
        </p:txBody>
      </p:sp>
    </p:spTree>
    <p:extLst>
      <p:ext uri="{BB962C8B-B14F-4D97-AF65-F5344CB8AC3E}">
        <p14:creationId xmlns:p14="http://schemas.microsoft.com/office/powerpoint/2010/main" val="711324998"/>
      </p:ext>
    </p:extLst>
  </p:cSld>
  <p:clrMapOvr>
    <a:masterClrMapping/>
  </p:clrMapOvr>
  <p:transition spd="slow">
    <p:push dir="u"/>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274666"/>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sp>
        <p:nvSpPr>
          <p:cNvPr id="17" name="Metin kutusu 16"/>
          <p:cNvSpPr txBox="1"/>
          <p:nvPr/>
        </p:nvSpPr>
        <p:spPr>
          <a:xfrm>
            <a:off x="394841" y="673687"/>
            <a:ext cx="8034550" cy="430887"/>
          </a:xfrm>
          <a:prstGeom prst="rect">
            <a:avLst/>
          </a:prstGeom>
          <a:noFill/>
        </p:spPr>
        <p:txBody>
          <a:bodyPr wrap="square" rtlCol="0">
            <a:spAutoFit/>
          </a:bodyPr>
          <a:lstStyle/>
          <a:p>
            <a:r>
              <a:rPr lang="tr-TR" sz="2200" b="1" dirty="0" smtClean="0">
                <a:solidFill>
                  <a:srgbClr val="C00000"/>
                </a:solidFill>
              </a:rPr>
              <a:t>Toplu Takibe Alınmayacak Tahakkuk Girişi</a:t>
            </a:r>
            <a:endParaRPr lang="tr-TR" sz="2200" b="1" dirty="0">
              <a:solidFill>
                <a:srgbClr val="C00000"/>
              </a:solidFill>
            </a:endParaRPr>
          </a:p>
        </p:txBody>
      </p:sp>
      <p:pic>
        <p:nvPicPr>
          <p:cNvPr id="20" name="Resim 19"/>
          <p:cNvPicPr/>
          <p:nvPr/>
        </p:nvPicPr>
        <p:blipFill>
          <a:blip r:embed="rId6"/>
          <a:stretch>
            <a:fillRect/>
          </a:stretch>
        </p:blipFill>
        <p:spPr>
          <a:xfrm>
            <a:off x="394840" y="1248855"/>
            <a:ext cx="11301859" cy="5123370"/>
          </a:xfrm>
          <a:prstGeom prst="rect">
            <a:avLst/>
          </a:prstGeom>
        </p:spPr>
      </p:pic>
      <p:sp>
        <p:nvSpPr>
          <p:cNvPr id="16" name="Dikdörtgen 15"/>
          <p:cNvSpPr/>
          <p:nvPr/>
        </p:nvSpPr>
        <p:spPr>
          <a:xfrm>
            <a:off x="1331356" y="2423711"/>
            <a:ext cx="289249" cy="13546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22670415"/>
      </p:ext>
    </p:extLst>
  </p:cSld>
  <p:clrMapOvr>
    <a:masterClrMapping/>
  </p:clrMapOvr>
  <p:transition spd="slow">
    <p:push dir="u"/>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274666"/>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69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sp>
        <p:nvSpPr>
          <p:cNvPr id="17" name="Metin kutusu 16"/>
          <p:cNvSpPr txBox="1"/>
          <p:nvPr/>
        </p:nvSpPr>
        <p:spPr>
          <a:xfrm>
            <a:off x="394841" y="673687"/>
            <a:ext cx="8034550" cy="430887"/>
          </a:xfrm>
          <a:prstGeom prst="rect">
            <a:avLst/>
          </a:prstGeom>
          <a:noFill/>
        </p:spPr>
        <p:txBody>
          <a:bodyPr wrap="square" rtlCol="0">
            <a:spAutoFit/>
          </a:bodyPr>
          <a:lstStyle/>
          <a:p>
            <a:r>
              <a:rPr lang="tr-TR" sz="2200" b="1" dirty="0" smtClean="0">
                <a:solidFill>
                  <a:srgbClr val="C00000"/>
                </a:solidFill>
              </a:rPr>
              <a:t>Toplu Takibe Alınmaması Gereken Tahakkuk Bilgi Güncelleme</a:t>
            </a:r>
            <a:endParaRPr lang="tr-TR" sz="2200" b="1" dirty="0">
              <a:solidFill>
                <a:srgbClr val="C00000"/>
              </a:solidFill>
            </a:endParaRPr>
          </a:p>
        </p:txBody>
      </p:sp>
      <p:pic>
        <p:nvPicPr>
          <p:cNvPr id="19" name="Resim 18"/>
          <p:cNvPicPr/>
          <p:nvPr/>
        </p:nvPicPr>
        <p:blipFill>
          <a:blip r:embed="rId6"/>
          <a:stretch>
            <a:fillRect/>
          </a:stretch>
        </p:blipFill>
        <p:spPr>
          <a:xfrm>
            <a:off x="394841" y="1248855"/>
            <a:ext cx="11320909" cy="5094795"/>
          </a:xfrm>
          <a:prstGeom prst="rect">
            <a:avLst/>
          </a:prstGeom>
        </p:spPr>
      </p:pic>
      <p:sp>
        <p:nvSpPr>
          <p:cNvPr id="16" name="Dikdörtgen 15"/>
          <p:cNvSpPr/>
          <p:nvPr/>
        </p:nvSpPr>
        <p:spPr>
          <a:xfrm>
            <a:off x="2379307" y="3526972"/>
            <a:ext cx="447869" cy="2080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ikdörtgen 17"/>
          <p:cNvSpPr/>
          <p:nvPr/>
        </p:nvSpPr>
        <p:spPr>
          <a:xfrm>
            <a:off x="3964247" y="3526972"/>
            <a:ext cx="447869" cy="20807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80819901"/>
      </p:ext>
    </p:extLst>
  </p:cSld>
  <p:clrMapOvr>
    <a:masterClrMapping/>
  </p:clrMapOvr>
  <p:transition spd="slow">
    <p:push dir="u"/>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316865"/>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8" name="Resim 17"/>
          <p:cNvPicPr/>
          <p:nvPr/>
        </p:nvPicPr>
        <p:blipFill>
          <a:blip r:embed="rId6"/>
          <a:stretch>
            <a:fillRect/>
          </a:stretch>
        </p:blipFill>
        <p:spPr>
          <a:xfrm>
            <a:off x="409741" y="1364239"/>
            <a:ext cx="11309508" cy="5108107"/>
          </a:xfrm>
          <a:prstGeom prst="rect">
            <a:avLst/>
          </a:prstGeom>
          <a:ln>
            <a:solidFill>
              <a:srgbClr val="FF0000"/>
            </a:solidFill>
          </a:ln>
        </p:spPr>
      </p:pic>
      <p:sp>
        <p:nvSpPr>
          <p:cNvPr id="5" name="Dikdörtgen 4"/>
          <p:cNvSpPr/>
          <p:nvPr/>
        </p:nvSpPr>
        <p:spPr>
          <a:xfrm>
            <a:off x="5746173" y="3616035"/>
            <a:ext cx="2847109" cy="2846229"/>
          </a:xfrm>
          <a:prstGeom prst="rect">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Metin kutusu 15"/>
          <p:cNvSpPr txBox="1"/>
          <p:nvPr/>
        </p:nvSpPr>
        <p:spPr>
          <a:xfrm>
            <a:off x="409740" y="799153"/>
            <a:ext cx="8034550" cy="430887"/>
          </a:xfrm>
          <a:prstGeom prst="rect">
            <a:avLst/>
          </a:prstGeom>
          <a:noFill/>
        </p:spPr>
        <p:txBody>
          <a:bodyPr wrap="square" rtlCol="0">
            <a:spAutoFit/>
          </a:bodyPr>
          <a:lstStyle/>
          <a:p>
            <a:r>
              <a:rPr lang="tr-TR" sz="2200" b="1" dirty="0" smtClean="0">
                <a:solidFill>
                  <a:srgbClr val="C00000"/>
                </a:solidFill>
              </a:rPr>
              <a:t>Tarhiyat İlan Listesi Bilgi Giriş Ekranı	</a:t>
            </a:r>
            <a:endParaRPr lang="tr-TR" sz="2200" b="1" dirty="0">
              <a:solidFill>
                <a:srgbClr val="C00000"/>
              </a:solidFill>
            </a:endParaRPr>
          </a:p>
        </p:txBody>
      </p:sp>
    </p:spTree>
    <p:extLst>
      <p:ext uri="{BB962C8B-B14F-4D97-AF65-F5344CB8AC3E}">
        <p14:creationId xmlns:p14="http://schemas.microsoft.com/office/powerpoint/2010/main" val="1335434105"/>
      </p:ext>
    </p:extLst>
  </p:cSld>
  <p:clrMapOvr>
    <a:masterClrMapping/>
  </p:clrMapOvr>
  <p:transition spd="slow">
    <p:push dir="u"/>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316865"/>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6" name="Resim 15"/>
          <p:cNvPicPr/>
          <p:nvPr/>
        </p:nvPicPr>
        <p:blipFill>
          <a:blip r:embed="rId6"/>
          <a:stretch>
            <a:fillRect/>
          </a:stretch>
        </p:blipFill>
        <p:spPr>
          <a:xfrm>
            <a:off x="351652" y="961009"/>
            <a:ext cx="11414250" cy="5430460"/>
          </a:xfrm>
          <a:prstGeom prst="rect">
            <a:avLst/>
          </a:prstGeom>
        </p:spPr>
      </p:pic>
      <p:sp>
        <p:nvSpPr>
          <p:cNvPr id="3" name="Oval 2"/>
          <p:cNvSpPr/>
          <p:nvPr/>
        </p:nvSpPr>
        <p:spPr>
          <a:xfrm>
            <a:off x="10151705" y="4655976"/>
            <a:ext cx="1361725" cy="765110"/>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64193918"/>
      </p:ext>
    </p:extLst>
  </p:cSld>
  <p:clrMapOvr>
    <a:masterClrMapping/>
  </p:clrMapOvr>
  <p:transition spd="slow">
    <p:push dir="u"/>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316865"/>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7" name="Resim 16"/>
          <p:cNvPicPr/>
          <p:nvPr/>
        </p:nvPicPr>
        <p:blipFill>
          <a:blip r:embed="rId6"/>
          <a:stretch>
            <a:fillRect/>
          </a:stretch>
        </p:blipFill>
        <p:spPr>
          <a:xfrm>
            <a:off x="409740" y="860656"/>
            <a:ext cx="11257957" cy="5601609"/>
          </a:xfrm>
          <a:prstGeom prst="rect">
            <a:avLst/>
          </a:prstGeom>
        </p:spPr>
      </p:pic>
      <p:sp>
        <p:nvSpPr>
          <p:cNvPr id="18" name="Oval 17"/>
          <p:cNvSpPr/>
          <p:nvPr/>
        </p:nvSpPr>
        <p:spPr>
          <a:xfrm>
            <a:off x="1744824" y="2202023"/>
            <a:ext cx="1184988" cy="587829"/>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Oval 18"/>
          <p:cNvSpPr/>
          <p:nvPr/>
        </p:nvSpPr>
        <p:spPr>
          <a:xfrm>
            <a:off x="4236098" y="6111609"/>
            <a:ext cx="668608" cy="431471"/>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334396420"/>
      </p:ext>
    </p:extLst>
  </p:cSld>
  <p:clrMapOvr>
    <a:masterClrMapping/>
  </p:clrMapOvr>
  <p:transition spd="slow">
    <p:push dir="u"/>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040" y="305727"/>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73</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9740" y="22398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Sürekli Yükümlülükler Servisi </a:t>
            </a:r>
            <a:r>
              <a:rPr lang="tr-TR" sz="2400" b="1" dirty="0">
                <a:solidFill>
                  <a:schemeClr val="accent5">
                    <a:lumMod val="75000"/>
                  </a:schemeClr>
                </a:solidFill>
                <a:latin typeface="GalanoGrotesque-Medium" panose="00000600000000000000" pitchFamily="50" charset="-94"/>
              </a:rPr>
              <a:t>Ekranları</a:t>
            </a:r>
          </a:p>
        </p:txBody>
      </p:sp>
      <p:pic>
        <p:nvPicPr>
          <p:cNvPr id="16" name="Resim 15"/>
          <p:cNvPicPr/>
          <p:nvPr/>
        </p:nvPicPr>
        <p:blipFill>
          <a:blip r:embed="rId6"/>
          <a:stretch>
            <a:fillRect/>
          </a:stretch>
        </p:blipFill>
        <p:spPr>
          <a:xfrm>
            <a:off x="314245" y="897086"/>
            <a:ext cx="11262856" cy="5541923"/>
          </a:xfrm>
          <a:prstGeom prst="rect">
            <a:avLst/>
          </a:prstGeom>
        </p:spPr>
      </p:pic>
    </p:spTree>
    <p:extLst>
      <p:ext uri="{BB962C8B-B14F-4D97-AF65-F5344CB8AC3E}">
        <p14:creationId xmlns:p14="http://schemas.microsoft.com/office/powerpoint/2010/main" val="792682197"/>
      </p:ext>
    </p:extLst>
  </p:cSld>
  <p:clrMapOvr>
    <a:masterClrMapping/>
  </p:clrMapOvr>
  <p:transition spd="slow">
    <p:push dir="u"/>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74</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Metin kutusu 8"/>
          <p:cNvSpPr txBox="1"/>
          <p:nvPr/>
        </p:nvSpPr>
        <p:spPr>
          <a:xfrm>
            <a:off x="479375" y="789071"/>
            <a:ext cx="8002152" cy="430887"/>
          </a:xfrm>
          <a:prstGeom prst="rect">
            <a:avLst/>
          </a:prstGeom>
          <a:noFill/>
        </p:spPr>
        <p:txBody>
          <a:bodyPr wrap="square" rtlCol="0">
            <a:spAutoFit/>
          </a:bodyPr>
          <a:lstStyle/>
          <a:p>
            <a:r>
              <a:rPr lang="tr-TR" sz="2200" b="1" dirty="0" smtClean="0">
                <a:solidFill>
                  <a:srgbClr val="C00000"/>
                </a:solidFill>
              </a:rPr>
              <a:t>1.Geçici Düzeltme Listesi (15 Günlük)</a:t>
            </a:r>
            <a:endParaRPr lang="tr-TR" sz="2200" b="1" dirty="0">
              <a:solidFill>
                <a:srgbClr val="C00000"/>
              </a:solidFill>
            </a:endParaRPr>
          </a:p>
        </p:txBody>
      </p:sp>
      <p:pic>
        <p:nvPicPr>
          <p:cNvPr id="10" name="Resim 9"/>
          <p:cNvPicPr/>
          <p:nvPr/>
        </p:nvPicPr>
        <p:blipFill>
          <a:blip r:embed="rId6"/>
          <a:stretch>
            <a:fillRect/>
          </a:stretch>
        </p:blipFill>
        <p:spPr>
          <a:xfrm>
            <a:off x="394841" y="1286594"/>
            <a:ext cx="11352400" cy="5011569"/>
          </a:xfrm>
          <a:prstGeom prst="rect">
            <a:avLst/>
          </a:prstGeom>
        </p:spPr>
      </p:pic>
      <p:sp>
        <p:nvSpPr>
          <p:cNvPr id="15" name="Dikdörtgen 14"/>
          <p:cNvSpPr/>
          <p:nvPr/>
        </p:nvSpPr>
        <p:spPr>
          <a:xfrm>
            <a:off x="8644029" y="3561716"/>
            <a:ext cx="2933072" cy="142192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Geçici düzeltme onayı yapılmayan düzeltmelerin listesi 15 günde bir alınarak kontrol edilmelidir. </a:t>
            </a:r>
            <a:endParaRPr lang="tr-TR" b="1" dirty="0">
              <a:solidFill>
                <a:srgbClr val="C00000"/>
              </a:solidFill>
            </a:endParaRPr>
          </a:p>
        </p:txBody>
      </p:sp>
    </p:spTree>
    <p:extLst>
      <p:ext uri="{BB962C8B-B14F-4D97-AF65-F5344CB8AC3E}">
        <p14:creationId xmlns:p14="http://schemas.microsoft.com/office/powerpoint/2010/main" val="2846474780"/>
      </p:ext>
    </p:extLst>
  </p:cSld>
  <p:clrMapOvr>
    <a:masterClrMapping/>
  </p:clrMapOvr>
  <p:transition spd="slow">
    <p:push dir="u"/>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75</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9137672" cy="430887"/>
          </a:xfrm>
          <a:prstGeom prst="rect">
            <a:avLst/>
          </a:prstGeom>
          <a:noFill/>
        </p:spPr>
        <p:txBody>
          <a:bodyPr wrap="square" rtlCol="0">
            <a:spAutoFit/>
          </a:bodyPr>
          <a:lstStyle/>
          <a:p>
            <a:r>
              <a:rPr lang="tr-TR" sz="2200" b="1" dirty="0" smtClean="0">
                <a:solidFill>
                  <a:srgbClr val="C00000"/>
                </a:solidFill>
              </a:rPr>
              <a:t>1. </a:t>
            </a:r>
            <a:r>
              <a:rPr lang="tr-TR" sz="2200" b="1" dirty="0">
                <a:solidFill>
                  <a:srgbClr val="C00000"/>
                </a:solidFill>
              </a:rPr>
              <a:t>Geçici Düzeltme Listesi</a:t>
            </a:r>
          </a:p>
        </p:txBody>
      </p:sp>
      <p:pic>
        <p:nvPicPr>
          <p:cNvPr id="15" name="Resim 14"/>
          <p:cNvPicPr/>
          <p:nvPr/>
        </p:nvPicPr>
        <p:blipFill>
          <a:blip r:embed="rId6"/>
          <a:stretch>
            <a:fillRect/>
          </a:stretch>
        </p:blipFill>
        <p:spPr>
          <a:xfrm>
            <a:off x="585363" y="1319756"/>
            <a:ext cx="10991738" cy="2457379"/>
          </a:xfrm>
          <a:prstGeom prst="rect">
            <a:avLst/>
          </a:prstGeom>
        </p:spPr>
      </p:pic>
      <p:pic>
        <p:nvPicPr>
          <p:cNvPr id="18" name="Resim 17"/>
          <p:cNvPicPr/>
          <p:nvPr/>
        </p:nvPicPr>
        <p:blipFill rotWithShape="1">
          <a:blip r:embed="rId7"/>
          <a:srcRect l="5098" t="15346" r="4970"/>
          <a:stretch/>
        </p:blipFill>
        <p:spPr>
          <a:xfrm>
            <a:off x="585362" y="3777135"/>
            <a:ext cx="11097725" cy="2373631"/>
          </a:xfrm>
          <a:prstGeom prst="rect">
            <a:avLst/>
          </a:prstGeom>
        </p:spPr>
      </p:pic>
    </p:spTree>
    <p:extLst>
      <p:ext uri="{BB962C8B-B14F-4D97-AF65-F5344CB8AC3E}">
        <p14:creationId xmlns:p14="http://schemas.microsoft.com/office/powerpoint/2010/main" val="3220737062"/>
      </p:ext>
    </p:extLst>
  </p:cSld>
  <p:clrMapOvr>
    <a:masterClrMapping/>
  </p:clrMapOvr>
  <p:transition spd="slow">
    <p:push dir="u"/>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76</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5" name="Metin kutusu 14"/>
          <p:cNvSpPr txBox="1"/>
          <p:nvPr/>
        </p:nvSpPr>
        <p:spPr>
          <a:xfrm>
            <a:off x="479376" y="850574"/>
            <a:ext cx="7992821" cy="430887"/>
          </a:xfrm>
          <a:prstGeom prst="rect">
            <a:avLst/>
          </a:prstGeom>
          <a:noFill/>
        </p:spPr>
        <p:txBody>
          <a:bodyPr wrap="square" rtlCol="0">
            <a:spAutoFit/>
          </a:bodyPr>
          <a:lstStyle/>
          <a:p>
            <a:r>
              <a:rPr lang="tr-TR" sz="2200" b="1" dirty="0">
                <a:solidFill>
                  <a:srgbClr val="C00000"/>
                </a:solidFill>
              </a:rPr>
              <a:t>2</a:t>
            </a:r>
            <a:r>
              <a:rPr lang="tr-TR" sz="2200" b="1" dirty="0" smtClean="0">
                <a:solidFill>
                  <a:srgbClr val="C00000"/>
                </a:solidFill>
              </a:rPr>
              <a:t>.Geçici İhbarnameler Listesi (Aylık)</a:t>
            </a:r>
            <a:endParaRPr lang="tr-TR" sz="2200" b="1" dirty="0">
              <a:solidFill>
                <a:srgbClr val="C00000"/>
              </a:solidFill>
            </a:endParaRPr>
          </a:p>
        </p:txBody>
      </p:sp>
      <p:pic>
        <p:nvPicPr>
          <p:cNvPr id="17" name="Resim 16"/>
          <p:cNvPicPr/>
          <p:nvPr/>
        </p:nvPicPr>
        <p:blipFill>
          <a:blip r:embed="rId6"/>
          <a:stretch>
            <a:fillRect/>
          </a:stretch>
        </p:blipFill>
        <p:spPr>
          <a:xfrm>
            <a:off x="394841" y="1327973"/>
            <a:ext cx="11399053" cy="5016843"/>
          </a:xfrm>
          <a:prstGeom prst="rect">
            <a:avLst/>
          </a:prstGeom>
        </p:spPr>
      </p:pic>
      <p:sp>
        <p:nvSpPr>
          <p:cNvPr id="18" name="Dikdörtgen 17"/>
          <p:cNvSpPr/>
          <p:nvPr/>
        </p:nvSpPr>
        <p:spPr>
          <a:xfrm>
            <a:off x="8341913" y="2414466"/>
            <a:ext cx="2933072"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Geçici durumda kalmış ve henüz tarh defterine kaydı yapılmamış  ihbarnamelerin listesi ayda bir alınarak kontrol edilmelidir. </a:t>
            </a:r>
            <a:endParaRPr lang="tr-TR" b="1" dirty="0">
              <a:solidFill>
                <a:srgbClr val="C00000"/>
              </a:solidFill>
            </a:endParaRPr>
          </a:p>
        </p:txBody>
      </p:sp>
    </p:spTree>
    <p:extLst>
      <p:ext uri="{BB962C8B-B14F-4D97-AF65-F5344CB8AC3E}">
        <p14:creationId xmlns:p14="http://schemas.microsoft.com/office/powerpoint/2010/main" val="1545196628"/>
      </p:ext>
    </p:extLst>
  </p:cSld>
  <p:clrMapOvr>
    <a:masterClrMapping/>
  </p:clrMapOvr>
  <p:transition spd="slow">
    <p:push dir="u"/>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77</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Metin kutusu 8"/>
          <p:cNvSpPr txBox="1"/>
          <p:nvPr/>
        </p:nvSpPr>
        <p:spPr>
          <a:xfrm>
            <a:off x="479376" y="850574"/>
            <a:ext cx="7992821" cy="430887"/>
          </a:xfrm>
          <a:prstGeom prst="rect">
            <a:avLst/>
          </a:prstGeom>
          <a:noFill/>
        </p:spPr>
        <p:txBody>
          <a:bodyPr wrap="square" rtlCol="0">
            <a:spAutoFit/>
          </a:bodyPr>
          <a:lstStyle/>
          <a:p>
            <a:r>
              <a:rPr lang="tr-TR" sz="2200" b="1" dirty="0" smtClean="0">
                <a:solidFill>
                  <a:srgbClr val="C00000"/>
                </a:solidFill>
              </a:rPr>
              <a:t>3.İptal Edilen Geçici İhbarnameler Listesi (Aylık)</a:t>
            </a:r>
            <a:endParaRPr lang="tr-TR" sz="2200" b="1" dirty="0">
              <a:solidFill>
                <a:srgbClr val="C00000"/>
              </a:solidFill>
            </a:endParaRPr>
          </a:p>
        </p:txBody>
      </p:sp>
      <p:pic>
        <p:nvPicPr>
          <p:cNvPr id="15" name="Resim 14"/>
          <p:cNvPicPr/>
          <p:nvPr/>
        </p:nvPicPr>
        <p:blipFill>
          <a:blip r:embed="rId6"/>
          <a:stretch>
            <a:fillRect/>
          </a:stretch>
        </p:blipFill>
        <p:spPr>
          <a:xfrm>
            <a:off x="394841" y="1295313"/>
            <a:ext cx="11378059" cy="1124037"/>
          </a:xfrm>
          <a:prstGeom prst="rect">
            <a:avLst/>
          </a:prstGeom>
        </p:spPr>
      </p:pic>
      <p:pic>
        <p:nvPicPr>
          <p:cNvPr id="17" name="Resim 16"/>
          <p:cNvPicPr/>
          <p:nvPr/>
        </p:nvPicPr>
        <p:blipFill>
          <a:blip r:embed="rId7"/>
          <a:stretch>
            <a:fillRect/>
          </a:stretch>
        </p:blipFill>
        <p:spPr>
          <a:xfrm>
            <a:off x="479375" y="2433201"/>
            <a:ext cx="6159549" cy="4029063"/>
          </a:xfrm>
          <a:prstGeom prst="rect">
            <a:avLst/>
          </a:prstGeom>
        </p:spPr>
      </p:pic>
      <p:sp>
        <p:nvSpPr>
          <p:cNvPr id="18" name="Dikdörtgen 17"/>
          <p:cNvSpPr/>
          <p:nvPr/>
        </p:nvSpPr>
        <p:spPr>
          <a:xfrm>
            <a:off x="9037238" y="2460663"/>
            <a:ext cx="2640412" cy="142192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Geçici durumdayken iptal edilmiş ihbarnamelerin listesi ayda bir alınarak kontrol edilmelidir. </a:t>
            </a:r>
            <a:endParaRPr lang="tr-TR" b="1" dirty="0">
              <a:solidFill>
                <a:srgbClr val="C00000"/>
              </a:solidFill>
            </a:endParaRPr>
          </a:p>
        </p:txBody>
      </p:sp>
      <p:sp>
        <p:nvSpPr>
          <p:cNvPr id="19" name="Dikdörtgen 18"/>
          <p:cNvSpPr/>
          <p:nvPr/>
        </p:nvSpPr>
        <p:spPr>
          <a:xfrm>
            <a:off x="1024569" y="4583018"/>
            <a:ext cx="627961" cy="11296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08037117"/>
      </p:ext>
    </p:extLst>
  </p:cSld>
  <p:clrMapOvr>
    <a:masterClrMapping/>
  </p:clrMapOvr>
  <p:transition spd="slow">
    <p:push dir="u"/>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305727"/>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78</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09740" y="145312"/>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Metin kutusu 8"/>
          <p:cNvSpPr txBox="1"/>
          <p:nvPr/>
        </p:nvSpPr>
        <p:spPr>
          <a:xfrm>
            <a:off x="409740" y="822083"/>
            <a:ext cx="7992821" cy="430887"/>
          </a:xfrm>
          <a:prstGeom prst="rect">
            <a:avLst/>
          </a:prstGeom>
          <a:noFill/>
        </p:spPr>
        <p:txBody>
          <a:bodyPr wrap="square" rtlCol="0">
            <a:spAutoFit/>
          </a:bodyPr>
          <a:lstStyle/>
          <a:p>
            <a:r>
              <a:rPr lang="tr-TR" sz="2200" b="1" dirty="0" smtClean="0">
                <a:solidFill>
                  <a:srgbClr val="C00000"/>
                </a:solidFill>
              </a:rPr>
              <a:t>4. Takdire Sevk Edilen Mükellefler Listesi (Aylık)</a:t>
            </a:r>
            <a:endParaRPr lang="tr-TR" sz="2200" b="1" dirty="0">
              <a:solidFill>
                <a:srgbClr val="C00000"/>
              </a:solidFill>
            </a:endParaRPr>
          </a:p>
        </p:txBody>
      </p:sp>
      <p:pic>
        <p:nvPicPr>
          <p:cNvPr id="15" name="Resim 14"/>
          <p:cNvPicPr/>
          <p:nvPr/>
        </p:nvPicPr>
        <p:blipFill>
          <a:blip r:embed="rId6"/>
          <a:stretch>
            <a:fillRect/>
          </a:stretch>
        </p:blipFill>
        <p:spPr>
          <a:xfrm>
            <a:off x="394841" y="1301811"/>
            <a:ext cx="11416159" cy="1392272"/>
          </a:xfrm>
          <a:prstGeom prst="rect">
            <a:avLst/>
          </a:prstGeom>
        </p:spPr>
      </p:pic>
      <p:pic>
        <p:nvPicPr>
          <p:cNvPr id="17" name="Resim 16"/>
          <p:cNvPicPr/>
          <p:nvPr/>
        </p:nvPicPr>
        <p:blipFill>
          <a:blip r:embed="rId7"/>
          <a:stretch>
            <a:fillRect/>
          </a:stretch>
        </p:blipFill>
        <p:spPr>
          <a:xfrm>
            <a:off x="409740" y="2686050"/>
            <a:ext cx="5577334" cy="3943350"/>
          </a:xfrm>
          <a:prstGeom prst="rect">
            <a:avLst/>
          </a:prstGeom>
        </p:spPr>
      </p:pic>
      <p:sp>
        <p:nvSpPr>
          <p:cNvPr id="18" name="Dikdörtgen 17"/>
          <p:cNvSpPr/>
          <p:nvPr/>
        </p:nvSpPr>
        <p:spPr>
          <a:xfrm>
            <a:off x="6666341" y="4546647"/>
            <a:ext cx="3717594"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Takdire sevk edilen mükelleflerle ilgili komisyon işlemleri ve takdir komisyonu kararlarının takip edildiği ekrandır. Ayda bir bu liste alınarak kontrol edilmelidir. </a:t>
            </a:r>
            <a:endParaRPr lang="tr-TR" b="1" dirty="0">
              <a:solidFill>
                <a:srgbClr val="C00000"/>
              </a:solidFill>
            </a:endParaRPr>
          </a:p>
        </p:txBody>
      </p:sp>
      <p:sp>
        <p:nvSpPr>
          <p:cNvPr id="3" name="Yuvarlatılmış Dikdörtgen 2"/>
          <p:cNvSpPr/>
          <p:nvPr/>
        </p:nvSpPr>
        <p:spPr>
          <a:xfrm>
            <a:off x="409740" y="2222668"/>
            <a:ext cx="1576834" cy="387817"/>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5" name="Resim 4"/>
          <p:cNvPicPr>
            <a:picLocks noChangeAspect="1"/>
          </p:cNvPicPr>
          <p:nvPr/>
        </p:nvPicPr>
        <p:blipFill>
          <a:blip r:embed="rId8"/>
          <a:stretch>
            <a:fillRect/>
          </a:stretch>
        </p:blipFill>
        <p:spPr>
          <a:xfrm>
            <a:off x="6379899" y="2800763"/>
            <a:ext cx="3057525" cy="13261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7" name="Düz Ok Bağlayıcısı 6"/>
          <p:cNvCxnSpPr/>
          <p:nvPr/>
        </p:nvCxnSpPr>
        <p:spPr>
          <a:xfrm>
            <a:off x="1986574" y="2441498"/>
            <a:ext cx="4306382" cy="6418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6062503"/>
      </p:ext>
    </p:extLst>
  </p:cSld>
  <p:clrMapOvr>
    <a:masterClrMapping/>
  </p:clrMapOvr>
  <p:transition spd="slow">
    <p:push dir="u"/>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79</a:t>
            </a:fld>
            <a:endParaRPr lang="tr-TR" dirty="0">
              <a:solidFill>
                <a:prstClr val="white"/>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pic>
        <p:nvPicPr>
          <p:cNvPr id="10" name="Resim 9"/>
          <p:cNvPicPr/>
          <p:nvPr/>
        </p:nvPicPr>
        <p:blipFill>
          <a:blip r:embed="rId6"/>
          <a:stretch>
            <a:fillRect/>
          </a:stretch>
        </p:blipFill>
        <p:spPr>
          <a:xfrm>
            <a:off x="559837" y="1548880"/>
            <a:ext cx="11161108" cy="4730621"/>
          </a:xfrm>
          <a:prstGeom prst="rect">
            <a:avLst/>
          </a:prstGeom>
        </p:spPr>
      </p:pic>
      <p:sp>
        <p:nvSpPr>
          <p:cNvPr id="5" name="Metin kutusu 4"/>
          <p:cNvSpPr txBox="1"/>
          <p:nvPr/>
        </p:nvSpPr>
        <p:spPr>
          <a:xfrm>
            <a:off x="559837" y="941471"/>
            <a:ext cx="4637314" cy="430887"/>
          </a:xfrm>
          <a:prstGeom prst="rect">
            <a:avLst/>
          </a:prstGeom>
          <a:noFill/>
        </p:spPr>
        <p:txBody>
          <a:bodyPr wrap="square" rtlCol="0">
            <a:spAutoFit/>
          </a:bodyPr>
          <a:lstStyle/>
          <a:p>
            <a:r>
              <a:rPr lang="tr-TR" sz="2200" b="1" dirty="0" smtClean="0">
                <a:solidFill>
                  <a:srgbClr val="C00000"/>
                </a:solidFill>
              </a:rPr>
              <a:t>5-Protokol </a:t>
            </a:r>
            <a:r>
              <a:rPr lang="tr-TR" sz="2200" b="1" dirty="0">
                <a:solidFill>
                  <a:srgbClr val="C00000"/>
                </a:solidFill>
              </a:rPr>
              <a:t>Fiş Listesi</a:t>
            </a:r>
          </a:p>
        </p:txBody>
      </p:sp>
      <p:pic>
        <p:nvPicPr>
          <p:cNvPr id="3" name="Resim 2"/>
          <p:cNvPicPr>
            <a:picLocks noChangeAspect="1"/>
          </p:cNvPicPr>
          <p:nvPr/>
        </p:nvPicPr>
        <p:blipFill>
          <a:blip r:embed="rId7"/>
          <a:stretch>
            <a:fillRect/>
          </a:stretch>
        </p:blipFill>
        <p:spPr>
          <a:xfrm>
            <a:off x="5809373" y="5864937"/>
            <a:ext cx="1609483" cy="414564"/>
          </a:xfrm>
          <a:prstGeom prst="rect">
            <a:avLst/>
          </a:prstGeom>
        </p:spPr>
      </p:pic>
      <p:sp>
        <p:nvSpPr>
          <p:cNvPr id="15" name="Dikdörtgen 14"/>
          <p:cNvSpPr/>
          <p:nvPr/>
        </p:nvSpPr>
        <p:spPr>
          <a:xfrm>
            <a:off x="8003351" y="2904884"/>
            <a:ext cx="3717594" cy="1421928"/>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Takdire sevk edilen mükelleflerle ilgili komisyona gönderilen fişlerin sistem üzerinden gidip gitmediğinin kontrolü yapılmalıdır.</a:t>
            </a:r>
            <a:endParaRPr lang="tr-TR" b="1" dirty="0">
              <a:solidFill>
                <a:srgbClr val="C00000"/>
              </a:solidFill>
            </a:endParaRPr>
          </a:p>
        </p:txBody>
      </p:sp>
      <p:pic>
        <p:nvPicPr>
          <p:cNvPr id="6" name="Resim 5"/>
          <p:cNvPicPr>
            <a:picLocks noChangeAspect="1"/>
          </p:cNvPicPr>
          <p:nvPr/>
        </p:nvPicPr>
        <p:blipFill>
          <a:blip r:embed="rId8"/>
          <a:stretch>
            <a:fillRect/>
          </a:stretch>
        </p:blipFill>
        <p:spPr>
          <a:xfrm>
            <a:off x="4647208" y="3665565"/>
            <a:ext cx="1638529" cy="1181265"/>
          </a:xfrm>
          <a:prstGeom prst="rect">
            <a:avLst/>
          </a:prstGeom>
        </p:spPr>
      </p:pic>
    </p:spTree>
    <p:extLst>
      <p:ext uri="{BB962C8B-B14F-4D97-AF65-F5344CB8AC3E}">
        <p14:creationId xmlns:p14="http://schemas.microsoft.com/office/powerpoint/2010/main" val="788861363"/>
      </p:ext>
    </p:extLst>
  </p:cSld>
  <p:clrMapOvr>
    <a:masterClrMapping/>
  </p:clrMapOvr>
  <p:transition spd="slow">
    <p:push dir="u"/>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80</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394841" y="960220"/>
            <a:ext cx="10058730" cy="430887"/>
          </a:xfrm>
          <a:prstGeom prst="rect">
            <a:avLst/>
          </a:prstGeom>
        </p:spPr>
        <p:txBody>
          <a:bodyPr wrap="square">
            <a:spAutoFit/>
          </a:bodyPr>
          <a:lstStyle/>
          <a:p>
            <a:r>
              <a:rPr lang="tr-TR" sz="2200" b="1" dirty="0" smtClean="0">
                <a:solidFill>
                  <a:srgbClr val="C00000"/>
                </a:solidFill>
              </a:rPr>
              <a:t>6.Önceki Dönemden Devreden KDV Listelerinde Tutarsızlıklar Olan Mükellefler Listesi</a:t>
            </a:r>
            <a:endParaRPr lang="tr-TR" sz="2200" b="1" dirty="0">
              <a:solidFill>
                <a:srgbClr val="C00000"/>
              </a:solidFill>
            </a:endParaRPr>
          </a:p>
        </p:txBody>
      </p:sp>
      <p:pic>
        <p:nvPicPr>
          <p:cNvPr id="10" name="Resim 9"/>
          <p:cNvPicPr/>
          <p:nvPr/>
        </p:nvPicPr>
        <p:blipFill rotWithShape="1">
          <a:blip r:embed="rId6"/>
          <a:srcRect l="83" r="1322"/>
          <a:stretch/>
        </p:blipFill>
        <p:spPr>
          <a:xfrm>
            <a:off x="394840" y="1634731"/>
            <a:ext cx="11352401" cy="4827534"/>
          </a:xfrm>
          <a:prstGeom prst="rect">
            <a:avLst/>
          </a:prstGeom>
        </p:spPr>
      </p:pic>
    </p:spTree>
    <p:extLst>
      <p:ext uri="{BB962C8B-B14F-4D97-AF65-F5344CB8AC3E}">
        <p14:creationId xmlns:p14="http://schemas.microsoft.com/office/powerpoint/2010/main" val="3312582493"/>
      </p:ext>
    </p:extLst>
  </p:cSld>
  <p:clrMapOvr>
    <a:masterClrMapping/>
  </p:clrMapOvr>
  <p:transition spd="slow">
    <p:push dir="u"/>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81</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479376" y="941471"/>
            <a:ext cx="6807056" cy="430887"/>
          </a:xfrm>
          <a:prstGeom prst="rect">
            <a:avLst/>
          </a:prstGeom>
        </p:spPr>
        <p:txBody>
          <a:bodyPr wrap="none">
            <a:spAutoFit/>
          </a:bodyPr>
          <a:lstStyle/>
          <a:p>
            <a:r>
              <a:rPr lang="tr-TR" sz="2200" b="1" dirty="0" smtClean="0">
                <a:solidFill>
                  <a:srgbClr val="C00000"/>
                </a:solidFill>
              </a:rPr>
              <a:t>7.Tecil Süresi Geçtiği Halde Kaldırılmayan Dosyalar Listesi</a:t>
            </a:r>
            <a:endParaRPr lang="tr-TR" sz="2200" b="1" dirty="0">
              <a:solidFill>
                <a:srgbClr val="C00000"/>
              </a:solidFill>
            </a:endParaRPr>
          </a:p>
        </p:txBody>
      </p:sp>
      <p:pic>
        <p:nvPicPr>
          <p:cNvPr id="19" name="Resim 18"/>
          <p:cNvPicPr/>
          <p:nvPr/>
        </p:nvPicPr>
        <p:blipFill rotWithShape="1">
          <a:blip r:embed="rId6"/>
          <a:srcRect r="829"/>
          <a:stretch/>
        </p:blipFill>
        <p:spPr>
          <a:xfrm>
            <a:off x="394841" y="1594484"/>
            <a:ext cx="11380391" cy="4867781"/>
          </a:xfrm>
          <a:prstGeom prst="rect">
            <a:avLst/>
          </a:prstGeom>
        </p:spPr>
      </p:pic>
    </p:spTree>
    <p:extLst>
      <p:ext uri="{BB962C8B-B14F-4D97-AF65-F5344CB8AC3E}">
        <p14:creationId xmlns:p14="http://schemas.microsoft.com/office/powerpoint/2010/main" val="2276274759"/>
      </p:ext>
    </p:extLst>
  </p:cSld>
  <p:clrMapOvr>
    <a:masterClrMapping/>
  </p:clrMapOvr>
  <p:transition spd="slow">
    <p:push dir="u"/>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143"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82</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a:off x="479376" y="915658"/>
            <a:ext cx="9262344" cy="430887"/>
          </a:xfrm>
          <a:prstGeom prst="rect">
            <a:avLst/>
          </a:prstGeom>
        </p:spPr>
        <p:txBody>
          <a:bodyPr wrap="none">
            <a:spAutoFit/>
          </a:bodyPr>
          <a:lstStyle/>
          <a:p>
            <a:r>
              <a:rPr lang="tr-TR" sz="2200" b="1" dirty="0">
                <a:solidFill>
                  <a:srgbClr val="C00000"/>
                </a:solidFill>
              </a:rPr>
              <a:t>8. Geçici Vergisi Terkin Edilip Gecikme Zammı Üretilmeyen Tahakkuklar Listesi </a:t>
            </a:r>
          </a:p>
        </p:txBody>
      </p:sp>
      <p:pic>
        <p:nvPicPr>
          <p:cNvPr id="10" name="Resim 9"/>
          <p:cNvPicPr/>
          <p:nvPr/>
        </p:nvPicPr>
        <p:blipFill>
          <a:blip r:embed="rId6"/>
          <a:stretch>
            <a:fillRect/>
          </a:stretch>
        </p:blipFill>
        <p:spPr>
          <a:xfrm>
            <a:off x="479376" y="1665280"/>
            <a:ext cx="11352400" cy="4796985"/>
          </a:xfrm>
          <a:prstGeom prst="rect">
            <a:avLst/>
          </a:prstGeom>
        </p:spPr>
      </p:pic>
      <p:sp>
        <p:nvSpPr>
          <p:cNvPr id="15" name="Dikdörtgen 14"/>
          <p:cNvSpPr/>
          <p:nvPr/>
        </p:nvSpPr>
        <p:spPr>
          <a:xfrm>
            <a:off x="8054675" y="3473300"/>
            <a:ext cx="2560892" cy="981423"/>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marL="0" marR="0" lvl="0" indent="541338" algn="just" defTabSz="914400" eaLnBrk="1" fontAlgn="auto" latinLnBrk="0" hangingPunct="1">
              <a:lnSpc>
                <a:spcPct val="107000"/>
              </a:lnSpc>
              <a:spcBef>
                <a:spcPts val="0"/>
              </a:spcBef>
              <a:spcAft>
                <a:spcPts val="800"/>
              </a:spcAft>
              <a:buClrTx/>
              <a:buSzTx/>
              <a:buFontTx/>
              <a:buNone/>
              <a:tabLst/>
              <a:defRPr/>
            </a:pPr>
            <a:r>
              <a:rPr kumimoji="0" lang="tr-TR" sz="1800" b="1" i="0" u="none" strike="noStrike" kern="0" cap="none" spc="0" normalizeH="0" baseline="0" noProof="0" dirty="0" smtClean="0">
                <a:ln>
                  <a:noFill/>
                </a:ln>
                <a:solidFill>
                  <a:srgbClr val="C00000"/>
                </a:solidFill>
                <a:effectLst/>
                <a:uLnTx/>
                <a:uFillTx/>
                <a:ea typeface="Calibri" panose="020F0502020204030204" pitchFamily="34" charset="0"/>
                <a:cs typeface="Times New Roman" panose="02020603050405020304" pitchFamily="18" charset="0"/>
              </a:rPr>
              <a:t>Toplu terkinler çalıştırıldıktan sonra bu listeden kontrol</a:t>
            </a:r>
            <a:r>
              <a:rPr kumimoji="0" lang="tr-TR" sz="1800" b="1" i="0" u="none" strike="noStrike" kern="0" cap="none" spc="0" normalizeH="0" noProof="0" dirty="0" smtClean="0">
                <a:ln>
                  <a:noFill/>
                </a:ln>
                <a:solidFill>
                  <a:srgbClr val="C00000"/>
                </a:solidFill>
                <a:effectLst/>
                <a:uLnTx/>
                <a:uFillTx/>
                <a:ea typeface="Calibri" panose="020F0502020204030204" pitchFamily="34" charset="0"/>
                <a:cs typeface="Times New Roman" panose="02020603050405020304" pitchFamily="18" charset="0"/>
              </a:rPr>
              <a:t> yapılır.</a:t>
            </a:r>
            <a:endParaRPr kumimoji="0" lang="tr-TR" sz="1800" b="1" i="0" u="none" strike="noStrike" kern="0" cap="none" spc="0" normalizeH="0" baseline="0" noProof="0" dirty="0" smtClean="0">
              <a:ln>
                <a:noFill/>
              </a:ln>
              <a:solidFill>
                <a:srgbClr val="C00000"/>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2039422"/>
      </p:ext>
    </p:extLst>
  </p:cSld>
  <p:clrMapOvr>
    <a:masterClrMapping/>
  </p:clrMapOvr>
  <p:transition spd="slow">
    <p:push dir="u"/>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83</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a:off x="479376" y="976334"/>
            <a:ext cx="8056886" cy="430887"/>
          </a:xfrm>
          <a:prstGeom prst="rect">
            <a:avLst/>
          </a:prstGeom>
        </p:spPr>
        <p:txBody>
          <a:bodyPr wrap="none">
            <a:spAutoFit/>
          </a:bodyPr>
          <a:lstStyle/>
          <a:p>
            <a:r>
              <a:rPr lang="tr-TR" sz="2200" b="1" dirty="0">
                <a:solidFill>
                  <a:srgbClr val="C00000"/>
                </a:solidFill>
              </a:rPr>
              <a:t>9. Ödenmediği Halde Terkin Edilmeyen Geçici Vergi Tahakkuk Listesi</a:t>
            </a:r>
          </a:p>
        </p:txBody>
      </p:sp>
      <p:pic>
        <p:nvPicPr>
          <p:cNvPr id="17" name="Resim 16"/>
          <p:cNvPicPr/>
          <p:nvPr/>
        </p:nvPicPr>
        <p:blipFill>
          <a:blip r:embed="rId6"/>
          <a:stretch>
            <a:fillRect/>
          </a:stretch>
        </p:blipFill>
        <p:spPr>
          <a:xfrm>
            <a:off x="394841" y="1594484"/>
            <a:ext cx="11361730" cy="4778324"/>
          </a:xfrm>
          <a:prstGeom prst="rect">
            <a:avLst/>
          </a:prstGeom>
        </p:spPr>
      </p:pic>
      <p:sp>
        <p:nvSpPr>
          <p:cNvPr id="15" name="Dikdörtgen 14"/>
          <p:cNvSpPr/>
          <p:nvPr/>
        </p:nvSpPr>
        <p:spPr>
          <a:xfrm>
            <a:off x="8802705" y="2644244"/>
            <a:ext cx="2560892" cy="981423"/>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marL="0" marR="0" lvl="0" indent="541338" algn="just" defTabSz="914400" eaLnBrk="1" fontAlgn="auto" latinLnBrk="0" hangingPunct="1">
              <a:lnSpc>
                <a:spcPct val="107000"/>
              </a:lnSpc>
              <a:spcBef>
                <a:spcPts val="0"/>
              </a:spcBef>
              <a:spcAft>
                <a:spcPts val="800"/>
              </a:spcAft>
              <a:buClrTx/>
              <a:buSzTx/>
              <a:buFontTx/>
              <a:buNone/>
              <a:tabLst/>
              <a:defRPr/>
            </a:pPr>
            <a:r>
              <a:rPr kumimoji="0" lang="tr-TR" sz="1800" b="1" i="0" u="none" strike="noStrike" kern="0" cap="none" spc="0" normalizeH="0" baseline="0" noProof="0" dirty="0" smtClean="0">
                <a:ln>
                  <a:noFill/>
                </a:ln>
                <a:solidFill>
                  <a:srgbClr val="C00000"/>
                </a:solidFill>
                <a:effectLst/>
                <a:uLnTx/>
                <a:uFillTx/>
                <a:ea typeface="Calibri" panose="020F0502020204030204" pitchFamily="34" charset="0"/>
                <a:cs typeface="Times New Roman" panose="02020603050405020304" pitchFamily="18" charset="0"/>
              </a:rPr>
              <a:t>Toplu terkinler çalıştırıldıktan sonra bu listeden kontrol</a:t>
            </a:r>
            <a:r>
              <a:rPr kumimoji="0" lang="tr-TR" sz="1800" b="1" i="0" u="none" strike="noStrike" kern="0" cap="none" spc="0" normalizeH="0" noProof="0" dirty="0" smtClean="0">
                <a:ln>
                  <a:noFill/>
                </a:ln>
                <a:solidFill>
                  <a:srgbClr val="C00000"/>
                </a:solidFill>
                <a:effectLst/>
                <a:uLnTx/>
                <a:uFillTx/>
                <a:ea typeface="Calibri" panose="020F0502020204030204" pitchFamily="34" charset="0"/>
                <a:cs typeface="Times New Roman" panose="02020603050405020304" pitchFamily="18" charset="0"/>
              </a:rPr>
              <a:t> yapılır.</a:t>
            </a:r>
            <a:endParaRPr kumimoji="0" lang="tr-TR" sz="1800" b="1" i="0" u="none" strike="noStrike" kern="0" cap="none" spc="0" normalizeH="0" baseline="0" noProof="0" dirty="0" smtClean="0">
              <a:ln>
                <a:noFill/>
              </a:ln>
              <a:solidFill>
                <a:srgbClr val="C00000"/>
              </a:solidFill>
              <a:effectLst/>
              <a:uLnTx/>
              <a:uFillTx/>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7047464"/>
      </p:ext>
    </p:extLst>
  </p:cSld>
  <p:clrMapOvr>
    <a:masterClrMapping/>
  </p:clrMapOvr>
  <p:transition spd="slow">
    <p:push dir="u"/>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84</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Sürekli 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6"/>
          <a:stretch>
            <a:fillRect/>
          </a:stretch>
        </p:blipFill>
        <p:spPr>
          <a:xfrm>
            <a:off x="394841" y="1299482"/>
            <a:ext cx="11318840" cy="5039674"/>
          </a:xfrm>
          <a:prstGeom prst="rect">
            <a:avLst/>
          </a:prstGeom>
        </p:spPr>
      </p:pic>
      <p:sp>
        <p:nvSpPr>
          <p:cNvPr id="10" name="Metin kutusu 9"/>
          <p:cNvSpPr txBox="1"/>
          <p:nvPr/>
        </p:nvSpPr>
        <p:spPr>
          <a:xfrm>
            <a:off x="409740" y="822083"/>
            <a:ext cx="7992821" cy="430887"/>
          </a:xfrm>
          <a:prstGeom prst="rect">
            <a:avLst/>
          </a:prstGeom>
          <a:noFill/>
        </p:spPr>
        <p:txBody>
          <a:bodyPr wrap="square" rtlCol="0">
            <a:spAutoFit/>
          </a:bodyPr>
          <a:lstStyle/>
          <a:p>
            <a:r>
              <a:rPr lang="tr-TR" sz="2200" b="1" dirty="0" smtClean="0">
                <a:solidFill>
                  <a:srgbClr val="C00000"/>
                </a:solidFill>
              </a:rPr>
              <a:t>10. Düzeltme Beyannamesi Durum Listesi (Aylık)</a:t>
            </a:r>
            <a:endParaRPr lang="tr-TR" sz="2200" b="1" dirty="0">
              <a:solidFill>
                <a:srgbClr val="C00000"/>
              </a:solidFill>
            </a:endParaRPr>
          </a:p>
        </p:txBody>
      </p:sp>
    </p:spTree>
    <p:extLst>
      <p:ext uri="{BB962C8B-B14F-4D97-AF65-F5344CB8AC3E}">
        <p14:creationId xmlns:p14="http://schemas.microsoft.com/office/powerpoint/2010/main" val="3821434679"/>
      </p:ext>
    </p:extLst>
  </p:cSld>
  <p:clrMapOvr>
    <a:masterClrMapping/>
  </p:clrMapOvr>
  <p:transition spd="slow">
    <p:push dir="u"/>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85</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7992821" cy="430887"/>
          </a:xfrm>
          <a:prstGeom prst="rect">
            <a:avLst/>
          </a:prstGeom>
          <a:noFill/>
        </p:spPr>
        <p:txBody>
          <a:bodyPr wrap="square" rtlCol="0">
            <a:spAutoFit/>
          </a:bodyPr>
          <a:lstStyle/>
          <a:p>
            <a:r>
              <a:rPr lang="tr-TR" sz="2200" b="1" dirty="0" smtClean="0">
                <a:solidFill>
                  <a:srgbClr val="C00000"/>
                </a:solidFill>
              </a:rPr>
              <a:t>12. </a:t>
            </a:r>
            <a:r>
              <a:rPr lang="tr-TR" sz="2200" b="1" dirty="0">
                <a:solidFill>
                  <a:srgbClr val="C00000"/>
                </a:solidFill>
              </a:rPr>
              <a:t>Tebliğ Edilmesi Gereken İhbarnameler Listesi</a:t>
            </a:r>
          </a:p>
        </p:txBody>
      </p:sp>
      <p:pic>
        <p:nvPicPr>
          <p:cNvPr id="15" name="Resim 14"/>
          <p:cNvPicPr/>
          <p:nvPr/>
        </p:nvPicPr>
        <p:blipFill>
          <a:blip r:embed="rId7"/>
          <a:stretch>
            <a:fillRect/>
          </a:stretch>
        </p:blipFill>
        <p:spPr>
          <a:xfrm>
            <a:off x="479375" y="1395010"/>
            <a:ext cx="11371966" cy="4960967"/>
          </a:xfrm>
          <a:prstGeom prst="rect">
            <a:avLst/>
          </a:prstGeom>
        </p:spPr>
      </p:pic>
    </p:spTree>
    <p:extLst>
      <p:ext uri="{BB962C8B-B14F-4D97-AF65-F5344CB8AC3E}">
        <p14:creationId xmlns:p14="http://schemas.microsoft.com/office/powerpoint/2010/main" val="1008481418"/>
      </p:ext>
    </p:extLst>
  </p:cSld>
  <p:clrMapOvr>
    <a:masterClrMapping/>
  </p:clrMapOvr>
  <p:transition spd="slow">
    <p:push dir="u"/>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86</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7992821" cy="430887"/>
          </a:xfrm>
          <a:prstGeom prst="rect">
            <a:avLst/>
          </a:prstGeom>
          <a:noFill/>
        </p:spPr>
        <p:txBody>
          <a:bodyPr wrap="square" rtlCol="0">
            <a:spAutoFit/>
          </a:bodyPr>
          <a:lstStyle/>
          <a:p>
            <a:r>
              <a:rPr lang="tr-TR" sz="2200" b="1" dirty="0" smtClean="0">
                <a:solidFill>
                  <a:srgbClr val="C00000"/>
                </a:solidFill>
              </a:rPr>
              <a:t>13. </a:t>
            </a:r>
            <a:r>
              <a:rPr lang="tr-TR" sz="2200" b="1" dirty="0">
                <a:solidFill>
                  <a:srgbClr val="C00000"/>
                </a:solidFill>
              </a:rPr>
              <a:t>Tahakkuku Kesilmemiş İhbarnameler Listesi</a:t>
            </a:r>
          </a:p>
        </p:txBody>
      </p:sp>
      <p:pic>
        <p:nvPicPr>
          <p:cNvPr id="17" name="Resim 16"/>
          <p:cNvPicPr/>
          <p:nvPr/>
        </p:nvPicPr>
        <p:blipFill>
          <a:blip r:embed="rId7"/>
          <a:stretch>
            <a:fillRect/>
          </a:stretch>
        </p:blipFill>
        <p:spPr>
          <a:xfrm>
            <a:off x="479376" y="1395010"/>
            <a:ext cx="11380930" cy="5067255"/>
          </a:xfrm>
          <a:prstGeom prst="rect">
            <a:avLst/>
          </a:prstGeom>
        </p:spPr>
      </p:pic>
    </p:spTree>
    <p:extLst>
      <p:ext uri="{BB962C8B-B14F-4D97-AF65-F5344CB8AC3E}">
        <p14:creationId xmlns:p14="http://schemas.microsoft.com/office/powerpoint/2010/main" val="1773328429"/>
      </p:ext>
    </p:extLst>
  </p:cSld>
  <p:clrMapOvr>
    <a:masterClrMapping/>
  </p:clrMapOvr>
  <p:transition spd="slow">
    <p:push dir="u"/>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87</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7992821" cy="430887"/>
          </a:xfrm>
          <a:prstGeom prst="rect">
            <a:avLst/>
          </a:prstGeom>
          <a:noFill/>
        </p:spPr>
        <p:txBody>
          <a:bodyPr wrap="square" rtlCol="0">
            <a:spAutoFit/>
          </a:bodyPr>
          <a:lstStyle/>
          <a:p>
            <a:r>
              <a:rPr lang="tr-TR" sz="2200" b="1" dirty="0" smtClean="0">
                <a:solidFill>
                  <a:srgbClr val="C00000"/>
                </a:solidFill>
              </a:rPr>
              <a:t>14. </a:t>
            </a:r>
            <a:r>
              <a:rPr lang="tr-TR" sz="2200" b="1" dirty="0">
                <a:solidFill>
                  <a:srgbClr val="C00000"/>
                </a:solidFill>
              </a:rPr>
              <a:t>376 Talep İhlal Eden Mükellefler Listesi</a:t>
            </a:r>
          </a:p>
        </p:txBody>
      </p:sp>
      <p:pic>
        <p:nvPicPr>
          <p:cNvPr id="15" name="Resim 14"/>
          <p:cNvPicPr>
            <a:picLocks noChangeAspect="1"/>
          </p:cNvPicPr>
          <p:nvPr/>
        </p:nvPicPr>
        <p:blipFill>
          <a:blip r:embed="rId7"/>
          <a:stretch>
            <a:fillRect/>
          </a:stretch>
        </p:blipFill>
        <p:spPr>
          <a:xfrm>
            <a:off x="479376" y="1299482"/>
            <a:ext cx="11363000" cy="5162783"/>
          </a:xfrm>
          <a:prstGeom prst="rect">
            <a:avLst/>
          </a:prstGeom>
        </p:spPr>
      </p:pic>
    </p:spTree>
    <p:extLst>
      <p:ext uri="{BB962C8B-B14F-4D97-AF65-F5344CB8AC3E}">
        <p14:creationId xmlns:p14="http://schemas.microsoft.com/office/powerpoint/2010/main" val="2614530905"/>
      </p:ext>
    </p:extLst>
  </p:cSld>
  <p:clrMapOvr>
    <a:masterClrMapping/>
  </p:clrMapOvr>
  <p:transition spd="slow">
    <p:push dir="u"/>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88</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7992821" cy="430887"/>
          </a:xfrm>
          <a:prstGeom prst="rect">
            <a:avLst/>
          </a:prstGeom>
          <a:noFill/>
        </p:spPr>
        <p:txBody>
          <a:bodyPr wrap="square" rtlCol="0">
            <a:spAutoFit/>
          </a:bodyPr>
          <a:lstStyle/>
          <a:p>
            <a:r>
              <a:rPr lang="tr-TR" sz="2200" b="1" dirty="0" smtClean="0">
                <a:solidFill>
                  <a:srgbClr val="C00000"/>
                </a:solidFill>
              </a:rPr>
              <a:t>15. </a:t>
            </a:r>
            <a:r>
              <a:rPr lang="tr-TR" sz="2200" b="1" dirty="0">
                <a:solidFill>
                  <a:srgbClr val="C00000"/>
                </a:solidFill>
              </a:rPr>
              <a:t>371 Talep İhlal Eden Mükellefler Listesi</a:t>
            </a:r>
          </a:p>
        </p:txBody>
      </p:sp>
      <p:pic>
        <p:nvPicPr>
          <p:cNvPr id="17" name="Resim 16"/>
          <p:cNvPicPr/>
          <p:nvPr/>
        </p:nvPicPr>
        <p:blipFill>
          <a:blip r:embed="rId7"/>
          <a:stretch>
            <a:fillRect/>
          </a:stretch>
        </p:blipFill>
        <p:spPr>
          <a:xfrm>
            <a:off x="555812" y="1395010"/>
            <a:ext cx="11286564" cy="4960966"/>
          </a:xfrm>
          <a:prstGeom prst="rect">
            <a:avLst/>
          </a:prstGeom>
        </p:spPr>
      </p:pic>
    </p:spTree>
    <p:extLst>
      <p:ext uri="{BB962C8B-B14F-4D97-AF65-F5344CB8AC3E}">
        <p14:creationId xmlns:p14="http://schemas.microsoft.com/office/powerpoint/2010/main" val="4141962819"/>
      </p:ext>
    </p:extLst>
  </p:cSld>
  <p:clrMapOvr>
    <a:masterClrMapping/>
  </p:clrMapOvr>
  <p:transition spd="slow">
    <p:push dir="u"/>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89</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9137672" cy="769441"/>
          </a:xfrm>
          <a:prstGeom prst="rect">
            <a:avLst/>
          </a:prstGeom>
          <a:noFill/>
        </p:spPr>
        <p:txBody>
          <a:bodyPr wrap="square" rtlCol="0">
            <a:spAutoFit/>
          </a:bodyPr>
          <a:lstStyle/>
          <a:p>
            <a:r>
              <a:rPr lang="tr-TR" sz="2200" b="1" dirty="0" smtClean="0">
                <a:solidFill>
                  <a:srgbClr val="C00000"/>
                </a:solidFill>
              </a:rPr>
              <a:t>16. </a:t>
            </a:r>
            <a:r>
              <a:rPr lang="tr-TR" sz="2200" b="1" dirty="0">
                <a:solidFill>
                  <a:srgbClr val="C00000"/>
                </a:solidFill>
              </a:rPr>
              <a:t>Geçici Vergisi Terkin Edilip Gecikme Zammı Üretilmeyen Tahakkuklar Listesi</a:t>
            </a:r>
          </a:p>
        </p:txBody>
      </p:sp>
      <p:pic>
        <p:nvPicPr>
          <p:cNvPr id="18" name="Resim 17"/>
          <p:cNvPicPr/>
          <p:nvPr/>
        </p:nvPicPr>
        <p:blipFill>
          <a:blip r:embed="rId7"/>
          <a:stretch>
            <a:fillRect/>
          </a:stretch>
        </p:blipFill>
        <p:spPr>
          <a:xfrm>
            <a:off x="479376" y="4142423"/>
            <a:ext cx="11097725" cy="2319841"/>
          </a:xfrm>
          <a:prstGeom prst="rect">
            <a:avLst/>
          </a:prstGeom>
        </p:spPr>
      </p:pic>
      <p:pic>
        <p:nvPicPr>
          <p:cNvPr id="6" name="Resim 5"/>
          <p:cNvPicPr>
            <a:picLocks noChangeAspect="1"/>
          </p:cNvPicPr>
          <p:nvPr/>
        </p:nvPicPr>
        <p:blipFill>
          <a:blip r:embed="rId8"/>
          <a:stretch>
            <a:fillRect/>
          </a:stretch>
        </p:blipFill>
        <p:spPr>
          <a:xfrm>
            <a:off x="475323" y="1539206"/>
            <a:ext cx="11101778" cy="2603218"/>
          </a:xfrm>
          <a:prstGeom prst="rect">
            <a:avLst/>
          </a:prstGeom>
        </p:spPr>
      </p:pic>
    </p:spTree>
    <p:extLst>
      <p:ext uri="{BB962C8B-B14F-4D97-AF65-F5344CB8AC3E}">
        <p14:creationId xmlns:p14="http://schemas.microsoft.com/office/powerpoint/2010/main" val="4021534990"/>
      </p:ext>
    </p:extLst>
  </p:cSld>
  <p:clrMapOvr>
    <a:masterClrMapping/>
  </p:clrMapOvr>
  <p:transition spd="slow">
    <p:push dir="u"/>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90</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Sürekli Yükümlülükler Servisiyle </a:t>
            </a:r>
            <a:r>
              <a:rPr lang="tr-TR" sz="2400" b="1" dirty="0" smtClean="0">
                <a:solidFill>
                  <a:srgbClr val="4472C4">
                    <a:lumMod val="75000"/>
                  </a:srgbClr>
                </a:solidFill>
                <a:latin typeface="GalanoGrotesque-Medium" panose="00000600000000000000" pitchFamily="50" charset="-94"/>
              </a:rPr>
              <a:t>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9137672" cy="430887"/>
          </a:xfrm>
          <a:prstGeom prst="rect">
            <a:avLst/>
          </a:prstGeom>
          <a:noFill/>
        </p:spPr>
        <p:txBody>
          <a:bodyPr wrap="square" rtlCol="0">
            <a:spAutoFit/>
          </a:bodyPr>
          <a:lstStyle/>
          <a:p>
            <a:r>
              <a:rPr lang="tr-TR" sz="2200" b="1" dirty="0" smtClean="0">
                <a:solidFill>
                  <a:srgbClr val="C00000"/>
                </a:solidFill>
              </a:rPr>
              <a:t>17. </a:t>
            </a:r>
            <a:r>
              <a:rPr lang="tr-TR" sz="2200" b="1" dirty="0">
                <a:solidFill>
                  <a:srgbClr val="C00000"/>
                </a:solidFill>
              </a:rPr>
              <a:t>Ödenmediği Halde Terkin Edilmeyen Geçici Vergi Tahakkuk Listesi</a:t>
            </a:r>
          </a:p>
        </p:txBody>
      </p:sp>
      <p:pic>
        <p:nvPicPr>
          <p:cNvPr id="17" name="Resim 16"/>
          <p:cNvPicPr/>
          <p:nvPr/>
        </p:nvPicPr>
        <p:blipFill>
          <a:blip r:embed="rId7"/>
          <a:stretch>
            <a:fillRect/>
          </a:stretch>
        </p:blipFill>
        <p:spPr>
          <a:xfrm>
            <a:off x="479375" y="1395010"/>
            <a:ext cx="11291283" cy="4987861"/>
          </a:xfrm>
          <a:prstGeom prst="rect">
            <a:avLst/>
          </a:prstGeom>
        </p:spPr>
      </p:pic>
    </p:spTree>
    <p:extLst>
      <p:ext uri="{BB962C8B-B14F-4D97-AF65-F5344CB8AC3E}">
        <p14:creationId xmlns:p14="http://schemas.microsoft.com/office/powerpoint/2010/main" val="857565686"/>
      </p:ext>
    </p:extLst>
  </p:cSld>
  <p:clrMapOvr>
    <a:masterClrMapping/>
  </p:clrMapOvr>
  <p:transition spd="slow">
    <p:push dir="u"/>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491274"/>
            <a:ext cx="8791242" cy="1871126"/>
          </a:xfrm>
        </p:spPr>
        <p:txBody>
          <a:bodyPr>
            <a:noAutofit/>
          </a:bodyPr>
          <a:lstStyle/>
          <a:p>
            <a:r>
              <a:rPr lang="tr-TR" sz="4000" b="1" dirty="0">
                <a:solidFill>
                  <a:srgbClr val="E20612"/>
                </a:solidFill>
                <a:latin typeface="GalanoGrotesque-Bold" panose="00000800000000000000" pitchFamily="50" charset="-94"/>
              </a:rPr>
              <a:t>VERGİLENDİRME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KDV ÖTV İADE SERVİSİ</a:t>
            </a:r>
          </a:p>
        </p:txBody>
      </p:sp>
    </p:spTree>
    <p:extLst>
      <p:ext uri="{BB962C8B-B14F-4D97-AF65-F5344CB8AC3E}">
        <p14:creationId xmlns:p14="http://schemas.microsoft.com/office/powerpoint/2010/main" val="3753860563"/>
      </p:ext>
    </p:extLst>
  </p:cSld>
  <p:clrMapOvr>
    <a:masterClrMapping/>
  </p:clrMapOvr>
  <p:transition spd="slow">
    <p:push dir="u"/>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324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KDV ÖTV İade </a:t>
            </a:r>
            <a:r>
              <a:rPr lang="tr-TR" sz="2800" b="1" dirty="0">
                <a:solidFill>
                  <a:schemeClr val="accent5">
                    <a:lumMod val="75000"/>
                  </a:schemeClr>
                </a:solidFill>
                <a:latin typeface="GalanoGrotesque-Medium" panose="00000600000000000000" pitchFamily="50" charset="-94"/>
              </a:rPr>
              <a:t>Servisi Görev Tanımı</a:t>
            </a:r>
          </a:p>
        </p:txBody>
      </p:sp>
      <p:sp>
        <p:nvSpPr>
          <p:cNvPr id="3" name="Dikdörtgen 2"/>
          <p:cNvSpPr/>
          <p:nvPr/>
        </p:nvSpPr>
        <p:spPr>
          <a:xfrm>
            <a:off x="503976" y="1170712"/>
            <a:ext cx="11258550" cy="3970318"/>
          </a:xfrm>
          <a:prstGeom prst="rect">
            <a:avLst/>
          </a:prstGeom>
        </p:spPr>
        <p:txBody>
          <a:bodyPr wrap="square">
            <a:spAutoFit/>
          </a:bodyPr>
          <a:lstStyle/>
          <a:p>
            <a:pPr algn="just"/>
            <a:r>
              <a:rPr lang="tr-TR" sz="2800" b="1" dirty="0" smtClean="0">
                <a:solidFill>
                  <a:srgbClr val="C00000"/>
                </a:solidFill>
              </a:rPr>
              <a:t>	</a:t>
            </a:r>
          </a:p>
          <a:p>
            <a:pPr algn="just"/>
            <a:r>
              <a:rPr lang="tr-TR" sz="2800" b="1" dirty="0">
                <a:solidFill>
                  <a:srgbClr val="C00000"/>
                </a:solidFill>
              </a:rPr>
              <a:t>	</a:t>
            </a:r>
            <a:r>
              <a:rPr lang="tr-TR" sz="2800" b="1" dirty="0" smtClean="0">
                <a:solidFill>
                  <a:srgbClr val="C00000"/>
                </a:solidFill>
              </a:rPr>
              <a:t>İşlem </a:t>
            </a:r>
            <a:r>
              <a:rPr lang="tr-TR" sz="2800" b="1" dirty="0">
                <a:solidFill>
                  <a:srgbClr val="C00000"/>
                </a:solidFill>
              </a:rPr>
              <a:t>Yönergesi </a:t>
            </a:r>
            <a:r>
              <a:rPr lang="tr-TR" sz="2800" b="1" dirty="0" smtClean="0">
                <a:solidFill>
                  <a:srgbClr val="C00000"/>
                </a:solidFill>
              </a:rPr>
              <a:t>Madde 249: </a:t>
            </a:r>
            <a:r>
              <a:rPr lang="tr-TR" sz="2800" dirty="0" smtClean="0"/>
              <a:t>3065 </a:t>
            </a:r>
            <a:r>
              <a:rPr lang="tr-TR" sz="2800" dirty="0"/>
              <a:t>sayılı Katma Değer Vergisi Kanunu ve 4760 sayılı Özel Tüketim Vergisi Kanununda yer alan, </a:t>
            </a:r>
            <a:r>
              <a:rPr lang="tr-TR" sz="2800" b="1" dirty="0" smtClean="0"/>
              <a:t>vergi </a:t>
            </a:r>
            <a:r>
              <a:rPr lang="tr-TR" sz="2800" b="1" dirty="0"/>
              <a:t>iadesini gerektiren hükümler ve bu hükümlerle ilgili yapılan diğer düzenlemeler çerçevesinde mükelleflerin iade (nakden ve/veya mahsuben) talepleri ile ilgili özellik arz eden ve ihtisas gerektiren işlemleri </a:t>
            </a:r>
            <a:r>
              <a:rPr lang="tr-TR" sz="2800" dirty="0" smtClean="0"/>
              <a:t>yapar. </a:t>
            </a:r>
          </a:p>
          <a:p>
            <a:pPr algn="just"/>
            <a:endParaRPr lang="tr-TR" sz="2800" dirty="0"/>
          </a:p>
          <a:p>
            <a:pPr algn="just"/>
            <a:endParaRPr lang="tr-TR" sz="2800" dirty="0" smtClean="0"/>
          </a:p>
          <a:p>
            <a:pPr algn="just"/>
            <a:endParaRPr lang="tr-TR" sz="2800" dirty="0"/>
          </a:p>
        </p:txBody>
      </p:sp>
    </p:spTree>
    <p:extLst>
      <p:ext uri="{BB962C8B-B14F-4D97-AF65-F5344CB8AC3E}">
        <p14:creationId xmlns:p14="http://schemas.microsoft.com/office/powerpoint/2010/main" val="346520253"/>
      </p:ext>
    </p:extLst>
  </p:cSld>
  <p:clrMapOvr>
    <a:masterClrMapping/>
  </p:clrMapOvr>
  <p:transition spd="slow">
    <p:push dir="u"/>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6685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93</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6"/>
          <a:stretch>
            <a:fillRect/>
          </a:stretch>
        </p:blipFill>
        <p:spPr>
          <a:xfrm>
            <a:off x="409739" y="1225605"/>
            <a:ext cx="11353635" cy="5236660"/>
          </a:xfrm>
          <a:prstGeom prst="rect">
            <a:avLst/>
          </a:prstGeom>
        </p:spPr>
      </p:pic>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EK 12 Onaylama	</a:t>
            </a:r>
            <a:endParaRPr lang="tr-TR" sz="2200" b="1" dirty="0">
              <a:solidFill>
                <a:srgbClr val="C00000"/>
              </a:solidFill>
            </a:endParaRPr>
          </a:p>
        </p:txBody>
      </p:sp>
      <p:sp>
        <p:nvSpPr>
          <p:cNvPr id="18" name="Dikdörtgen 17"/>
          <p:cNvSpPr/>
          <p:nvPr/>
        </p:nvSpPr>
        <p:spPr>
          <a:xfrm>
            <a:off x="7375063" y="2487060"/>
            <a:ext cx="2570995" cy="75713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Teminat çözüm onayı </a:t>
            </a:r>
            <a:r>
              <a:rPr lang="tr-TR" b="1" dirty="0" smtClean="0"/>
              <a:t>müdürün</a:t>
            </a:r>
            <a:r>
              <a:rPr lang="tr-TR" b="1" dirty="0" smtClean="0">
                <a:solidFill>
                  <a:srgbClr val="C00000"/>
                </a:solidFill>
              </a:rPr>
              <a:t> yetkisindedir. </a:t>
            </a:r>
            <a:endParaRPr lang="tr-TR" b="1" dirty="0">
              <a:solidFill>
                <a:srgbClr val="C00000"/>
              </a:solidFill>
            </a:endParaRPr>
          </a:p>
        </p:txBody>
      </p:sp>
    </p:spTree>
    <p:extLst>
      <p:ext uri="{BB962C8B-B14F-4D97-AF65-F5344CB8AC3E}">
        <p14:creationId xmlns:p14="http://schemas.microsoft.com/office/powerpoint/2010/main" val="1098472185"/>
      </p:ext>
    </p:extLst>
  </p:cSld>
  <p:clrMapOvr>
    <a:masterClrMapping/>
  </p:clrMapOvr>
  <p:transition spd="slow">
    <p:push dir="u"/>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6685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EK 12 Onaylama	</a:t>
            </a:r>
            <a:endParaRPr lang="tr-TR" sz="2200" b="1" dirty="0">
              <a:solidFill>
                <a:srgbClr val="C00000"/>
              </a:solidFill>
            </a:endParaRPr>
          </a:p>
        </p:txBody>
      </p:sp>
      <p:sp>
        <p:nvSpPr>
          <p:cNvPr id="18" name="Dikdörtgen 17"/>
          <p:cNvSpPr/>
          <p:nvPr/>
        </p:nvSpPr>
        <p:spPr>
          <a:xfrm>
            <a:off x="416542" y="526389"/>
            <a:ext cx="11160559" cy="602626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a:solidFill>
                  <a:srgbClr val="C00000"/>
                </a:solidFill>
              </a:rPr>
              <a:t>Ek 11 ne demek?</a:t>
            </a:r>
          </a:p>
          <a:p>
            <a:pPr lvl="0" algn="just">
              <a:lnSpc>
                <a:spcPct val="120000"/>
              </a:lnSpc>
              <a:spcAft>
                <a:spcPts val="1200"/>
              </a:spcAft>
              <a:defRPr/>
            </a:pPr>
            <a:r>
              <a:rPr lang="tr-TR" b="1" dirty="0">
                <a:solidFill>
                  <a:srgbClr val="C00000"/>
                </a:solidFill>
              </a:rPr>
              <a:t>Özel Tüketim Vergisi Kanunu'na ekli (I) sayılı listenin (A) </a:t>
            </a:r>
            <a:r>
              <a:rPr lang="tr-TR" b="1" dirty="0" smtClean="0">
                <a:solidFill>
                  <a:srgbClr val="C00000"/>
                </a:solidFill>
              </a:rPr>
              <a:t>ve (B) cetvelinde </a:t>
            </a:r>
            <a:r>
              <a:rPr lang="tr-TR" b="1" dirty="0">
                <a:solidFill>
                  <a:srgbClr val="C00000"/>
                </a:solidFill>
              </a:rPr>
              <a:t>yer alan ürünler için gümrük müdürlüklerince oluşturulan EK-11 Bilgi Formu elektronik ortamda Gelir İdaresi Başkanlığı'na aktarılır.</a:t>
            </a:r>
          </a:p>
          <a:p>
            <a:pPr lvl="0" algn="just">
              <a:lnSpc>
                <a:spcPct val="120000"/>
              </a:lnSpc>
              <a:spcAft>
                <a:spcPts val="1200"/>
              </a:spcAft>
              <a:defRPr/>
            </a:pPr>
            <a:r>
              <a:rPr lang="tr-TR" b="1" dirty="0" smtClean="0">
                <a:solidFill>
                  <a:srgbClr val="C00000"/>
                </a:solidFill>
              </a:rPr>
              <a:t>ÖTV </a:t>
            </a:r>
            <a:r>
              <a:rPr lang="tr-TR" b="1" dirty="0">
                <a:solidFill>
                  <a:srgbClr val="C00000"/>
                </a:solidFill>
              </a:rPr>
              <a:t>teminatı nedir?</a:t>
            </a:r>
          </a:p>
          <a:p>
            <a:pPr lvl="0" algn="just">
              <a:lnSpc>
                <a:spcPct val="120000"/>
              </a:lnSpc>
              <a:spcAft>
                <a:spcPts val="1200"/>
              </a:spcAft>
              <a:defRPr/>
            </a:pPr>
            <a:r>
              <a:rPr lang="tr-TR" b="1" dirty="0">
                <a:solidFill>
                  <a:srgbClr val="C00000"/>
                </a:solidFill>
              </a:rPr>
              <a:t>ÖTV mükellefiyeti tesis eden şirketler, listede yer alan ürünleri ithal ettiklerinde gümrük idaresine teminat veriyor. Bu listede bulunan malların ithalinde gümrüğe ÖTV ödenmiyor, bunun yerine ithal edilen malların ÖTV tutarı kadar teminat alınıyor.13 Mar </a:t>
            </a:r>
            <a:r>
              <a:rPr lang="tr-TR" b="1" dirty="0" smtClean="0">
                <a:solidFill>
                  <a:srgbClr val="C00000"/>
                </a:solidFill>
              </a:rPr>
              <a:t>2017 İthalatçılar </a:t>
            </a:r>
            <a:r>
              <a:rPr lang="tr-TR" b="1" dirty="0">
                <a:solidFill>
                  <a:srgbClr val="C00000"/>
                </a:solidFill>
              </a:rPr>
              <a:t>her bir parti ithalat için tek Banka teminat mektubu verebilecekleri gibi ileride yapacakları ithalatları da kapsayacak şekilde topluca (bütünsel) bir Banka  teminat mektubu da verebilirler ithalat işlemi tamamlandıktan sonra gümrük İdaresi tebliğ ekinde yer alan Ek-11 formu düzenleyerek 5</a:t>
            </a:r>
            <a:r>
              <a:rPr lang="tr-TR" b="1" dirty="0" smtClean="0">
                <a:solidFill>
                  <a:srgbClr val="C00000"/>
                </a:solidFill>
              </a:rPr>
              <a:t> </a:t>
            </a:r>
            <a:r>
              <a:rPr lang="tr-TR" b="1" dirty="0">
                <a:solidFill>
                  <a:srgbClr val="C00000"/>
                </a:solidFill>
              </a:rPr>
              <a:t>gün içinde ithalatçının bağlı olduğu vergi dairesine </a:t>
            </a:r>
            <a:r>
              <a:rPr lang="tr-TR" b="1" dirty="0" smtClean="0">
                <a:solidFill>
                  <a:srgbClr val="C00000"/>
                </a:solidFill>
              </a:rPr>
              <a:t>gönderecek</a:t>
            </a:r>
            <a:r>
              <a:rPr lang="tr-TR" b="1" dirty="0">
                <a:solidFill>
                  <a:srgbClr val="C00000"/>
                </a:solidFill>
              </a:rPr>
              <a:t>. İthal edilen malların satışına ilişkin beyan edilen </a:t>
            </a:r>
            <a:r>
              <a:rPr lang="tr-TR" b="1" dirty="0" err="1">
                <a:solidFill>
                  <a:srgbClr val="C00000"/>
                </a:solidFill>
              </a:rPr>
              <a:t>ötv'nin</a:t>
            </a:r>
            <a:r>
              <a:rPr lang="tr-TR" b="1" dirty="0">
                <a:solidFill>
                  <a:srgbClr val="C00000"/>
                </a:solidFill>
              </a:rPr>
              <a:t> ödenmesi veya tecil edilen verginin </a:t>
            </a:r>
            <a:r>
              <a:rPr lang="tr-TR" b="1" dirty="0" smtClean="0">
                <a:solidFill>
                  <a:srgbClr val="C00000"/>
                </a:solidFill>
              </a:rPr>
              <a:t>terkininden </a:t>
            </a:r>
            <a:r>
              <a:rPr lang="tr-TR" b="1" dirty="0">
                <a:solidFill>
                  <a:srgbClr val="C00000"/>
                </a:solidFill>
              </a:rPr>
              <a:t>sonra düzenlenecek Ek-12'deki form ise vergi dairesince ilgili gümrük idaresine gönderilecek bu süreçte gümrük İdaresi ödenen veya tecil edilen ÖTV tutarını dikkate alarak teminat mektubunun çözüm işlemini </a:t>
            </a:r>
            <a:r>
              <a:rPr lang="tr-TR" b="1" dirty="0" smtClean="0">
                <a:solidFill>
                  <a:srgbClr val="C00000"/>
                </a:solidFill>
              </a:rPr>
              <a:t>yapacak</a:t>
            </a:r>
          </a:p>
          <a:p>
            <a:pPr lvl="0" algn="just">
              <a:lnSpc>
                <a:spcPct val="120000"/>
              </a:lnSpc>
              <a:spcAft>
                <a:spcPts val="1200"/>
              </a:spcAft>
              <a:defRPr/>
            </a:pPr>
            <a:r>
              <a:rPr lang="tr-TR" b="1" dirty="0">
                <a:solidFill>
                  <a:srgbClr val="C00000"/>
                </a:solidFill>
              </a:rPr>
              <a:t>ÖTV, KDV gibi aynı malın her el değiştirmesinde doğmaz. Malın ithal edilmesi veya üretilen malın ilk alıcısına teslimi nedeniyle ÖTV doğar. Motorlu taşıtlarda ise nihai tüketici adına ÖTV ödemek gerekir. Verginin mükellefi ithalatçılar ve ilk satıcılar olmaktadır.</a:t>
            </a:r>
          </a:p>
        </p:txBody>
      </p:sp>
    </p:spTree>
    <p:extLst>
      <p:ext uri="{BB962C8B-B14F-4D97-AF65-F5344CB8AC3E}">
        <p14:creationId xmlns:p14="http://schemas.microsoft.com/office/powerpoint/2010/main" val="3494582394"/>
      </p:ext>
    </p:extLst>
  </p:cSld>
  <p:clrMapOvr>
    <a:masterClrMapping/>
  </p:clrMapOvr>
  <p:transition spd="slow">
    <p:push dir="u"/>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6685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EK 12 Onaylama	</a:t>
            </a:r>
            <a:endParaRPr lang="tr-TR" sz="2200" b="1" dirty="0">
              <a:solidFill>
                <a:srgbClr val="C00000"/>
              </a:solidFill>
            </a:endParaRPr>
          </a:p>
        </p:txBody>
      </p:sp>
      <p:sp>
        <p:nvSpPr>
          <p:cNvPr id="18" name="Dikdörtgen 17"/>
          <p:cNvSpPr/>
          <p:nvPr/>
        </p:nvSpPr>
        <p:spPr>
          <a:xfrm>
            <a:off x="239647" y="725254"/>
            <a:ext cx="11337454" cy="6001643"/>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 Özel Tüketim Vergisi Kanununa ekli (I) sayılı listedeki malların ithalinde, bu mallar için yürürlükte olan ÖTV tutarı kadar Türk Lirası olarak nakit teminatın veya ÖTV için düzenlendiği belirtilmiş olan banka teminat mektubunun gümrük idaresine verilmesi, bu şekilde teminat verilmediği sürece gümrükleme işlemi yapılmaması uygun görülmüştür. Banka teminat mektuplarının (I) sayılı listenin (B) cetvelindeki mallar için mükellefin ÖTV yönünden bağlı olduğu vergi dairesi müdürlüğü adına düzenlenmiş olması zorunludur.</a:t>
            </a:r>
          </a:p>
          <a:p>
            <a:pPr lvl="0" algn="just">
              <a:lnSpc>
                <a:spcPct val="120000"/>
              </a:lnSpc>
              <a:spcAft>
                <a:spcPts val="1200"/>
              </a:spcAft>
              <a:defRPr/>
            </a:pPr>
            <a:r>
              <a:rPr lang="tr-TR" b="1" dirty="0" smtClean="0">
                <a:solidFill>
                  <a:srgbClr val="C00000"/>
                </a:solidFill>
              </a:rPr>
              <a:t> </a:t>
            </a:r>
            <a:r>
              <a:rPr lang="tr-TR" b="1" dirty="0">
                <a:solidFill>
                  <a:srgbClr val="C00000"/>
                </a:solidFill>
              </a:rPr>
              <a:t>(I) sayılı listenin (B) cetvelinde yer alan mallar için gümrük idaresince oluşturulan (EK:11) bilgi formu, </a:t>
            </a:r>
            <a:r>
              <a:rPr lang="tr-TR" b="1" dirty="0" smtClean="0">
                <a:solidFill>
                  <a:srgbClr val="C00000"/>
                </a:solidFill>
              </a:rPr>
              <a:t>ithalat </a:t>
            </a:r>
            <a:r>
              <a:rPr lang="tr-TR" b="1" dirty="0">
                <a:solidFill>
                  <a:srgbClr val="C00000"/>
                </a:solidFill>
              </a:rPr>
              <a:t>işlemleri tamamlanmadan elektronik ortamda GİB sistemine de aktarılır. </a:t>
            </a:r>
            <a:endParaRPr lang="tr-TR" b="1" dirty="0" smtClean="0">
              <a:solidFill>
                <a:srgbClr val="C00000"/>
              </a:solidFill>
            </a:endParaRPr>
          </a:p>
          <a:p>
            <a:pPr lvl="0" algn="just">
              <a:lnSpc>
                <a:spcPct val="120000"/>
              </a:lnSpc>
              <a:spcAft>
                <a:spcPts val="1200"/>
              </a:spcAft>
              <a:defRPr/>
            </a:pPr>
            <a:r>
              <a:rPr lang="tr-TR" b="1" dirty="0">
                <a:solidFill>
                  <a:srgbClr val="C00000"/>
                </a:solidFill>
              </a:rPr>
              <a:t>İthal Edilen Petrol Ürünleri ile Teminata Ait Bilgi Formu (EK:11)” </a:t>
            </a:r>
          </a:p>
          <a:p>
            <a:pPr lvl="0" algn="just">
              <a:lnSpc>
                <a:spcPct val="120000"/>
              </a:lnSpc>
              <a:spcAft>
                <a:spcPts val="1200"/>
              </a:spcAft>
              <a:defRPr/>
            </a:pPr>
            <a:r>
              <a:rPr lang="tr-TR" b="1" dirty="0" smtClean="0">
                <a:solidFill>
                  <a:srgbClr val="C00000"/>
                </a:solidFill>
              </a:rPr>
              <a:t> </a:t>
            </a:r>
            <a:r>
              <a:rPr lang="tr-TR" b="1" dirty="0">
                <a:solidFill>
                  <a:srgbClr val="C00000"/>
                </a:solidFill>
              </a:rPr>
              <a:t>“İthal Edilen Petrol Ürünlerinin Tesliminde Beyan Edilen ÖTV’ye Ait Bilgi Formu (EK:12</a:t>
            </a:r>
            <a:r>
              <a:rPr lang="tr-TR" b="1" dirty="0" smtClean="0">
                <a:solidFill>
                  <a:srgbClr val="C00000"/>
                </a:solidFill>
              </a:rPr>
              <a:t>)”</a:t>
            </a:r>
          </a:p>
          <a:p>
            <a:pPr lvl="0" algn="just">
              <a:lnSpc>
                <a:spcPct val="120000"/>
              </a:lnSpc>
              <a:spcAft>
                <a:spcPts val="1200"/>
              </a:spcAft>
              <a:defRPr/>
            </a:pPr>
            <a:r>
              <a:rPr lang="tr-TR" b="1" dirty="0">
                <a:solidFill>
                  <a:srgbClr val="C00000"/>
                </a:solidFill>
              </a:rPr>
              <a:t> İthal edilen malların Özel Tüketim Vergisi Kanunundaki istisna hükümleri kapsamında teslim edilmesi ve söz konusu teslimlerin </a:t>
            </a:r>
            <a:r>
              <a:rPr lang="tr-TR" b="1" dirty="0" smtClean="0">
                <a:solidFill>
                  <a:srgbClr val="C00000"/>
                </a:solidFill>
              </a:rPr>
              <a:t>ÖZEL </a:t>
            </a:r>
            <a:r>
              <a:rPr lang="tr-TR" b="1" dirty="0">
                <a:solidFill>
                  <a:srgbClr val="C00000"/>
                </a:solidFill>
              </a:rPr>
              <a:t>TÜKETİM VERGİSİ GENEL </a:t>
            </a:r>
            <a:r>
              <a:rPr lang="tr-TR" b="1" dirty="0" err="1" smtClean="0">
                <a:solidFill>
                  <a:srgbClr val="C00000"/>
                </a:solidFill>
              </a:rPr>
              <a:t>TEBLİĞİnin</a:t>
            </a:r>
            <a:r>
              <a:rPr lang="tr-TR" b="1" dirty="0" smtClean="0">
                <a:solidFill>
                  <a:srgbClr val="C00000"/>
                </a:solidFill>
              </a:rPr>
              <a:t> </a:t>
            </a:r>
            <a:r>
              <a:rPr lang="tr-TR" b="1" dirty="0">
                <a:solidFill>
                  <a:srgbClr val="C00000"/>
                </a:solidFill>
              </a:rPr>
              <a:t>ilgili bölümlerinde belirlenen usul ve esaslar çerçevesinde beyan edilmesi üzerine, vergi dairesince GİB sistemi kullanılmak suretiyle beyana konu teslim miktarına isabet eden ÖTV tutarı kadar teminatın çözümü işlemi gerçekleştirilecektir.</a:t>
            </a:r>
            <a:endParaRPr lang="tr-TR" b="1" dirty="0" smtClean="0">
              <a:solidFill>
                <a:srgbClr val="C00000"/>
              </a:solidFill>
            </a:endParaRPr>
          </a:p>
          <a:p>
            <a:pPr lvl="0" algn="just">
              <a:lnSpc>
                <a:spcPct val="120000"/>
              </a:lnSpc>
              <a:spcAft>
                <a:spcPts val="1200"/>
              </a:spcAft>
              <a:defRPr/>
            </a:pPr>
            <a:endParaRPr lang="tr-TR" b="1" dirty="0" smtClean="0">
              <a:solidFill>
                <a:srgbClr val="C00000"/>
              </a:solidFill>
            </a:endParaRPr>
          </a:p>
          <a:p>
            <a:pPr lvl="0" algn="just">
              <a:lnSpc>
                <a:spcPct val="120000"/>
              </a:lnSpc>
              <a:spcAft>
                <a:spcPts val="1200"/>
              </a:spcAft>
              <a:defRPr/>
            </a:pPr>
            <a:endParaRPr lang="tr-TR" b="1" dirty="0" smtClean="0">
              <a:solidFill>
                <a:srgbClr val="C00000"/>
              </a:solidFill>
            </a:endParaRPr>
          </a:p>
        </p:txBody>
      </p:sp>
    </p:spTree>
    <p:extLst>
      <p:ext uri="{BB962C8B-B14F-4D97-AF65-F5344CB8AC3E}">
        <p14:creationId xmlns:p14="http://schemas.microsoft.com/office/powerpoint/2010/main" val="2588302699"/>
      </p:ext>
    </p:extLst>
  </p:cSld>
  <p:clrMapOvr>
    <a:masterClrMapping/>
  </p:clrMapOvr>
  <p:transition spd="slow">
    <p:push dir="u"/>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9491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EK 12 Onaylama	</a:t>
            </a:r>
            <a:endParaRPr lang="tr-TR" sz="2200" b="1" dirty="0">
              <a:solidFill>
                <a:srgbClr val="C00000"/>
              </a:solidFill>
            </a:endParaRPr>
          </a:p>
        </p:txBody>
      </p:sp>
      <p:pic>
        <p:nvPicPr>
          <p:cNvPr id="18" name="Resim 17"/>
          <p:cNvPicPr/>
          <p:nvPr/>
        </p:nvPicPr>
        <p:blipFill>
          <a:blip r:embed="rId6"/>
          <a:stretch>
            <a:fillRect/>
          </a:stretch>
        </p:blipFill>
        <p:spPr>
          <a:xfrm>
            <a:off x="381662" y="1033614"/>
            <a:ext cx="11372187" cy="5318322"/>
          </a:xfrm>
          <a:prstGeom prst="rect">
            <a:avLst/>
          </a:prstGeom>
        </p:spPr>
      </p:pic>
      <p:sp>
        <p:nvSpPr>
          <p:cNvPr id="16" name="Dikdörtgen 15"/>
          <p:cNvSpPr/>
          <p:nvPr/>
        </p:nvSpPr>
        <p:spPr>
          <a:xfrm>
            <a:off x="1542025" y="2700707"/>
            <a:ext cx="1091006" cy="16367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1491674"/>
      </p:ext>
    </p:extLst>
  </p:cSld>
  <p:clrMapOvr>
    <a:masterClrMapping/>
  </p:clrMapOvr>
  <p:transition spd="slow">
    <p:push dir="u"/>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6685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EK 12 Onaylama	</a:t>
            </a:r>
            <a:endParaRPr lang="tr-TR" sz="2200" b="1" dirty="0">
              <a:solidFill>
                <a:srgbClr val="C00000"/>
              </a:solidFill>
            </a:endParaRPr>
          </a:p>
        </p:txBody>
      </p:sp>
      <p:pic>
        <p:nvPicPr>
          <p:cNvPr id="19" name="Resim 18"/>
          <p:cNvPicPr/>
          <p:nvPr/>
        </p:nvPicPr>
        <p:blipFill>
          <a:blip r:embed="rId6"/>
          <a:stretch>
            <a:fillRect/>
          </a:stretch>
        </p:blipFill>
        <p:spPr>
          <a:xfrm>
            <a:off x="381663" y="1117795"/>
            <a:ext cx="11372186" cy="5234142"/>
          </a:xfrm>
          <a:prstGeom prst="rect">
            <a:avLst/>
          </a:prstGeom>
        </p:spPr>
      </p:pic>
    </p:spTree>
    <p:extLst>
      <p:ext uri="{BB962C8B-B14F-4D97-AF65-F5344CB8AC3E}">
        <p14:creationId xmlns:p14="http://schemas.microsoft.com/office/powerpoint/2010/main" val="1091011605"/>
      </p:ext>
    </p:extLst>
  </p:cSld>
  <p:clrMapOvr>
    <a:masterClrMapping/>
  </p:clrMapOvr>
  <p:transition spd="slow">
    <p:push dir="u"/>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6685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ÖTV 2A Beyanname Onayı	</a:t>
            </a:r>
            <a:endParaRPr lang="tr-TR" sz="2200" b="1" dirty="0">
              <a:solidFill>
                <a:srgbClr val="C00000"/>
              </a:solidFill>
            </a:endParaRPr>
          </a:p>
        </p:txBody>
      </p:sp>
      <p:pic>
        <p:nvPicPr>
          <p:cNvPr id="16" name="Resim 15"/>
          <p:cNvPicPr/>
          <p:nvPr/>
        </p:nvPicPr>
        <p:blipFill>
          <a:blip r:embed="rId6"/>
          <a:stretch>
            <a:fillRect/>
          </a:stretch>
        </p:blipFill>
        <p:spPr>
          <a:xfrm>
            <a:off x="357932" y="1033614"/>
            <a:ext cx="11362662" cy="5318322"/>
          </a:xfrm>
          <a:prstGeom prst="rect">
            <a:avLst/>
          </a:prstGeom>
        </p:spPr>
      </p:pic>
      <p:sp>
        <p:nvSpPr>
          <p:cNvPr id="19" name="Dikdörtgen 18"/>
          <p:cNvSpPr/>
          <p:nvPr/>
        </p:nvSpPr>
        <p:spPr>
          <a:xfrm>
            <a:off x="4370590" y="1885197"/>
            <a:ext cx="7350003" cy="3176254"/>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sz="2000" b="1" dirty="0">
                <a:solidFill>
                  <a:srgbClr val="C00000"/>
                </a:solidFill>
              </a:rPr>
              <a:t>Mükellef tarafından internet vergi dairesi üzerinden verilen ÖTV 2A Beyannamesi </a:t>
            </a:r>
            <a:r>
              <a:rPr lang="tr-TR" sz="2000" b="1" dirty="0" smtClean="0">
                <a:solidFill>
                  <a:srgbClr val="C00000"/>
                </a:solidFill>
              </a:rPr>
              <a:t>Özel </a:t>
            </a:r>
            <a:r>
              <a:rPr lang="tr-TR" sz="2000" b="1" dirty="0">
                <a:solidFill>
                  <a:srgbClr val="C00000"/>
                </a:solidFill>
              </a:rPr>
              <a:t>Tüketim Vergisi </a:t>
            </a:r>
            <a:r>
              <a:rPr lang="tr-TR" sz="2000" b="1" dirty="0" smtClean="0">
                <a:solidFill>
                  <a:srgbClr val="C00000"/>
                </a:solidFill>
              </a:rPr>
              <a:t>Kanunu’nun </a:t>
            </a:r>
            <a:r>
              <a:rPr lang="tr-TR" sz="2000" b="1" dirty="0">
                <a:solidFill>
                  <a:srgbClr val="C00000"/>
                </a:solidFill>
              </a:rPr>
              <a:t>istisna hükümlerine (diplomatik istisna, engellilik istisnası gibi) göre beyan edilmiş ise tevsik edici belgelerin kontrolünden  sonra vergi dairesi müdür yardımcısı tarafından ÖTV 2A Beyanname onayı yapılır.</a:t>
            </a:r>
          </a:p>
          <a:p>
            <a:pPr lvl="0" algn="just">
              <a:lnSpc>
                <a:spcPct val="120000"/>
              </a:lnSpc>
              <a:spcAft>
                <a:spcPts val="1200"/>
              </a:spcAft>
              <a:defRPr/>
            </a:pPr>
            <a:r>
              <a:rPr lang="tr-TR" sz="2000" b="1" dirty="0">
                <a:solidFill>
                  <a:srgbClr val="C00000"/>
                </a:solidFill>
              </a:rPr>
              <a:t>Ayrıca bildirimi olmayan ve matrah kontrolüne takılan ÖTV 2A Beyannamelerinin de onayı bu ekrandan Vergi Dairesi Müdürü tarafından yapılmaktadır.</a:t>
            </a:r>
          </a:p>
        </p:txBody>
      </p:sp>
    </p:spTree>
    <p:extLst>
      <p:ext uri="{BB962C8B-B14F-4D97-AF65-F5344CB8AC3E}">
        <p14:creationId xmlns:p14="http://schemas.microsoft.com/office/powerpoint/2010/main" val="2009712580"/>
      </p:ext>
    </p:extLst>
  </p:cSld>
  <p:clrMapOvr>
    <a:masterClrMapping/>
  </p:clrMapOvr>
  <p:transition spd="slow">
    <p:push dir="u"/>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6685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99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7" name="Metin kutusu 16"/>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ÖTV 2A Beyanname Onayı	</a:t>
            </a:r>
            <a:endParaRPr lang="tr-TR" sz="2200" b="1" dirty="0">
              <a:solidFill>
                <a:srgbClr val="C00000"/>
              </a:solidFill>
            </a:endParaRPr>
          </a:p>
        </p:txBody>
      </p:sp>
      <p:pic>
        <p:nvPicPr>
          <p:cNvPr id="16" name="Resim 15"/>
          <p:cNvPicPr/>
          <p:nvPr/>
        </p:nvPicPr>
        <p:blipFill>
          <a:blip r:embed="rId6"/>
          <a:stretch>
            <a:fillRect/>
          </a:stretch>
        </p:blipFill>
        <p:spPr>
          <a:xfrm>
            <a:off x="427239" y="1196898"/>
            <a:ext cx="11362662" cy="5318322"/>
          </a:xfrm>
          <a:prstGeom prst="rect">
            <a:avLst/>
          </a:prstGeom>
        </p:spPr>
      </p:pic>
      <p:sp>
        <p:nvSpPr>
          <p:cNvPr id="19" name="Dikdörtgen 18"/>
          <p:cNvSpPr/>
          <p:nvPr/>
        </p:nvSpPr>
        <p:spPr>
          <a:xfrm>
            <a:off x="8084919" y="2172990"/>
            <a:ext cx="3376391"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ÖTV Beyanında tutarsızlık varsa vergi dairesi ekranına düşer. Ödeme belgesi müdür onaylamadan kesinleşmez. OLUR ile yapılır. </a:t>
            </a:r>
            <a:endParaRPr lang="tr-TR" b="1" dirty="0">
              <a:solidFill>
                <a:srgbClr val="C00000"/>
              </a:solidFill>
            </a:endParaRPr>
          </a:p>
        </p:txBody>
      </p:sp>
    </p:spTree>
    <p:extLst>
      <p:ext uri="{BB962C8B-B14F-4D97-AF65-F5344CB8AC3E}">
        <p14:creationId xmlns:p14="http://schemas.microsoft.com/office/powerpoint/2010/main" val="3618068155"/>
      </p:ext>
    </p:extLst>
  </p:cSld>
  <p:clrMapOvr>
    <a:masterClrMapping/>
  </p:clrMapOvr>
  <p:transition spd="slow">
    <p:push dir="u"/>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85314"/>
            <a:ext cx="204768" cy="259531"/>
          </a:xfrm>
          <a:prstGeom prst="rect">
            <a:avLst/>
          </a:prstGeom>
        </p:spPr>
      </p:pic>
      <p:sp>
        <p:nvSpPr>
          <p:cNvPr id="4" name="Slayt Numarası Yer Tutucusu 3"/>
          <p:cNvSpPr>
            <a:spLocks noGrp="1"/>
          </p:cNvSpPr>
          <p:nvPr>
            <p:ph type="sldNum" sz="quarter" idx="12"/>
          </p:nvPr>
        </p:nvSpPr>
        <p:spPr>
          <a:xfrm>
            <a:off x="11533239" y="6508777"/>
            <a:ext cx="469463" cy="349223"/>
          </a:xfrm>
        </p:spPr>
        <p:txBody>
          <a:bodyPr/>
          <a:lstStyle/>
          <a:p>
            <a:fld id="{16449A80-6FDC-475E-9293-1C17F140D77C}" type="slidenum">
              <a:rPr lang="tr-TR" smtClean="0">
                <a:solidFill>
                  <a:schemeClr val="bg1"/>
                </a:solidFill>
                <a:latin typeface="GalanoGrotesque-Bold" panose="00000800000000000000" pitchFamily="50" charset="-94"/>
              </a:rPr>
              <a:t>100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6" name="Metin kutusu 15"/>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ÖTV 2A Beyanname Onayı	</a:t>
            </a:r>
            <a:endParaRPr lang="tr-TR" sz="2200" b="1" dirty="0">
              <a:solidFill>
                <a:srgbClr val="C00000"/>
              </a:solidFill>
            </a:endParaRPr>
          </a:p>
        </p:txBody>
      </p:sp>
      <p:pic>
        <p:nvPicPr>
          <p:cNvPr id="18" name="Resim 17"/>
          <p:cNvPicPr/>
          <p:nvPr/>
        </p:nvPicPr>
        <p:blipFill>
          <a:blip r:embed="rId6"/>
          <a:stretch>
            <a:fillRect/>
          </a:stretch>
        </p:blipFill>
        <p:spPr>
          <a:xfrm>
            <a:off x="381663" y="1181766"/>
            <a:ext cx="11334087" cy="5181187"/>
          </a:xfrm>
          <a:prstGeom prst="rect">
            <a:avLst/>
          </a:prstGeom>
        </p:spPr>
      </p:pic>
      <p:sp>
        <p:nvSpPr>
          <p:cNvPr id="17" name="Dikdörtgen 16"/>
          <p:cNvSpPr/>
          <p:nvPr/>
        </p:nvSpPr>
        <p:spPr>
          <a:xfrm>
            <a:off x="1508974" y="2831335"/>
            <a:ext cx="1333377" cy="2313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Dikdörtgen 19"/>
          <p:cNvSpPr/>
          <p:nvPr/>
        </p:nvSpPr>
        <p:spPr>
          <a:xfrm>
            <a:off x="1508973" y="3007842"/>
            <a:ext cx="1333377" cy="2313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069370142"/>
      </p:ext>
    </p:extLst>
  </p:cSld>
  <p:clrMapOvr>
    <a:masterClrMapping/>
  </p:clrMapOvr>
  <p:transition spd="slow">
    <p:push dir="u"/>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937" y="261392"/>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101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KDV ÖTV İade </a:t>
            </a:r>
            <a:r>
              <a:rPr lang="tr-TR" sz="2400" b="1" dirty="0">
                <a:solidFill>
                  <a:schemeClr val="accent5">
                    <a:lumMod val="75000"/>
                  </a:schemeClr>
                </a:solidFill>
                <a:latin typeface="GalanoGrotesque-Medium" panose="00000600000000000000" pitchFamily="50" charset="-94"/>
              </a:rPr>
              <a:t>Servisi Ekranları</a:t>
            </a:r>
          </a:p>
        </p:txBody>
      </p:sp>
      <p:sp>
        <p:nvSpPr>
          <p:cNvPr id="16" name="Metin kutusu 15"/>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ÖTV 2A Beyanname Onayı	</a:t>
            </a:r>
            <a:endParaRPr lang="tr-TR" sz="2200" b="1" dirty="0">
              <a:solidFill>
                <a:srgbClr val="C00000"/>
              </a:solidFill>
            </a:endParaRPr>
          </a:p>
        </p:txBody>
      </p:sp>
      <p:pic>
        <p:nvPicPr>
          <p:cNvPr id="17" name="Resim 16"/>
          <p:cNvPicPr/>
          <p:nvPr/>
        </p:nvPicPr>
        <p:blipFill>
          <a:blip r:embed="rId6"/>
          <a:stretch>
            <a:fillRect/>
          </a:stretch>
        </p:blipFill>
        <p:spPr>
          <a:xfrm>
            <a:off x="381662" y="1170748"/>
            <a:ext cx="11372187" cy="5181187"/>
          </a:xfrm>
          <a:prstGeom prst="rect">
            <a:avLst/>
          </a:prstGeom>
        </p:spPr>
      </p:pic>
    </p:spTree>
    <p:extLst>
      <p:ext uri="{BB962C8B-B14F-4D97-AF65-F5344CB8AC3E}">
        <p14:creationId xmlns:p14="http://schemas.microsoft.com/office/powerpoint/2010/main" val="293311380"/>
      </p:ext>
    </p:extLst>
  </p:cSld>
  <p:clrMapOvr>
    <a:masterClrMapping/>
  </p:clrMapOvr>
  <p:transition spd="slow">
    <p:push dir="u"/>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879" y="285314"/>
            <a:ext cx="204768" cy="259531"/>
          </a:xfrm>
          <a:prstGeom prst="rect">
            <a:avLst/>
          </a:prstGeom>
        </p:spPr>
      </p:pic>
      <p:sp>
        <p:nvSpPr>
          <p:cNvPr id="4" name="Slayt Numarası Yer Tutucusu 3"/>
          <p:cNvSpPr>
            <a:spLocks noGrp="1"/>
          </p:cNvSpPr>
          <p:nvPr>
            <p:ph type="sldNum" sz="quarter" idx="12"/>
          </p:nvPr>
        </p:nvSpPr>
        <p:spPr>
          <a:xfrm>
            <a:off x="11493911" y="6508777"/>
            <a:ext cx="508792" cy="349223"/>
          </a:xfrm>
        </p:spPr>
        <p:txBody>
          <a:bodyPr/>
          <a:lstStyle/>
          <a:p>
            <a:fld id="{16449A80-6FDC-475E-9293-1C17F140D77C}" type="slidenum">
              <a:rPr lang="tr-TR" smtClean="0">
                <a:solidFill>
                  <a:prstClr val="white"/>
                </a:solidFill>
                <a:latin typeface="GalanoGrotesque-Bold" panose="00000800000000000000" pitchFamily="50" charset="-94"/>
              </a:rPr>
              <a:pPr/>
              <a:t>102</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0" name="Unvan 1"/>
          <p:cNvSpPr txBox="1">
            <a:spLocks/>
          </p:cNvSpPr>
          <p:nvPr/>
        </p:nvSpPr>
        <p:spPr>
          <a:xfrm>
            <a:off x="539995" y="26685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rgbClr val="4472C4">
                  <a:lumMod val="75000"/>
                </a:srgb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408019" y="1035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KDV ÖTV İade </a:t>
            </a:r>
            <a:r>
              <a:rPr lang="tr-TR" sz="2400" b="1" dirty="0">
                <a:solidFill>
                  <a:srgbClr val="4472C4">
                    <a:lumMod val="75000"/>
                  </a:srgbClr>
                </a:solidFill>
                <a:latin typeface="GalanoGrotesque-Medium" panose="00000600000000000000" pitchFamily="50" charset="-94"/>
              </a:rPr>
              <a:t>Servisi Ekranları</a:t>
            </a:r>
          </a:p>
        </p:txBody>
      </p:sp>
      <p:sp>
        <p:nvSpPr>
          <p:cNvPr id="16" name="Metin kutusu 15"/>
          <p:cNvSpPr txBox="1"/>
          <p:nvPr/>
        </p:nvSpPr>
        <p:spPr>
          <a:xfrm>
            <a:off x="409740" y="595581"/>
            <a:ext cx="8034550" cy="438033"/>
          </a:xfrm>
          <a:prstGeom prst="rect">
            <a:avLst/>
          </a:prstGeom>
          <a:noFill/>
        </p:spPr>
        <p:txBody>
          <a:bodyPr wrap="square" rtlCol="0">
            <a:spAutoFit/>
          </a:bodyPr>
          <a:lstStyle/>
          <a:p>
            <a:r>
              <a:rPr lang="tr-TR" sz="2200" b="1" dirty="0" smtClean="0">
                <a:solidFill>
                  <a:srgbClr val="C00000"/>
                </a:solidFill>
              </a:rPr>
              <a:t>ÖTV 2A Beyanname Onayı	</a:t>
            </a:r>
            <a:endParaRPr lang="tr-TR" sz="2200" b="1" dirty="0">
              <a:solidFill>
                <a:srgbClr val="C00000"/>
              </a:solidFill>
            </a:endParaRPr>
          </a:p>
        </p:txBody>
      </p:sp>
      <p:pic>
        <p:nvPicPr>
          <p:cNvPr id="18" name="Resim 17"/>
          <p:cNvPicPr/>
          <p:nvPr/>
        </p:nvPicPr>
        <p:blipFill>
          <a:blip r:embed="rId7"/>
          <a:stretch>
            <a:fillRect/>
          </a:stretch>
        </p:blipFill>
        <p:spPr>
          <a:xfrm>
            <a:off x="381663" y="1181766"/>
            <a:ext cx="11334087" cy="5181187"/>
          </a:xfrm>
          <a:prstGeom prst="rect">
            <a:avLst/>
          </a:prstGeom>
        </p:spPr>
      </p:pic>
      <p:sp>
        <p:nvSpPr>
          <p:cNvPr id="17" name="Dikdörtgen 16"/>
          <p:cNvSpPr/>
          <p:nvPr/>
        </p:nvSpPr>
        <p:spPr>
          <a:xfrm>
            <a:off x="1508974" y="2831335"/>
            <a:ext cx="1333377" cy="2313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
        <p:nvSpPr>
          <p:cNvPr id="20" name="Dikdörtgen 19"/>
          <p:cNvSpPr/>
          <p:nvPr/>
        </p:nvSpPr>
        <p:spPr>
          <a:xfrm>
            <a:off x="1508973" y="3007842"/>
            <a:ext cx="1333377" cy="23135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spTree>
    <p:extLst>
      <p:ext uri="{BB962C8B-B14F-4D97-AF65-F5344CB8AC3E}">
        <p14:creationId xmlns:p14="http://schemas.microsoft.com/office/powerpoint/2010/main" val="840229958"/>
      </p:ext>
    </p:extLst>
  </p:cSld>
  <p:clrMapOvr>
    <a:masterClrMapping/>
  </p:clrMapOvr>
  <p:transition spd="slow">
    <p:push dir="u"/>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16705" y="6508777"/>
            <a:ext cx="485997" cy="349223"/>
          </a:xfrm>
        </p:spPr>
        <p:txBody>
          <a:bodyPr/>
          <a:lstStyle/>
          <a:p>
            <a:fld id="{16449A80-6FDC-475E-9293-1C17F140D77C}" type="slidenum">
              <a:rPr lang="tr-TR" smtClean="0">
                <a:solidFill>
                  <a:prstClr val="white"/>
                </a:solidFill>
                <a:latin typeface="GalanoGrotesque-Bold" panose="00000800000000000000" pitchFamily="50" charset="-94"/>
              </a:rPr>
              <a:pPr/>
              <a:t>103</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KDV ÖTV </a:t>
            </a:r>
            <a:r>
              <a:rPr lang="tr-TR" sz="2400" b="1" dirty="0" smtClean="0">
                <a:solidFill>
                  <a:srgbClr val="4472C4">
                    <a:lumMod val="75000"/>
                  </a:srgbClr>
                </a:solidFill>
                <a:latin typeface="GalanoGrotesque-Medium" panose="00000600000000000000" pitchFamily="50" charset="-94"/>
              </a:rPr>
              <a:t>İade Servisiyle 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9137672" cy="430887"/>
          </a:xfrm>
          <a:prstGeom prst="rect">
            <a:avLst/>
          </a:prstGeom>
          <a:noFill/>
        </p:spPr>
        <p:txBody>
          <a:bodyPr wrap="square" rtlCol="0">
            <a:spAutoFit/>
          </a:bodyPr>
          <a:lstStyle/>
          <a:p>
            <a:r>
              <a:rPr lang="tr-TR" sz="2200" b="1" dirty="0" smtClean="0">
                <a:solidFill>
                  <a:srgbClr val="C00000"/>
                </a:solidFill>
              </a:rPr>
              <a:t> </a:t>
            </a:r>
            <a:r>
              <a:rPr lang="tr-TR" sz="2200" b="1" dirty="0">
                <a:solidFill>
                  <a:srgbClr val="C00000"/>
                </a:solidFill>
              </a:rPr>
              <a:t>KDV/ÖTV/Muhtasar Beyannameleri Tecil Edilecek Kayıtlar Listesi</a:t>
            </a:r>
          </a:p>
        </p:txBody>
      </p:sp>
      <p:pic>
        <p:nvPicPr>
          <p:cNvPr id="15" name="Resim 14"/>
          <p:cNvPicPr/>
          <p:nvPr/>
        </p:nvPicPr>
        <p:blipFill>
          <a:blip r:embed="rId7"/>
          <a:stretch>
            <a:fillRect/>
          </a:stretch>
        </p:blipFill>
        <p:spPr>
          <a:xfrm>
            <a:off x="584018" y="1442838"/>
            <a:ext cx="11205883" cy="4934072"/>
          </a:xfrm>
          <a:prstGeom prst="rect">
            <a:avLst/>
          </a:prstGeom>
        </p:spPr>
      </p:pic>
      <p:sp>
        <p:nvSpPr>
          <p:cNvPr id="3" name="Dikdörtgen 2"/>
          <p:cNvSpPr/>
          <p:nvPr/>
        </p:nvSpPr>
        <p:spPr>
          <a:xfrm>
            <a:off x="6842321" y="3383776"/>
            <a:ext cx="4810982" cy="155577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prstClr val="white"/>
              </a:solidFill>
            </a:endParaRPr>
          </a:p>
        </p:txBody>
      </p:sp>
      <p:pic>
        <p:nvPicPr>
          <p:cNvPr id="5" name="Resim 4"/>
          <p:cNvPicPr>
            <a:picLocks noChangeAspect="1"/>
          </p:cNvPicPr>
          <p:nvPr/>
        </p:nvPicPr>
        <p:blipFill>
          <a:blip r:embed="rId8"/>
          <a:stretch>
            <a:fillRect/>
          </a:stretch>
        </p:blipFill>
        <p:spPr>
          <a:xfrm>
            <a:off x="6798436" y="3412395"/>
            <a:ext cx="4718269" cy="1527160"/>
          </a:xfrm>
          <a:prstGeom prst="rect">
            <a:avLst/>
          </a:prstGeom>
          <a:solidFill>
            <a:schemeClr val="bg1"/>
          </a:solidFill>
        </p:spPr>
      </p:pic>
      <p:cxnSp>
        <p:nvCxnSpPr>
          <p:cNvPr id="7" name="Düz Ok Bağlayıcısı 6"/>
          <p:cNvCxnSpPr/>
          <p:nvPr/>
        </p:nvCxnSpPr>
        <p:spPr>
          <a:xfrm>
            <a:off x="6400800" y="3701868"/>
            <a:ext cx="290059" cy="204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 name="Resim 5"/>
          <p:cNvPicPr>
            <a:picLocks noChangeAspect="1"/>
          </p:cNvPicPr>
          <p:nvPr/>
        </p:nvPicPr>
        <p:blipFill>
          <a:blip r:embed="rId8"/>
          <a:stretch>
            <a:fillRect/>
          </a:stretch>
        </p:blipFill>
        <p:spPr>
          <a:xfrm>
            <a:off x="6795501" y="3383776"/>
            <a:ext cx="4721204" cy="1527159"/>
          </a:xfrm>
          <a:prstGeom prst="rect">
            <a:avLst/>
          </a:prstGeom>
        </p:spPr>
      </p:pic>
    </p:spTree>
    <p:extLst>
      <p:ext uri="{BB962C8B-B14F-4D97-AF65-F5344CB8AC3E}">
        <p14:creationId xmlns:p14="http://schemas.microsoft.com/office/powerpoint/2010/main" val="1134802797"/>
      </p:ext>
    </p:extLst>
  </p:cSld>
  <p:clrMapOvr>
    <a:masterClrMapping/>
  </p:clrMapOvr>
  <p:transition spd="slow">
    <p:push dir="u"/>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104</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KDV ÖTV </a:t>
            </a:r>
            <a:r>
              <a:rPr lang="tr-TR" sz="2400" b="1" dirty="0" smtClean="0">
                <a:solidFill>
                  <a:srgbClr val="4472C4">
                    <a:lumMod val="75000"/>
                  </a:srgbClr>
                </a:solidFill>
                <a:latin typeface="GalanoGrotesque-Medium" panose="00000600000000000000" pitchFamily="50" charset="-94"/>
              </a:rPr>
              <a:t>İade Servisiyle 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40" y="822083"/>
            <a:ext cx="9137672" cy="430887"/>
          </a:xfrm>
          <a:prstGeom prst="rect">
            <a:avLst/>
          </a:prstGeom>
          <a:noFill/>
        </p:spPr>
        <p:txBody>
          <a:bodyPr wrap="square" rtlCol="0">
            <a:spAutoFit/>
          </a:bodyPr>
          <a:lstStyle/>
          <a:p>
            <a:r>
              <a:rPr lang="tr-TR" sz="2200" b="1" dirty="0" smtClean="0">
                <a:solidFill>
                  <a:srgbClr val="C00000"/>
                </a:solidFill>
              </a:rPr>
              <a:t> </a:t>
            </a:r>
            <a:r>
              <a:rPr lang="tr-TR" sz="2200" b="1" dirty="0">
                <a:solidFill>
                  <a:srgbClr val="C00000"/>
                </a:solidFill>
              </a:rPr>
              <a:t>Tecil Süresi Geçtiği Halde Kaldırılmayan Dosyalar Listesi</a:t>
            </a:r>
          </a:p>
        </p:txBody>
      </p:sp>
      <p:pic>
        <p:nvPicPr>
          <p:cNvPr id="17" name="Resim 16"/>
          <p:cNvPicPr/>
          <p:nvPr/>
        </p:nvPicPr>
        <p:blipFill rotWithShape="1">
          <a:blip r:embed="rId7"/>
          <a:srcRect b="5434"/>
          <a:stretch/>
        </p:blipFill>
        <p:spPr>
          <a:xfrm>
            <a:off x="618564" y="1252970"/>
            <a:ext cx="10856259" cy="2664606"/>
          </a:xfrm>
          <a:prstGeom prst="rect">
            <a:avLst/>
          </a:prstGeom>
        </p:spPr>
      </p:pic>
      <p:pic>
        <p:nvPicPr>
          <p:cNvPr id="18" name="Resim 17"/>
          <p:cNvPicPr/>
          <p:nvPr/>
        </p:nvPicPr>
        <p:blipFill rotWithShape="1">
          <a:blip r:embed="rId8"/>
          <a:srcRect l="173" t="7450" r="-173" b="8946"/>
          <a:stretch/>
        </p:blipFill>
        <p:spPr>
          <a:xfrm>
            <a:off x="618564" y="3945448"/>
            <a:ext cx="10856258" cy="2205318"/>
          </a:xfrm>
          <a:prstGeom prst="rect">
            <a:avLst/>
          </a:prstGeom>
        </p:spPr>
      </p:pic>
    </p:spTree>
    <p:extLst>
      <p:ext uri="{BB962C8B-B14F-4D97-AF65-F5344CB8AC3E}">
        <p14:creationId xmlns:p14="http://schemas.microsoft.com/office/powerpoint/2010/main" val="3987721362"/>
      </p:ext>
    </p:extLst>
  </p:cSld>
  <p:clrMapOvr>
    <a:masterClrMapping/>
  </p:clrMapOvr>
  <p:transition spd="slow">
    <p:push dir="u"/>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2041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1381"/>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prstClr val="white"/>
                </a:solidFill>
                <a:latin typeface="GalanoGrotesque-Bold" panose="00000800000000000000" pitchFamily="50" charset="-94"/>
              </a:rPr>
              <a:pPr/>
              <a:t>105</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615567" y="104192"/>
            <a:ext cx="1496060" cy="684879"/>
          </a:xfrm>
          <a:prstGeom prst="rect">
            <a:avLst/>
          </a:prstGeom>
          <a:solidFill>
            <a:srgbClr val="E20612">
              <a:alpha val="91000"/>
            </a:srgbClr>
          </a:solidFill>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216144"/>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KDV ÖTV </a:t>
            </a:r>
            <a:r>
              <a:rPr lang="tr-TR" sz="2400" b="1" dirty="0" smtClean="0">
                <a:solidFill>
                  <a:srgbClr val="4472C4">
                    <a:lumMod val="75000"/>
                  </a:srgbClr>
                </a:solidFill>
                <a:latin typeface="GalanoGrotesque-Medium" panose="00000600000000000000" pitchFamily="50" charset="-94"/>
              </a:rPr>
              <a:t>İade Servisiyle İlgili Kontrol Edilmesi Gereken Listeler</a:t>
            </a:r>
            <a:endParaRPr lang="tr-TR" sz="2400" b="1" dirty="0">
              <a:solidFill>
                <a:srgbClr val="4472C4">
                  <a:lumMod val="75000"/>
                </a:srgbClr>
              </a:solidFill>
              <a:latin typeface="GalanoGrotesque-Medium" panose="00000600000000000000" pitchFamily="50" charset="-94"/>
            </a:endParaRPr>
          </a:p>
        </p:txBody>
      </p:sp>
      <p:sp>
        <p:nvSpPr>
          <p:cNvPr id="10" name="Metin kutusu 9"/>
          <p:cNvSpPr txBox="1"/>
          <p:nvPr/>
        </p:nvSpPr>
        <p:spPr>
          <a:xfrm>
            <a:off x="409739" y="822083"/>
            <a:ext cx="9657625" cy="430887"/>
          </a:xfrm>
          <a:prstGeom prst="rect">
            <a:avLst/>
          </a:prstGeom>
          <a:noFill/>
        </p:spPr>
        <p:txBody>
          <a:bodyPr wrap="square" rtlCol="0">
            <a:spAutoFit/>
          </a:bodyPr>
          <a:lstStyle/>
          <a:p>
            <a:r>
              <a:rPr lang="tr-TR" sz="2200" b="1" dirty="0" smtClean="0">
                <a:solidFill>
                  <a:srgbClr val="C00000"/>
                </a:solidFill>
              </a:rPr>
              <a:t> </a:t>
            </a:r>
            <a:r>
              <a:rPr lang="tr-TR" sz="2200" b="1" dirty="0">
                <a:solidFill>
                  <a:srgbClr val="C00000"/>
                </a:solidFill>
              </a:rPr>
              <a:t>Önceki Dönemden Devreden KDV Bilgilerinde Tutarsızlık Olan Mükellefler Listesi</a:t>
            </a:r>
          </a:p>
        </p:txBody>
      </p:sp>
      <p:pic>
        <p:nvPicPr>
          <p:cNvPr id="19" name="Resim 18"/>
          <p:cNvPicPr/>
          <p:nvPr/>
        </p:nvPicPr>
        <p:blipFill>
          <a:blip r:embed="rId7"/>
          <a:stretch>
            <a:fillRect/>
          </a:stretch>
        </p:blipFill>
        <p:spPr>
          <a:xfrm>
            <a:off x="479376" y="3767128"/>
            <a:ext cx="11223709" cy="2537460"/>
          </a:xfrm>
          <a:prstGeom prst="rect">
            <a:avLst/>
          </a:prstGeom>
        </p:spPr>
      </p:pic>
      <p:pic>
        <p:nvPicPr>
          <p:cNvPr id="3" name="Resim 2"/>
          <p:cNvPicPr>
            <a:picLocks noChangeAspect="1"/>
          </p:cNvPicPr>
          <p:nvPr/>
        </p:nvPicPr>
        <p:blipFill>
          <a:blip r:embed="rId8"/>
          <a:stretch>
            <a:fillRect/>
          </a:stretch>
        </p:blipFill>
        <p:spPr>
          <a:xfrm>
            <a:off x="479376" y="1334528"/>
            <a:ext cx="11223709" cy="2413851"/>
          </a:xfrm>
          <a:prstGeom prst="rect">
            <a:avLst/>
          </a:prstGeom>
        </p:spPr>
      </p:pic>
    </p:spTree>
    <p:extLst>
      <p:ext uri="{BB962C8B-B14F-4D97-AF65-F5344CB8AC3E}">
        <p14:creationId xmlns:p14="http://schemas.microsoft.com/office/powerpoint/2010/main" val="1009722875"/>
      </p:ext>
    </p:extLst>
  </p:cSld>
  <p:clrMapOvr>
    <a:masterClrMapping/>
  </p:clrMapOvr>
  <p:transition spd="slow">
    <p:push dir="u"/>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491274"/>
            <a:ext cx="8791242" cy="1871126"/>
          </a:xfrm>
        </p:spPr>
        <p:txBody>
          <a:bodyPr>
            <a:noAutofit/>
          </a:bodyPr>
          <a:lstStyle/>
          <a:p>
            <a:r>
              <a:rPr lang="tr-TR" sz="4000" b="1" dirty="0">
                <a:solidFill>
                  <a:srgbClr val="E20612"/>
                </a:solidFill>
                <a:latin typeface="GalanoGrotesque-Bold" panose="00000800000000000000" pitchFamily="50" charset="-94"/>
              </a:rPr>
              <a:t>VERGİLENDİRME BÖLÜMÜ İHTİLAFLI İŞLER SERVİSİ</a:t>
            </a:r>
          </a:p>
        </p:txBody>
      </p:sp>
    </p:spTree>
    <p:extLst>
      <p:ext uri="{BB962C8B-B14F-4D97-AF65-F5344CB8AC3E}">
        <p14:creationId xmlns:p14="http://schemas.microsoft.com/office/powerpoint/2010/main" val="1551923444"/>
      </p:ext>
    </p:extLst>
  </p:cSld>
  <p:clrMapOvr>
    <a:masterClrMapping/>
  </p:clrMapOvr>
  <p:transition spd="slow">
    <p:push dir="u"/>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75188"/>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107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36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556837" y="353108"/>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İhtilaflı İşler </a:t>
            </a:r>
            <a:r>
              <a:rPr lang="tr-TR" sz="2800" b="1" dirty="0">
                <a:solidFill>
                  <a:schemeClr val="accent5">
                    <a:lumMod val="75000"/>
                  </a:schemeClr>
                </a:solidFill>
                <a:latin typeface="GalanoGrotesque-Medium" panose="00000600000000000000" pitchFamily="50" charset="-94"/>
              </a:rPr>
              <a:t>Servisi Görev Tanımı</a:t>
            </a:r>
          </a:p>
          <a:p>
            <a:endParaRPr lang="tr-TR" sz="28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393144" y="2135098"/>
            <a:ext cx="11369382" cy="1692771"/>
          </a:xfrm>
          <a:prstGeom prst="rect">
            <a:avLst/>
          </a:prstGeom>
        </p:spPr>
        <p:txBody>
          <a:bodyPr wrap="square">
            <a:spAutoFit/>
          </a:bodyPr>
          <a:lstStyle/>
          <a:p>
            <a:pPr algn="just"/>
            <a:r>
              <a:rPr lang="tr-TR" sz="2600" b="1" dirty="0" smtClean="0">
                <a:solidFill>
                  <a:srgbClr val="C00000"/>
                </a:solidFill>
              </a:rPr>
              <a:t>	İşlem </a:t>
            </a:r>
            <a:r>
              <a:rPr lang="tr-TR" sz="2600" b="1" dirty="0">
                <a:solidFill>
                  <a:srgbClr val="C00000"/>
                </a:solidFill>
              </a:rPr>
              <a:t>Yönergesi </a:t>
            </a:r>
            <a:r>
              <a:rPr lang="tr-TR" sz="2600" b="1" dirty="0" smtClean="0">
                <a:solidFill>
                  <a:srgbClr val="C00000"/>
                </a:solidFill>
              </a:rPr>
              <a:t>Madde 207: </a:t>
            </a:r>
            <a:r>
              <a:rPr lang="tr-TR" sz="2600" dirty="0" smtClean="0"/>
              <a:t>Vergi dairesi müdürlüklerinin taraf olduğu idari davalar ile </a:t>
            </a:r>
            <a:r>
              <a:rPr lang="tr-TR" sz="2600" dirty="0"/>
              <a:t>ilgili yargı mercileri nezdinde yapılacak iş ve </a:t>
            </a:r>
            <a:r>
              <a:rPr lang="tr-TR" sz="2600" dirty="0" smtClean="0"/>
              <a:t>işlemler ile adli </a:t>
            </a:r>
            <a:r>
              <a:rPr lang="tr-TR" sz="2600" dirty="0"/>
              <a:t>davalar ve icra takiplerinde </a:t>
            </a:r>
            <a:r>
              <a:rPr lang="tr-TR" sz="2600" dirty="0" smtClean="0"/>
              <a:t>ilişkin iş ve işlemler bu servis tarafından yürütülür.  </a:t>
            </a:r>
          </a:p>
          <a:p>
            <a:pPr algn="just"/>
            <a:r>
              <a:rPr lang="tr-TR" sz="2600" dirty="0"/>
              <a:t>	</a:t>
            </a:r>
          </a:p>
        </p:txBody>
      </p:sp>
    </p:spTree>
    <p:extLst>
      <p:ext uri="{BB962C8B-B14F-4D97-AF65-F5344CB8AC3E}">
        <p14:creationId xmlns:p14="http://schemas.microsoft.com/office/powerpoint/2010/main" val="2058089960"/>
      </p:ext>
    </p:extLst>
  </p:cSld>
  <p:clrMapOvr>
    <a:masterClrMapping/>
  </p:clrMapOvr>
  <p:transition spd="slow">
    <p:push dir="u"/>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108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22496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İhtilaflı İşler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6"/>
          <a:stretch>
            <a:fillRect/>
          </a:stretch>
        </p:blipFill>
        <p:spPr>
          <a:xfrm>
            <a:off x="394841" y="974882"/>
            <a:ext cx="11287086" cy="5468317"/>
          </a:xfrm>
          <a:prstGeom prst="rect">
            <a:avLst/>
          </a:prstGeom>
        </p:spPr>
      </p:pic>
    </p:spTree>
    <p:extLst>
      <p:ext uri="{BB962C8B-B14F-4D97-AF65-F5344CB8AC3E}">
        <p14:creationId xmlns:p14="http://schemas.microsoft.com/office/powerpoint/2010/main" val="2910641380"/>
      </p:ext>
    </p:extLst>
  </p:cSld>
  <p:clrMapOvr>
    <a:masterClrMapping/>
  </p:clrMapOvr>
  <p:transition spd="slow">
    <p:push dir="u"/>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109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22496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İhtilaflı İşler </a:t>
            </a:r>
            <a:r>
              <a:rPr lang="tr-TR" sz="2400" b="1" dirty="0">
                <a:solidFill>
                  <a:schemeClr val="accent5">
                    <a:lumMod val="75000"/>
                  </a:schemeClr>
                </a:solidFill>
                <a:latin typeface="GalanoGrotesque-Medium" panose="00000600000000000000" pitchFamily="50" charset="-94"/>
              </a:rPr>
              <a:t>Servisi Ekranları</a:t>
            </a:r>
          </a:p>
        </p:txBody>
      </p:sp>
      <p:pic>
        <p:nvPicPr>
          <p:cNvPr id="17" name="Resim 16"/>
          <p:cNvPicPr/>
          <p:nvPr/>
        </p:nvPicPr>
        <p:blipFill>
          <a:blip r:embed="rId7"/>
          <a:stretch>
            <a:fillRect/>
          </a:stretch>
        </p:blipFill>
        <p:spPr>
          <a:xfrm>
            <a:off x="394841" y="998377"/>
            <a:ext cx="11259094" cy="5337109"/>
          </a:xfrm>
          <a:prstGeom prst="rect">
            <a:avLst/>
          </a:prstGeom>
        </p:spPr>
      </p:pic>
    </p:spTree>
    <p:extLst>
      <p:ext uri="{BB962C8B-B14F-4D97-AF65-F5344CB8AC3E}">
        <p14:creationId xmlns:p14="http://schemas.microsoft.com/office/powerpoint/2010/main" val="1944041769"/>
      </p:ext>
    </p:extLst>
  </p:cSld>
  <p:clrMapOvr>
    <a:masterClrMapping/>
  </p:clrMapOvr>
  <p:transition spd="slow">
    <p:push dir="u"/>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110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77775"/>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İhtilaflı İşler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6"/>
          <a:stretch>
            <a:fillRect/>
          </a:stretch>
        </p:blipFill>
        <p:spPr>
          <a:xfrm>
            <a:off x="394841" y="941471"/>
            <a:ext cx="11305747" cy="5520794"/>
          </a:xfrm>
          <a:prstGeom prst="rect">
            <a:avLst/>
          </a:prstGeom>
        </p:spPr>
      </p:pic>
    </p:spTree>
    <p:extLst>
      <p:ext uri="{BB962C8B-B14F-4D97-AF65-F5344CB8AC3E}">
        <p14:creationId xmlns:p14="http://schemas.microsoft.com/office/powerpoint/2010/main" val="1097631975"/>
      </p:ext>
    </p:extLst>
  </p:cSld>
  <p:clrMapOvr>
    <a:masterClrMapping/>
  </p:clrMapOvr>
  <p:transition spd="slow">
    <p:push dir="u"/>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4839"/>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111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77775"/>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İhtilaflı İşler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7" name="Resim 16"/>
          <p:cNvPicPr/>
          <p:nvPr/>
        </p:nvPicPr>
        <p:blipFill>
          <a:blip r:embed="rId6"/>
          <a:stretch>
            <a:fillRect/>
          </a:stretch>
        </p:blipFill>
        <p:spPr>
          <a:xfrm>
            <a:off x="394841" y="1054358"/>
            <a:ext cx="11324408" cy="5322057"/>
          </a:xfrm>
          <a:prstGeom prst="rect">
            <a:avLst/>
          </a:prstGeom>
        </p:spPr>
      </p:pic>
      <p:pic>
        <p:nvPicPr>
          <p:cNvPr id="18" name="Resim 17"/>
          <p:cNvPicPr/>
          <p:nvPr/>
        </p:nvPicPr>
        <p:blipFill>
          <a:blip r:embed="rId7"/>
          <a:stretch>
            <a:fillRect/>
          </a:stretch>
        </p:blipFill>
        <p:spPr>
          <a:xfrm>
            <a:off x="4590519" y="4548370"/>
            <a:ext cx="969998" cy="515710"/>
          </a:xfrm>
          <a:prstGeom prst="rect">
            <a:avLst/>
          </a:prstGeom>
        </p:spPr>
      </p:pic>
      <p:pic>
        <p:nvPicPr>
          <p:cNvPr id="19" name="Resim 18"/>
          <p:cNvPicPr/>
          <p:nvPr/>
        </p:nvPicPr>
        <p:blipFill>
          <a:blip r:embed="rId8"/>
          <a:stretch>
            <a:fillRect/>
          </a:stretch>
        </p:blipFill>
        <p:spPr>
          <a:xfrm>
            <a:off x="5560517" y="4908862"/>
            <a:ext cx="1203088" cy="586869"/>
          </a:xfrm>
          <a:prstGeom prst="rect">
            <a:avLst/>
          </a:prstGeom>
        </p:spPr>
      </p:pic>
    </p:spTree>
    <p:extLst>
      <p:ext uri="{BB962C8B-B14F-4D97-AF65-F5344CB8AC3E}">
        <p14:creationId xmlns:p14="http://schemas.microsoft.com/office/powerpoint/2010/main" val="2505616587"/>
      </p:ext>
    </p:extLst>
  </p:cSld>
  <p:clrMapOvr>
    <a:masterClrMapping/>
  </p:clrMapOvr>
  <p:transition spd="slow">
    <p:push dir="u"/>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4839"/>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112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77775"/>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İhtilaflı İşler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2" name="Resim 1"/>
          <p:cNvPicPr>
            <a:picLocks noChangeAspect="1"/>
          </p:cNvPicPr>
          <p:nvPr/>
        </p:nvPicPr>
        <p:blipFill>
          <a:blip r:embed="rId6"/>
          <a:stretch>
            <a:fillRect/>
          </a:stretch>
        </p:blipFill>
        <p:spPr>
          <a:xfrm>
            <a:off x="394841" y="883440"/>
            <a:ext cx="11403869" cy="5578825"/>
          </a:xfrm>
          <a:prstGeom prst="rect">
            <a:avLst/>
          </a:prstGeom>
        </p:spPr>
      </p:pic>
      <p:sp>
        <p:nvSpPr>
          <p:cNvPr id="6" name="Metin kutusu 5"/>
          <p:cNvSpPr txBox="1"/>
          <p:nvPr/>
        </p:nvSpPr>
        <p:spPr>
          <a:xfrm>
            <a:off x="5363736" y="1788934"/>
            <a:ext cx="3769113"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lumMod val="40000"/>
                <a:lumOff val="60000"/>
              </a:schemeClr>
            </a:solidFill>
          </a:ln>
        </p:spPr>
        <p:txBody>
          <a:bodyPr wrap="square" rtlCol="0">
            <a:spAutoFit/>
          </a:bodyPr>
          <a:lstStyle/>
          <a:p>
            <a:r>
              <a:rPr lang="tr-TR" dirty="0" smtClean="0"/>
              <a:t>Bu tarih aralığında ne gecikme zammı ne de gecikme faizi işlememektedir. Bu nedenle hazine zararı oluşmaktadır. 2 </a:t>
            </a:r>
            <a:r>
              <a:rPr lang="tr-TR" dirty="0" err="1" smtClean="0"/>
              <a:t>nolu</a:t>
            </a:r>
            <a:r>
              <a:rPr lang="tr-TR" dirty="0" smtClean="0"/>
              <a:t> ihbarnamenin tebliği en kısa sürede yapılmalıdır.</a:t>
            </a:r>
            <a:endParaRPr lang="tr-TR" dirty="0"/>
          </a:p>
        </p:txBody>
      </p:sp>
    </p:spTree>
    <p:extLst>
      <p:ext uri="{BB962C8B-B14F-4D97-AF65-F5344CB8AC3E}">
        <p14:creationId xmlns:p14="http://schemas.microsoft.com/office/powerpoint/2010/main" val="3465849064"/>
      </p:ext>
    </p:extLst>
  </p:cSld>
  <p:clrMapOvr>
    <a:masterClrMapping/>
  </p:clrMapOvr>
  <p:transition spd="slow">
    <p:push dir="u"/>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2491274"/>
            <a:ext cx="8791242" cy="1871126"/>
          </a:xfrm>
        </p:spPr>
        <p:txBody>
          <a:bodyPr>
            <a:noAutofit/>
          </a:bodyPr>
          <a:lstStyle/>
          <a:p>
            <a:r>
              <a:rPr lang="tr-TR" sz="4000" b="1" dirty="0">
                <a:solidFill>
                  <a:srgbClr val="E20612"/>
                </a:solidFill>
                <a:latin typeface="GalanoGrotesque-Bold" panose="00000800000000000000" pitchFamily="50" charset="-94"/>
              </a:rPr>
              <a:t>VERGİLENDİRME BÖLÜMÜ SÜREKSİZ YÜKÜMLÜLÜKLER SERVİSİ</a:t>
            </a:r>
          </a:p>
        </p:txBody>
      </p:sp>
    </p:spTree>
    <p:extLst>
      <p:ext uri="{BB962C8B-B14F-4D97-AF65-F5344CB8AC3E}">
        <p14:creationId xmlns:p14="http://schemas.microsoft.com/office/powerpoint/2010/main" val="1292170393"/>
      </p:ext>
    </p:extLst>
  </p:cSld>
  <p:clrMapOvr>
    <a:masterClrMapping/>
  </p:clrMapOvr>
  <p:transition spd="slow">
    <p:push dir="u"/>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3155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271" y="31686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114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09237" y="446629"/>
            <a:ext cx="965707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Süreksiz Yükümlülükler </a:t>
            </a:r>
            <a:r>
              <a:rPr lang="tr-TR" sz="2800" b="1" dirty="0">
                <a:solidFill>
                  <a:schemeClr val="accent5">
                    <a:lumMod val="75000"/>
                  </a:schemeClr>
                </a:solidFill>
                <a:latin typeface="GalanoGrotesque-Medium" panose="00000600000000000000" pitchFamily="50" charset="-94"/>
              </a:rPr>
              <a:t>Servisi Görev Tanımı</a:t>
            </a:r>
          </a:p>
        </p:txBody>
      </p:sp>
      <p:sp>
        <p:nvSpPr>
          <p:cNvPr id="3" name="Dikdörtgen 2"/>
          <p:cNvSpPr/>
          <p:nvPr/>
        </p:nvSpPr>
        <p:spPr>
          <a:xfrm>
            <a:off x="479376" y="1747804"/>
            <a:ext cx="11387513" cy="2893100"/>
          </a:xfrm>
          <a:prstGeom prst="rect">
            <a:avLst/>
          </a:prstGeom>
        </p:spPr>
        <p:txBody>
          <a:bodyPr wrap="square">
            <a:spAutoFit/>
          </a:bodyPr>
          <a:lstStyle/>
          <a:p>
            <a:r>
              <a:rPr lang="tr-TR" sz="2600" b="1" dirty="0" smtClean="0">
                <a:solidFill>
                  <a:srgbClr val="C00000"/>
                </a:solidFill>
              </a:rPr>
              <a:t>	İşlem </a:t>
            </a:r>
            <a:r>
              <a:rPr lang="tr-TR" sz="2600" b="1" dirty="0">
                <a:solidFill>
                  <a:srgbClr val="C00000"/>
                </a:solidFill>
              </a:rPr>
              <a:t>Yönergesi </a:t>
            </a:r>
            <a:r>
              <a:rPr lang="tr-TR" sz="2600" b="1" dirty="0" smtClean="0">
                <a:solidFill>
                  <a:srgbClr val="C00000"/>
                </a:solidFill>
              </a:rPr>
              <a:t>Madde 150: </a:t>
            </a:r>
          </a:p>
          <a:p>
            <a:r>
              <a:rPr lang="tr-TR" sz="2600" b="1" dirty="0">
                <a:solidFill>
                  <a:srgbClr val="C00000"/>
                </a:solidFill>
              </a:rPr>
              <a:t>	</a:t>
            </a:r>
            <a:r>
              <a:rPr lang="tr-TR" sz="2600" dirty="0" smtClean="0"/>
              <a:t>a</a:t>
            </a:r>
            <a:r>
              <a:rPr lang="tr-TR" sz="2600" dirty="0"/>
              <a:t>) Vergiler ve harçlar, </a:t>
            </a:r>
            <a:endParaRPr lang="tr-TR" sz="2600" dirty="0" smtClean="0"/>
          </a:p>
          <a:p>
            <a:r>
              <a:rPr lang="tr-TR" sz="2600" dirty="0"/>
              <a:t>	</a:t>
            </a:r>
            <a:r>
              <a:rPr lang="tr-TR" sz="2600" dirty="0" smtClean="0"/>
              <a:t>b</a:t>
            </a:r>
            <a:r>
              <a:rPr lang="tr-TR" sz="2600" dirty="0"/>
              <a:t>) Para cezaları, </a:t>
            </a:r>
            <a:endParaRPr lang="tr-TR" sz="2600" dirty="0" smtClean="0"/>
          </a:p>
          <a:p>
            <a:r>
              <a:rPr lang="tr-TR" sz="2600" dirty="0"/>
              <a:t>	</a:t>
            </a:r>
            <a:r>
              <a:rPr lang="tr-TR" sz="2600" dirty="0" smtClean="0"/>
              <a:t>c</a:t>
            </a:r>
            <a:r>
              <a:rPr lang="tr-TR" sz="2600" dirty="0"/>
              <a:t>) Diğer kurum alacakları hakkında yapılacak işlemleri </a:t>
            </a:r>
            <a:r>
              <a:rPr lang="tr-TR" sz="2600" dirty="0" smtClean="0"/>
              <a:t>yapar. </a:t>
            </a:r>
          </a:p>
          <a:p>
            <a:pPr algn="just"/>
            <a:r>
              <a:rPr lang="tr-TR" sz="2600" dirty="0"/>
              <a:t>	</a:t>
            </a:r>
            <a:r>
              <a:rPr lang="tr-TR" sz="2600" dirty="0" smtClean="0"/>
              <a:t>Süreksiz </a:t>
            </a:r>
            <a:r>
              <a:rPr lang="tr-TR" sz="2600" dirty="0"/>
              <a:t>yükümlülüklerle ilgili iş ve işlemlerde asıl olan vergi kimlik numarasının kullanılmasıdır. Vergi kimlik numarasının tespit edilememesi hâlinde ise özel işlem numarası kullanılır.</a:t>
            </a:r>
          </a:p>
        </p:txBody>
      </p:sp>
    </p:spTree>
    <p:extLst>
      <p:ext uri="{BB962C8B-B14F-4D97-AF65-F5344CB8AC3E}">
        <p14:creationId xmlns:p14="http://schemas.microsoft.com/office/powerpoint/2010/main" val="2015159128"/>
      </p:ext>
    </p:extLst>
  </p:cSld>
  <p:clrMapOvr>
    <a:masterClrMapping/>
  </p:clrMapOvr>
  <p:transition spd="slow">
    <p:push dir="u"/>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3051110"/>
            <a:ext cx="8791242" cy="1311289"/>
          </a:xfrm>
        </p:spPr>
        <p:txBody>
          <a:bodyPr>
            <a:noAutofit/>
          </a:bodyPr>
          <a:lstStyle/>
          <a:p>
            <a:r>
              <a:rPr lang="tr-TR" sz="4000" b="1" dirty="0">
                <a:solidFill>
                  <a:srgbClr val="E20612"/>
                </a:solidFill>
                <a:latin typeface="GalanoGrotesque-Bold" panose="00000800000000000000" pitchFamily="50" charset="-94"/>
              </a:rPr>
              <a:t>MOTORLU TAŞITLAR VERGİSİ İŞLEMLERİ</a:t>
            </a:r>
          </a:p>
        </p:txBody>
      </p:sp>
    </p:spTree>
    <p:extLst>
      <p:ext uri="{BB962C8B-B14F-4D97-AF65-F5344CB8AC3E}">
        <p14:creationId xmlns:p14="http://schemas.microsoft.com/office/powerpoint/2010/main" val="416678507"/>
      </p:ext>
    </p:extLst>
  </p:cSld>
  <p:clrMapOvr>
    <a:masterClrMapping/>
  </p:clrMapOvr>
  <p:transition spd="slow">
    <p:push dir="u"/>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2" y="6508777"/>
            <a:ext cx="403404" cy="365125"/>
          </a:xfrm>
        </p:spPr>
        <p:txBody>
          <a:bodyPr/>
          <a:lstStyle/>
          <a:p>
            <a:fld id="{16449A80-6FDC-475E-9293-1C17F140D77C}" type="slidenum">
              <a:rPr lang="tr-TR" smtClean="0">
                <a:solidFill>
                  <a:schemeClr val="bg1"/>
                </a:solidFill>
                <a:latin typeface="GalanoGrotesque-Bold" panose="00000800000000000000" pitchFamily="50" charset="-94"/>
              </a:rPr>
              <a:t>116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10058730" cy="6948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Diğer Araç Tescil Onayı</a:t>
            </a:r>
            <a:r>
              <a:rPr lang="tr-TR" sz="2800" b="1" dirty="0">
                <a:solidFill>
                  <a:schemeClr val="accent5">
                    <a:lumMod val="75000"/>
                  </a:schemeClr>
                </a:solidFill>
                <a:latin typeface="GalanoGrotesque-Medium" panose="00000600000000000000" pitchFamily="50" charset="-94"/>
              </a:rPr>
              <a:t> </a:t>
            </a:r>
          </a:p>
        </p:txBody>
      </p:sp>
      <p:pic>
        <p:nvPicPr>
          <p:cNvPr id="12" name="Resim 11"/>
          <p:cNvPicPr/>
          <p:nvPr/>
        </p:nvPicPr>
        <p:blipFill>
          <a:blip r:embed="rId7"/>
          <a:stretch>
            <a:fillRect/>
          </a:stretch>
        </p:blipFill>
        <p:spPr>
          <a:xfrm>
            <a:off x="381664" y="934352"/>
            <a:ext cx="11421560" cy="5279836"/>
          </a:xfrm>
          <a:prstGeom prst="rect">
            <a:avLst/>
          </a:prstGeom>
        </p:spPr>
      </p:pic>
    </p:spTree>
    <p:extLst>
      <p:ext uri="{BB962C8B-B14F-4D97-AF65-F5344CB8AC3E}">
        <p14:creationId xmlns:p14="http://schemas.microsoft.com/office/powerpoint/2010/main" val="233170322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1" y="6476337"/>
            <a:ext cx="384743" cy="397565"/>
          </a:xfrm>
        </p:spPr>
        <p:txBody>
          <a:bodyPr/>
          <a:lstStyle/>
          <a:p>
            <a:fld id="{16449A80-6FDC-475E-9293-1C17F140D77C}" type="slidenum">
              <a:rPr lang="tr-TR" smtClean="0">
                <a:solidFill>
                  <a:schemeClr val="bg1"/>
                </a:solidFill>
                <a:latin typeface="GalanoGrotesque-Bold" panose="00000800000000000000" pitchFamily="50" charset="-94"/>
              </a:rPr>
              <a:t>117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10058730" cy="6948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Model Ekleme</a:t>
            </a:r>
            <a:endParaRPr lang="tr-TR" sz="2800" b="1" dirty="0">
              <a:solidFill>
                <a:schemeClr val="accent5">
                  <a:lumMod val="75000"/>
                </a:schemeClr>
              </a:solidFill>
              <a:latin typeface="GalanoGrotesque-Medium" panose="00000600000000000000" pitchFamily="50" charset="-94"/>
            </a:endParaRPr>
          </a:p>
        </p:txBody>
      </p:sp>
      <p:pic>
        <p:nvPicPr>
          <p:cNvPr id="9" name="Resim 8"/>
          <p:cNvPicPr/>
          <p:nvPr/>
        </p:nvPicPr>
        <p:blipFill rotWithShape="1">
          <a:blip r:embed="rId7"/>
          <a:srcRect t="11405" b="3851"/>
          <a:stretch/>
        </p:blipFill>
        <p:spPr bwMode="auto">
          <a:xfrm>
            <a:off x="381663" y="934352"/>
            <a:ext cx="11344172" cy="55419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2464857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577101" y="6476337"/>
            <a:ext cx="384743" cy="397565"/>
          </a:xfrm>
        </p:spPr>
        <p:txBody>
          <a:bodyPr/>
          <a:lstStyle/>
          <a:p>
            <a:fld id="{16449A80-6FDC-475E-9293-1C17F140D77C}" type="slidenum">
              <a:rPr lang="tr-TR" smtClean="0">
                <a:solidFill>
                  <a:schemeClr val="bg1"/>
                </a:solidFill>
                <a:latin typeface="GalanoGrotesque-Bold" panose="00000800000000000000" pitchFamily="50" charset="-94"/>
              </a:rPr>
              <a:t>118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10058730" cy="69481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Taşıt Bilgi Değişikliği Onayı</a:t>
            </a:r>
            <a:endParaRPr lang="tr-TR" sz="28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7"/>
          <a:stretch>
            <a:fillRect/>
          </a:stretch>
        </p:blipFill>
        <p:spPr>
          <a:xfrm>
            <a:off x="381663" y="908720"/>
            <a:ext cx="11300264" cy="5541985"/>
          </a:xfrm>
          <a:prstGeom prst="rect">
            <a:avLst/>
          </a:prstGeom>
        </p:spPr>
      </p:pic>
    </p:spTree>
    <p:extLst>
      <p:ext uri="{BB962C8B-B14F-4D97-AF65-F5344CB8AC3E}">
        <p14:creationId xmlns:p14="http://schemas.microsoft.com/office/powerpoint/2010/main" val="170058472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3155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4" y="31686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z="1050" smtClean="0">
                <a:solidFill>
                  <a:schemeClr val="bg1"/>
                </a:solidFill>
                <a:latin typeface="GalanoGrotesque-Bold" panose="00000800000000000000" pitchFamily="50" charset="-94"/>
              </a:rPr>
              <a:t>119</a:t>
            </a:fld>
            <a:endParaRPr lang="tr-TR" sz="1050"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Süreksiz </a:t>
            </a:r>
            <a:r>
              <a:rPr lang="tr-TR" sz="2400" b="1" dirty="0">
                <a:solidFill>
                  <a:schemeClr val="accent5">
                    <a:lumMod val="75000"/>
                  </a:schemeClr>
                </a:solidFill>
                <a:latin typeface="GalanoGrotesque-Medium" panose="00000600000000000000" pitchFamily="50" charset="-94"/>
              </a:rPr>
              <a:t>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5" name="Metin kutusu 14"/>
          <p:cNvSpPr txBox="1"/>
          <p:nvPr/>
        </p:nvSpPr>
        <p:spPr>
          <a:xfrm>
            <a:off x="479375" y="809195"/>
            <a:ext cx="7992821" cy="430887"/>
          </a:xfrm>
          <a:prstGeom prst="rect">
            <a:avLst/>
          </a:prstGeom>
          <a:noFill/>
        </p:spPr>
        <p:txBody>
          <a:bodyPr wrap="square" rtlCol="0">
            <a:spAutoFit/>
          </a:bodyPr>
          <a:lstStyle/>
          <a:p>
            <a:r>
              <a:rPr lang="tr-TR" sz="2200" b="1" dirty="0" smtClean="0">
                <a:solidFill>
                  <a:srgbClr val="C00000"/>
                </a:solidFill>
              </a:rPr>
              <a:t>1.EGM TPC Tahakkuku Verilmeyenler Listesi (Aylık)</a:t>
            </a:r>
            <a:endParaRPr lang="tr-TR" sz="2200" b="1" dirty="0">
              <a:solidFill>
                <a:srgbClr val="C00000"/>
              </a:solidFill>
            </a:endParaRPr>
          </a:p>
        </p:txBody>
      </p:sp>
      <p:pic>
        <p:nvPicPr>
          <p:cNvPr id="17" name="Resim 16"/>
          <p:cNvPicPr/>
          <p:nvPr/>
        </p:nvPicPr>
        <p:blipFill>
          <a:blip r:embed="rId6"/>
          <a:stretch>
            <a:fillRect/>
          </a:stretch>
        </p:blipFill>
        <p:spPr>
          <a:xfrm>
            <a:off x="404437" y="1380931"/>
            <a:ext cx="11417449" cy="5001207"/>
          </a:xfrm>
          <a:prstGeom prst="rect">
            <a:avLst/>
          </a:prstGeom>
        </p:spPr>
      </p:pic>
    </p:spTree>
    <p:extLst>
      <p:ext uri="{BB962C8B-B14F-4D97-AF65-F5344CB8AC3E}">
        <p14:creationId xmlns:p14="http://schemas.microsoft.com/office/powerpoint/2010/main" val="4116295413"/>
      </p:ext>
    </p:extLst>
  </p:cSld>
  <p:clrMapOvr>
    <a:masterClrMapping/>
  </p:clrMapOvr>
  <p:transition spd="slow">
    <p:push dir="u"/>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3155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4" y="31686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z="1050" smtClean="0">
                <a:solidFill>
                  <a:schemeClr val="bg1"/>
                </a:solidFill>
                <a:latin typeface="GalanoGrotesque-Bold" panose="00000800000000000000" pitchFamily="50" charset="-94"/>
              </a:rPr>
              <a:t>120</a:t>
            </a:fld>
            <a:endParaRPr lang="tr-TR" sz="1050"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Süreksiz </a:t>
            </a:r>
            <a:r>
              <a:rPr lang="tr-TR" sz="2400" b="1" dirty="0">
                <a:solidFill>
                  <a:schemeClr val="accent5">
                    <a:lumMod val="75000"/>
                  </a:schemeClr>
                </a:solidFill>
                <a:latin typeface="GalanoGrotesque-Medium" panose="00000600000000000000" pitchFamily="50" charset="-94"/>
              </a:rPr>
              <a:t>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5" name="Metin kutusu 14"/>
          <p:cNvSpPr txBox="1"/>
          <p:nvPr/>
        </p:nvSpPr>
        <p:spPr>
          <a:xfrm>
            <a:off x="479375" y="809195"/>
            <a:ext cx="7992821" cy="430887"/>
          </a:xfrm>
          <a:prstGeom prst="rect">
            <a:avLst/>
          </a:prstGeom>
          <a:noFill/>
        </p:spPr>
        <p:txBody>
          <a:bodyPr wrap="square" rtlCol="0">
            <a:spAutoFit/>
          </a:bodyPr>
          <a:lstStyle/>
          <a:p>
            <a:r>
              <a:rPr lang="tr-TR" sz="2200" b="1" dirty="0" smtClean="0">
                <a:solidFill>
                  <a:srgbClr val="C00000"/>
                </a:solidFill>
              </a:rPr>
              <a:t>2. Genel Bağımsız Bağlanabilir Tahsilatlar Listesi (Aylık)</a:t>
            </a:r>
            <a:endParaRPr lang="tr-TR" sz="2200" b="1" dirty="0">
              <a:solidFill>
                <a:srgbClr val="C00000"/>
              </a:solidFill>
            </a:endParaRPr>
          </a:p>
        </p:txBody>
      </p:sp>
      <p:pic>
        <p:nvPicPr>
          <p:cNvPr id="18" name="Resim 17"/>
          <p:cNvPicPr/>
          <p:nvPr/>
        </p:nvPicPr>
        <p:blipFill>
          <a:blip r:embed="rId6"/>
          <a:stretch>
            <a:fillRect/>
          </a:stretch>
        </p:blipFill>
        <p:spPr>
          <a:xfrm>
            <a:off x="404436" y="1286594"/>
            <a:ext cx="11296151" cy="5175671"/>
          </a:xfrm>
          <a:prstGeom prst="rect">
            <a:avLst/>
          </a:prstGeom>
        </p:spPr>
      </p:pic>
      <p:pic>
        <p:nvPicPr>
          <p:cNvPr id="19" name="Resim 18"/>
          <p:cNvPicPr/>
          <p:nvPr/>
        </p:nvPicPr>
        <p:blipFill>
          <a:blip r:embed="rId7"/>
          <a:stretch>
            <a:fillRect/>
          </a:stretch>
        </p:blipFill>
        <p:spPr>
          <a:xfrm>
            <a:off x="4898571" y="4028292"/>
            <a:ext cx="4040155" cy="1872523"/>
          </a:xfrm>
          <a:prstGeom prst="rect">
            <a:avLst/>
          </a:prstGeom>
        </p:spPr>
      </p:pic>
    </p:spTree>
    <p:extLst>
      <p:ext uri="{BB962C8B-B14F-4D97-AF65-F5344CB8AC3E}">
        <p14:creationId xmlns:p14="http://schemas.microsoft.com/office/powerpoint/2010/main" val="429132358"/>
      </p:ext>
    </p:extLst>
  </p:cSld>
  <p:clrMapOvr>
    <a:masterClrMapping/>
  </p:clrMapOvr>
  <p:transition spd="slow">
    <p:push dir="u"/>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3155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4" y="31686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z="1050" smtClean="0">
                <a:solidFill>
                  <a:schemeClr val="bg1"/>
                </a:solidFill>
                <a:latin typeface="GalanoGrotesque-Bold" panose="00000800000000000000" pitchFamily="50" charset="-94"/>
              </a:rPr>
              <a:t>121</a:t>
            </a:fld>
            <a:endParaRPr lang="tr-TR" sz="1050"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Süreksiz </a:t>
            </a:r>
            <a:r>
              <a:rPr lang="tr-TR" sz="2400" b="1" dirty="0">
                <a:solidFill>
                  <a:schemeClr val="accent5">
                    <a:lumMod val="75000"/>
                  </a:schemeClr>
                </a:solidFill>
                <a:latin typeface="GalanoGrotesque-Medium" panose="00000600000000000000" pitchFamily="50" charset="-94"/>
              </a:rPr>
              <a:t>Yükümlülükler Servisiyle </a:t>
            </a:r>
            <a:r>
              <a:rPr lang="tr-TR" sz="2400" b="1" dirty="0" smtClean="0">
                <a:solidFill>
                  <a:schemeClr val="accent5">
                    <a:lumMod val="75000"/>
                  </a:schemeClr>
                </a:solidFill>
                <a:latin typeface="GalanoGrotesque-Medium" panose="00000600000000000000" pitchFamily="50" charset="-94"/>
              </a:rPr>
              <a:t>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5" name="Metin kutusu 14"/>
          <p:cNvSpPr txBox="1"/>
          <p:nvPr/>
        </p:nvSpPr>
        <p:spPr>
          <a:xfrm>
            <a:off x="479375" y="809195"/>
            <a:ext cx="7992821" cy="430887"/>
          </a:xfrm>
          <a:prstGeom prst="rect">
            <a:avLst/>
          </a:prstGeom>
          <a:noFill/>
        </p:spPr>
        <p:txBody>
          <a:bodyPr wrap="square" rtlCol="0">
            <a:spAutoFit/>
          </a:bodyPr>
          <a:lstStyle/>
          <a:p>
            <a:r>
              <a:rPr lang="tr-TR" sz="2200" b="1" dirty="0" smtClean="0">
                <a:solidFill>
                  <a:srgbClr val="C00000"/>
                </a:solidFill>
              </a:rPr>
              <a:t>EVDB Bağsız Tahsilat Birleştirme</a:t>
            </a:r>
            <a:endParaRPr lang="tr-TR" sz="2200" b="1" dirty="0">
              <a:solidFill>
                <a:srgbClr val="C00000"/>
              </a:solidFill>
            </a:endParaRPr>
          </a:p>
        </p:txBody>
      </p:sp>
      <p:pic>
        <p:nvPicPr>
          <p:cNvPr id="17" name="Resim 16"/>
          <p:cNvPicPr/>
          <p:nvPr/>
        </p:nvPicPr>
        <p:blipFill>
          <a:blip r:embed="rId6"/>
          <a:stretch>
            <a:fillRect/>
          </a:stretch>
        </p:blipFill>
        <p:spPr>
          <a:xfrm>
            <a:off x="428728" y="1240082"/>
            <a:ext cx="11361173" cy="5137124"/>
          </a:xfrm>
          <a:prstGeom prst="rect">
            <a:avLst/>
          </a:prstGeom>
        </p:spPr>
      </p:pic>
      <p:sp>
        <p:nvSpPr>
          <p:cNvPr id="5" name="Dikdörtgen 4"/>
          <p:cNvSpPr/>
          <p:nvPr/>
        </p:nvSpPr>
        <p:spPr>
          <a:xfrm>
            <a:off x="3432889" y="2166940"/>
            <a:ext cx="8144212" cy="2585323"/>
          </a:xfrm>
          <a:prstGeom prst="rect">
            <a:avLst/>
          </a:prstGeom>
          <a:solidFill>
            <a:schemeClr val="accent1">
              <a:lumMod val="20000"/>
              <a:lumOff val="80000"/>
            </a:schemeClr>
          </a:solidFill>
        </p:spPr>
        <p:txBody>
          <a:bodyPr wrap="square">
            <a:spAutoFit/>
          </a:bodyPr>
          <a:lstStyle/>
          <a:p>
            <a:pPr algn="just"/>
            <a:r>
              <a:rPr lang="tr-TR" dirty="0" smtClean="0"/>
              <a:t>Vergi dairesi kütüklerine işlenmiş olan bağsız tahsilatların ödeme planına bağlanmasını sağlayan ekrandır. </a:t>
            </a:r>
            <a:r>
              <a:rPr lang="tr-TR" dirty="0" smtClean="0">
                <a:solidFill>
                  <a:srgbClr val="FF0000"/>
                </a:solidFill>
              </a:rPr>
              <a:t>9085 Trafik Para Cezası</a:t>
            </a:r>
            <a:r>
              <a:rPr lang="tr-TR" dirty="0" smtClean="0"/>
              <a:t> tahsilatları ve makbuz bilgileri ile vergi dairesindeki tahakkuk uyumsuzluğundan dolayı işlenemeyen </a:t>
            </a:r>
            <a:r>
              <a:rPr lang="tr-TR" dirty="0" smtClean="0">
                <a:solidFill>
                  <a:srgbClr val="FF0000"/>
                </a:solidFill>
              </a:rPr>
              <a:t>9034 Motorlu Taşıtlar Vergisi </a:t>
            </a:r>
            <a:r>
              <a:rPr lang="tr-TR" dirty="0" smtClean="0"/>
              <a:t>vergi dairesi kayıtlarında bağsız tahsilat olarak işlenmektedir.</a:t>
            </a:r>
          </a:p>
          <a:p>
            <a:pPr algn="just"/>
            <a:r>
              <a:rPr lang="tr-TR" dirty="0" smtClean="0"/>
              <a:t>TPC tutanağı, banka tahsilatları vergi dairesi kayıtlarına geçtikten sonra daireye gelirse bağsız işlenmiş olan TPC tahsilatı tutanak girişi sırasında otomatik olarak bağlanmaktadır.</a:t>
            </a:r>
          </a:p>
          <a:p>
            <a:pPr algn="just"/>
            <a:r>
              <a:rPr lang="tr-TR" dirty="0" smtClean="0"/>
              <a:t>TPC tutanağı banka tahsilatları işlenmeden önce girilmişse tahsilatlar ile birleştirme işleminin kullanıcı tarafından bu ekran kullanılarak yapılması gerekmektedir.</a:t>
            </a:r>
            <a:endParaRPr lang="tr-TR" dirty="0"/>
          </a:p>
        </p:txBody>
      </p:sp>
    </p:spTree>
    <p:extLst>
      <p:ext uri="{BB962C8B-B14F-4D97-AF65-F5344CB8AC3E}">
        <p14:creationId xmlns:p14="http://schemas.microsoft.com/office/powerpoint/2010/main" val="1465811942"/>
      </p:ext>
    </p:extLst>
  </p:cSld>
  <p:clrMapOvr>
    <a:masterClrMapping/>
  </p:clrMapOvr>
  <p:transition spd="slow">
    <p:push dir="u"/>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3051110"/>
            <a:ext cx="8791242" cy="1311289"/>
          </a:xfrm>
        </p:spPr>
        <p:txBody>
          <a:bodyPr>
            <a:noAutofit/>
          </a:bodyPr>
          <a:lstStyle/>
          <a:p>
            <a:r>
              <a:rPr lang="tr-TR" sz="4000" b="1" dirty="0">
                <a:solidFill>
                  <a:srgbClr val="E20612"/>
                </a:solidFill>
                <a:latin typeface="GalanoGrotesque-Bold" panose="00000800000000000000" pitchFamily="50" charset="-94"/>
              </a:rPr>
              <a:t>KOVUŞTURMA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TAKİP SERVİSİ</a:t>
            </a:r>
          </a:p>
        </p:txBody>
      </p:sp>
    </p:spTree>
    <p:extLst>
      <p:ext uri="{BB962C8B-B14F-4D97-AF65-F5344CB8AC3E}">
        <p14:creationId xmlns:p14="http://schemas.microsoft.com/office/powerpoint/2010/main" val="2912305459"/>
      </p:ext>
    </p:extLst>
  </p:cSld>
  <p:clrMapOvr>
    <a:masterClrMapping/>
  </p:clrMapOvr>
  <p:transition spd="slow">
    <p:push dir="u"/>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1363"/>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4" y="277152"/>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z="1050" smtClean="0">
                <a:solidFill>
                  <a:schemeClr val="bg1"/>
                </a:solidFill>
                <a:latin typeface="GalanoGrotesque-Bold" panose="00000800000000000000" pitchFamily="50" charset="-94"/>
              </a:rPr>
              <a:t>123</a:t>
            </a:fld>
            <a:endParaRPr lang="tr-TR" sz="1050"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48832" y="171014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09237" y="202451"/>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Takip </a:t>
            </a:r>
            <a:r>
              <a:rPr lang="tr-TR" sz="2800" b="1" dirty="0">
                <a:solidFill>
                  <a:schemeClr val="accent5">
                    <a:lumMod val="75000"/>
                  </a:schemeClr>
                </a:solidFill>
                <a:latin typeface="GalanoGrotesque-Medium" panose="00000600000000000000" pitchFamily="50" charset="-94"/>
              </a:rPr>
              <a:t>Servisi Görev Tanımı</a:t>
            </a:r>
          </a:p>
        </p:txBody>
      </p:sp>
      <p:sp>
        <p:nvSpPr>
          <p:cNvPr id="3" name="Dikdörtgen 2"/>
          <p:cNvSpPr/>
          <p:nvPr/>
        </p:nvSpPr>
        <p:spPr>
          <a:xfrm>
            <a:off x="448832" y="1238155"/>
            <a:ext cx="11362168" cy="4093428"/>
          </a:xfrm>
          <a:prstGeom prst="rect">
            <a:avLst/>
          </a:prstGeom>
        </p:spPr>
        <p:txBody>
          <a:bodyPr wrap="square">
            <a:spAutoFit/>
          </a:bodyPr>
          <a:lstStyle/>
          <a:p>
            <a:pPr algn="just"/>
            <a:r>
              <a:rPr lang="tr-TR" sz="2600" b="1" dirty="0" smtClean="0">
                <a:solidFill>
                  <a:srgbClr val="C00000"/>
                </a:solidFill>
              </a:rPr>
              <a:t>	İşlem </a:t>
            </a:r>
            <a:r>
              <a:rPr lang="tr-TR" sz="2600" b="1" dirty="0">
                <a:solidFill>
                  <a:srgbClr val="C00000"/>
                </a:solidFill>
              </a:rPr>
              <a:t>Yönergesi </a:t>
            </a:r>
            <a:r>
              <a:rPr lang="tr-TR" sz="2600" b="1" dirty="0" smtClean="0">
                <a:solidFill>
                  <a:srgbClr val="C00000"/>
                </a:solidFill>
              </a:rPr>
              <a:t>Madde 339: </a:t>
            </a:r>
            <a:r>
              <a:rPr lang="tr-TR" sz="2600" dirty="0" smtClean="0"/>
              <a:t>Takip </a:t>
            </a:r>
            <a:r>
              <a:rPr lang="tr-TR" sz="2600" dirty="0"/>
              <a:t>servisi; </a:t>
            </a:r>
            <a:endParaRPr lang="tr-TR" sz="2600" dirty="0" smtClean="0"/>
          </a:p>
          <a:p>
            <a:pPr marL="457200" indent="-457200" algn="just">
              <a:buFont typeface="Arial" panose="020B0604020202020204" pitchFamily="34" charset="0"/>
              <a:buChar char="•"/>
            </a:pPr>
            <a:r>
              <a:rPr lang="tr-TR" sz="2600" dirty="0"/>
              <a:t>	</a:t>
            </a:r>
            <a:r>
              <a:rPr lang="tr-TR" sz="2600" dirty="0" smtClean="0"/>
              <a:t>mükellef </a:t>
            </a:r>
            <a:r>
              <a:rPr lang="tr-TR" sz="2600" dirty="0"/>
              <a:t>hesaplarının izlenmesi, </a:t>
            </a:r>
            <a:endParaRPr lang="tr-TR" sz="2600" dirty="0" smtClean="0"/>
          </a:p>
          <a:p>
            <a:pPr marL="457200" indent="-457200" algn="just">
              <a:buFont typeface="Arial" panose="020B0604020202020204" pitchFamily="34" charset="0"/>
              <a:buChar char="•"/>
            </a:pPr>
            <a:r>
              <a:rPr lang="tr-TR" sz="2600" dirty="0" smtClean="0"/>
              <a:t>	vadesi </a:t>
            </a:r>
            <a:r>
              <a:rPr lang="tr-TR" sz="2600" dirty="0"/>
              <a:t>geçen alacakların takibe alınması, </a:t>
            </a:r>
            <a:endParaRPr lang="tr-TR" sz="2600" dirty="0" smtClean="0"/>
          </a:p>
          <a:p>
            <a:pPr marL="457200" indent="-457200" algn="just">
              <a:buFont typeface="Arial" panose="020B0604020202020204" pitchFamily="34" charset="0"/>
              <a:buChar char="•"/>
            </a:pPr>
            <a:r>
              <a:rPr lang="tr-TR" sz="2600" dirty="0" smtClean="0"/>
              <a:t>	ödeme </a:t>
            </a:r>
            <a:r>
              <a:rPr lang="tr-TR" sz="2600" dirty="0"/>
              <a:t>emrinin tebliği, </a:t>
            </a:r>
            <a:endParaRPr lang="tr-TR" sz="2600" dirty="0" smtClean="0"/>
          </a:p>
          <a:p>
            <a:pPr marL="457200" indent="-457200" algn="just">
              <a:buFont typeface="Arial" panose="020B0604020202020204" pitchFamily="34" charset="0"/>
              <a:buChar char="•"/>
            </a:pPr>
            <a:r>
              <a:rPr lang="tr-TR" sz="2600" dirty="0"/>
              <a:t>	</a:t>
            </a:r>
            <a:r>
              <a:rPr lang="tr-TR" sz="2600" dirty="0" smtClean="0"/>
              <a:t>mal </a:t>
            </a:r>
            <a:r>
              <a:rPr lang="tr-TR" sz="2600" dirty="0"/>
              <a:t>bildiriminin alınması, </a:t>
            </a:r>
            <a:endParaRPr lang="tr-TR" sz="2600" dirty="0" smtClean="0"/>
          </a:p>
          <a:p>
            <a:pPr marL="457200" indent="-457200" algn="just">
              <a:buFont typeface="Arial" panose="020B0604020202020204" pitchFamily="34" charset="0"/>
              <a:buChar char="•"/>
            </a:pPr>
            <a:r>
              <a:rPr lang="tr-TR" sz="2600" dirty="0"/>
              <a:t>	</a:t>
            </a:r>
            <a:r>
              <a:rPr lang="tr-TR" sz="2600" dirty="0" smtClean="0"/>
              <a:t>haciz </a:t>
            </a:r>
            <a:r>
              <a:rPr lang="tr-TR" sz="2600" dirty="0"/>
              <a:t>varakalarının düzenlenmesi, </a:t>
            </a:r>
            <a:endParaRPr lang="tr-TR" sz="2600" dirty="0" smtClean="0"/>
          </a:p>
          <a:p>
            <a:pPr marL="457200" indent="-457200" algn="just">
              <a:buFont typeface="Arial" panose="020B0604020202020204" pitchFamily="34" charset="0"/>
              <a:buChar char="•"/>
            </a:pPr>
            <a:r>
              <a:rPr lang="tr-TR" sz="2600" dirty="0"/>
              <a:t>	</a:t>
            </a:r>
            <a:r>
              <a:rPr lang="tr-TR" sz="2600" dirty="0" smtClean="0"/>
              <a:t>takip </a:t>
            </a:r>
            <a:r>
              <a:rPr lang="tr-TR" sz="2600" dirty="0"/>
              <a:t>aşamasındaki teminatların alınması, </a:t>
            </a:r>
            <a:endParaRPr lang="tr-TR" sz="2600" dirty="0" smtClean="0"/>
          </a:p>
          <a:p>
            <a:pPr marL="457200" indent="-457200" algn="just">
              <a:buFont typeface="Arial" panose="020B0604020202020204" pitchFamily="34" charset="0"/>
              <a:buChar char="•"/>
            </a:pPr>
            <a:r>
              <a:rPr lang="tr-TR" sz="2600" dirty="0"/>
              <a:t>	</a:t>
            </a:r>
            <a:r>
              <a:rPr lang="tr-TR" sz="2600" dirty="0" smtClean="0"/>
              <a:t>takipten </a:t>
            </a:r>
            <a:r>
              <a:rPr lang="tr-TR" sz="2600" dirty="0"/>
              <a:t>kaldırma, </a:t>
            </a:r>
            <a:endParaRPr lang="tr-TR" sz="2600" dirty="0" smtClean="0"/>
          </a:p>
          <a:p>
            <a:pPr marL="457200" indent="-457200" algn="just">
              <a:buFont typeface="Arial" panose="020B0604020202020204" pitchFamily="34" charset="0"/>
              <a:buChar char="•"/>
            </a:pPr>
            <a:r>
              <a:rPr lang="tr-TR" sz="2600" dirty="0"/>
              <a:t>	</a:t>
            </a:r>
            <a:r>
              <a:rPr lang="tr-TR" sz="2600" dirty="0" smtClean="0"/>
              <a:t>tecil </a:t>
            </a:r>
            <a:r>
              <a:rPr lang="tr-TR" sz="2600" dirty="0"/>
              <a:t>ve taksitlendirme ve borç araştırmasına ilişkin başvuruların cevaplandırılması ile ilgili </a:t>
            </a:r>
            <a:r>
              <a:rPr lang="tr-TR" sz="2600" dirty="0" smtClean="0"/>
              <a:t>işlemleri yürütür</a:t>
            </a:r>
            <a:r>
              <a:rPr lang="tr-TR" sz="2600" dirty="0"/>
              <a:t>. </a:t>
            </a:r>
          </a:p>
        </p:txBody>
      </p:sp>
    </p:spTree>
    <p:extLst>
      <p:ext uri="{BB962C8B-B14F-4D97-AF65-F5344CB8AC3E}">
        <p14:creationId xmlns:p14="http://schemas.microsoft.com/office/powerpoint/2010/main" val="2706079469"/>
      </p:ext>
    </p:extLst>
  </p:cSld>
  <p:clrMapOvr>
    <a:masterClrMapping/>
  </p:clrMapOvr>
  <p:transition spd="slow">
    <p:push dir="u"/>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816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4" y="277152"/>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124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48832" y="171014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87895" y="86049"/>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Takip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6"/>
          <a:stretch>
            <a:fillRect/>
          </a:stretch>
        </p:blipFill>
        <p:spPr>
          <a:xfrm>
            <a:off x="448833" y="961124"/>
            <a:ext cx="11313694" cy="5520794"/>
          </a:xfrm>
          <a:prstGeom prst="rect">
            <a:avLst/>
          </a:prstGeom>
        </p:spPr>
      </p:pic>
      <p:sp>
        <p:nvSpPr>
          <p:cNvPr id="17" name="Dikdörtgen 16"/>
          <p:cNvSpPr/>
          <p:nvPr/>
        </p:nvSpPr>
        <p:spPr>
          <a:xfrm>
            <a:off x="7905135" y="2146095"/>
            <a:ext cx="3549942" cy="2419124"/>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Vade günleme işlemini EVDB de işlem yapabilmemiz için mükelleften gelen talep dilekçesine 401 Resmi Evrak kodu ile sayı verilmesi gerekir. Müdür yetkisinde Müdür Yardımcısına da yetki verilebilir. </a:t>
            </a:r>
            <a:endParaRPr lang="tr-TR" b="1" dirty="0">
              <a:solidFill>
                <a:srgbClr val="C00000"/>
              </a:solidFill>
            </a:endParaRPr>
          </a:p>
        </p:txBody>
      </p:sp>
      <p:sp>
        <p:nvSpPr>
          <p:cNvPr id="18" name="Metin kutusu 17"/>
          <p:cNvSpPr txBox="1"/>
          <p:nvPr/>
        </p:nvSpPr>
        <p:spPr>
          <a:xfrm>
            <a:off x="787895" y="513810"/>
            <a:ext cx="7992821" cy="430887"/>
          </a:xfrm>
          <a:prstGeom prst="rect">
            <a:avLst/>
          </a:prstGeom>
          <a:noFill/>
        </p:spPr>
        <p:txBody>
          <a:bodyPr wrap="square" rtlCol="0">
            <a:spAutoFit/>
          </a:bodyPr>
          <a:lstStyle/>
          <a:p>
            <a:r>
              <a:rPr lang="tr-TR" sz="2200" b="1" dirty="0" smtClean="0">
                <a:solidFill>
                  <a:srgbClr val="C00000"/>
                </a:solidFill>
              </a:rPr>
              <a:t>6183 Tecil Taksit Vade Günleme</a:t>
            </a:r>
            <a:endParaRPr lang="tr-TR" sz="2200" b="1" dirty="0">
              <a:solidFill>
                <a:srgbClr val="C00000"/>
              </a:solidFill>
            </a:endParaRPr>
          </a:p>
        </p:txBody>
      </p:sp>
    </p:spTree>
    <p:extLst>
      <p:ext uri="{BB962C8B-B14F-4D97-AF65-F5344CB8AC3E}">
        <p14:creationId xmlns:p14="http://schemas.microsoft.com/office/powerpoint/2010/main" val="117029691"/>
      </p:ext>
    </p:extLst>
  </p:cSld>
  <p:clrMapOvr>
    <a:masterClrMapping/>
  </p:clrMapOvr>
  <p:transition spd="slow">
    <p:push dir="u"/>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816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220" y="277152"/>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125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48832" y="171014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Takip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6"/>
          <a:stretch>
            <a:fillRect/>
          </a:stretch>
        </p:blipFill>
        <p:spPr>
          <a:xfrm>
            <a:off x="479375" y="1184987"/>
            <a:ext cx="11097726" cy="5277278"/>
          </a:xfrm>
          <a:prstGeom prst="rect">
            <a:avLst/>
          </a:prstGeom>
        </p:spPr>
      </p:pic>
      <p:pic>
        <p:nvPicPr>
          <p:cNvPr id="17" name="Resim 16"/>
          <p:cNvPicPr/>
          <p:nvPr/>
        </p:nvPicPr>
        <p:blipFill>
          <a:blip r:embed="rId7"/>
          <a:stretch>
            <a:fillRect/>
          </a:stretch>
        </p:blipFill>
        <p:spPr>
          <a:xfrm>
            <a:off x="2500604" y="4362017"/>
            <a:ext cx="1334278" cy="1567544"/>
          </a:xfrm>
          <a:prstGeom prst="rect">
            <a:avLst/>
          </a:prstGeom>
        </p:spPr>
      </p:pic>
      <p:pic>
        <p:nvPicPr>
          <p:cNvPr id="18" name="Resim 17"/>
          <p:cNvPicPr/>
          <p:nvPr/>
        </p:nvPicPr>
        <p:blipFill>
          <a:blip r:embed="rId7"/>
          <a:stretch>
            <a:fillRect/>
          </a:stretch>
        </p:blipFill>
        <p:spPr>
          <a:xfrm>
            <a:off x="1363721" y="4657069"/>
            <a:ext cx="1136883" cy="1599780"/>
          </a:xfrm>
          <a:prstGeom prst="rect">
            <a:avLst/>
          </a:prstGeom>
        </p:spPr>
      </p:pic>
      <p:sp>
        <p:nvSpPr>
          <p:cNvPr id="19" name="Metin kutusu 18"/>
          <p:cNvSpPr txBox="1"/>
          <p:nvPr/>
        </p:nvSpPr>
        <p:spPr>
          <a:xfrm>
            <a:off x="479375" y="749042"/>
            <a:ext cx="7992821" cy="430887"/>
          </a:xfrm>
          <a:prstGeom prst="rect">
            <a:avLst/>
          </a:prstGeom>
          <a:noFill/>
        </p:spPr>
        <p:txBody>
          <a:bodyPr wrap="square" rtlCol="0">
            <a:spAutoFit/>
          </a:bodyPr>
          <a:lstStyle/>
          <a:p>
            <a:r>
              <a:rPr lang="tr-TR" sz="2200" b="1" dirty="0">
                <a:solidFill>
                  <a:srgbClr val="C00000"/>
                </a:solidFill>
              </a:rPr>
              <a:t>1</a:t>
            </a:r>
            <a:r>
              <a:rPr lang="tr-TR" sz="2200" b="1" dirty="0" smtClean="0">
                <a:solidFill>
                  <a:srgbClr val="C00000"/>
                </a:solidFill>
              </a:rPr>
              <a:t>. 6183 Tecilli Mükellefler Listesi</a:t>
            </a:r>
            <a:endParaRPr lang="tr-TR" sz="2200" b="1" dirty="0">
              <a:solidFill>
                <a:srgbClr val="C00000"/>
              </a:solidFill>
            </a:endParaRPr>
          </a:p>
        </p:txBody>
      </p:sp>
    </p:spTree>
    <p:extLst>
      <p:ext uri="{BB962C8B-B14F-4D97-AF65-F5344CB8AC3E}">
        <p14:creationId xmlns:p14="http://schemas.microsoft.com/office/powerpoint/2010/main" val="3299669184"/>
      </p:ext>
    </p:extLst>
  </p:cSld>
  <p:clrMapOvr>
    <a:masterClrMapping/>
  </p:clrMapOvr>
  <p:transition spd="slow">
    <p:push dir="u"/>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0191" y="6454897"/>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774" y="-816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774" y="277152"/>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z="1050" smtClean="0">
                <a:solidFill>
                  <a:schemeClr val="bg1"/>
                </a:solidFill>
                <a:latin typeface="GalanoGrotesque-Bold" panose="00000800000000000000" pitchFamily="50" charset="-94"/>
              </a:rPr>
              <a:t>126</a:t>
            </a:fld>
            <a:endParaRPr lang="tr-TR" sz="1050"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48832" y="171014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104540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Takip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6"/>
          <a:stretch>
            <a:fillRect/>
          </a:stretch>
        </p:blipFill>
        <p:spPr>
          <a:xfrm>
            <a:off x="404437" y="1154313"/>
            <a:ext cx="11413937" cy="5293216"/>
          </a:xfrm>
          <a:prstGeom prst="rect">
            <a:avLst/>
          </a:prstGeom>
        </p:spPr>
      </p:pic>
      <p:pic>
        <p:nvPicPr>
          <p:cNvPr id="17" name="Resim 16"/>
          <p:cNvPicPr/>
          <p:nvPr/>
        </p:nvPicPr>
        <p:blipFill>
          <a:blip r:embed="rId7"/>
          <a:stretch>
            <a:fillRect/>
          </a:stretch>
        </p:blipFill>
        <p:spPr>
          <a:xfrm>
            <a:off x="2379304" y="3321699"/>
            <a:ext cx="1464907" cy="1679509"/>
          </a:xfrm>
          <a:prstGeom prst="rect">
            <a:avLst/>
          </a:prstGeom>
        </p:spPr>
      </p:pic>
      <p:sp>
        <p:nvSpPr>
          <p:cNvPr id="18" name="Metin kutusu 17"/>
          <p:cNvSpPr txBox="1"/>
          <p:nvPr/>
        </p:nvSpPr>
        <p:spPr>
          <a:xfrm>
            <a:off x="479376" y="723426"/>
            <a:ext cx="7992821" cy="430887"/>
          </a:xfrm>
          <a:prstGeom prst="rect">
            <a:avLst/>
          </a:prstGeom>
          <a:noFill/>
        </p:spPr>
        <p:txBody>
          <a:bodyPr wrap="square" rtlCol="0">
            <a:spAutoFit/>
          </a:bodyPr>
          <a:lstStyle/>
          <a:p>
            <a:r>
              <a:rPr lang="tr-TR" sz="2200" b="1" dirty="0" smtClean="0">
                <a:solidFill>
                  <a:srgbClr val="C00000"/>
                </a:solidFill>
              </a:rPr>
              <a:t>2. Tecil İhlal Eden Mükellefler (Tecil Ödeme Durumu Sorgulama)</a:t>
            </a:r>
            <a:endParaRPr lang="tr-TR" sz="2200" b="1" dirty="0">
              <a:solidFill>
                <a:srgbClr val="C00000"/>
              </a:solidFill>
            </a:endParaRPr>
          </a:p>
        </p:txBody>
      </p:sp>
    </p:spTree>
    <p:extLst>
      <p:ext uri="{BB962C8B-B14F-4D97-AF65-F5344CB8AC3E}">
        <p14:creationId xmlns:p14="http://schemas.microsoft.com/office/powerpoint/2010/main" val="4034391533"/>
      </p:ext>
    </p:extLst>
  </p:cSld>
  <p:clrMapOvr>
    <a:masterClrMapping/>
  </p:clrMapOvr>
  <p:transition spd="slow">
    <p:push dir="u"/>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3051110"/>
            <a:ext cx="8791242" cy="1311289"/>
          </a:xfrm>
        </p:spPr>
        <p:txBody>
          <a:bodyPr>
            <a:noAutofit/>
          </a:bodyPr>
          <a:lstStyle/>
          <a:p>
            <a:r>
              <a:rPr lang="tr-TR" sz="4000" b="1" dirty="0">
                <a:solidFill>
                  <a:srgbClr val="E20612"/>
                </a:solidFill>
                <a:latin typeface="GalanoGrotesque-Bold" panose="00000800000000000000" pitchFamily="50" charset="-94"/>
              </a:rPr>
              <a:t>KOVUŞTURMA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İCRA SATIŞ SERVİSİ</a:t>
            </a:r>
          </a:p>
        </p:txBody>
      </p:sp>
    </p:spTree>
    <p:extLst>
      <p:ext uri="{BB962C8B-B14F-4D97-AF65-F5344CB8AC3E}">
        <p14:creationId xmlns:p14="http://schemas.microsoft.com/office/powerpoint/2010/main" val="300283811"/>
      </p:ext>
    </p:extLst>
  </p:cSld>
  <p:clrMapOvr>
    <a:masterClrMapping/>
  </p:clrMapOvr>
  <p:transition spd="slow">
    <p:push dir="u"/>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577101" y="6508777"/>
            <a:ext cx="425601" cy="349223"/>
          </a:xfrm>
        </p:spPr>
        <p:txBody>
          <a:bodyPr/>
          <a:lstStyle/>
          <a:p>
            <a:fld id="{16449A80-6FDC-475E-9293-1C17F140D77C}" type="slidenum">
              <a:rPr lang="tr-TR" smtClean="0">
                <a:solidFill>
                  <a:schemeClr val="bg1"/>
                </a:solidFill>
                <a:latin typeface="GalanoGrotesque-Bold" panose="00000800000000000000" pitchFamily="50" charset="-94"/>
              </a:rPr>
              <a:t>128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35472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232845" y="1070717"/>
            <a:ext cx="11529681" cy="4958608"/>
          </a:xfrm>
        </p:spPr>
        <p:txBody>
          <a:bodyPr>
            <a:noAutofit/>
          </a:bodyPr>
          <a:lstStyle/>
          <a:p>
            <a:pPr marL="0" indent="0" algn="just">
              <a:buNone/>
            </a:pPr>
            <a:r>
              <a:rPr lang="tr-TR" sz="2400" b="1" dirty="0"/>
              <a:t>	</a:t>
            </a:r>
            <a:r>
              <a:rPr lang="tr-TR" sz="2400" dirty="0" smtClean="0"/>
              <a:t> </a:t>
            </a:r>
            <a:r>
              <a:rPr lang="tr-TR" sz="2400" b="1" dirty="0" smtClean="0">
                <a:solidFill>
                  <a:srgbClr val="C00000"/>
                </a:solidFill>
              </a:rPr>
              <a:t>İşlem Yönergesi Madde 371 İcra servisi</a:t>
            </a:r>
            <a:r>
              <a:rPr lang="tr-TR" sz="2400" dirty="0" smtClean="0"/>
              <a:t>: </a:t>
            </a:r>
            <a:r>
              <a:rPr lang="tr-TR" sz="2400" dirty="0"/>
              <a:t>takip servisi veya başka vergi dairesi başkanlıkları/vergi dairesi müdürlükleri tarafından gönderilen haciz varakalarına istinaden </a:t>
            </a:r>
            <a:r>
              <a:rPr lang="tr-TR" sz="2400" b="1" dirty="0"/>
              <a:t>menkul ve gayrimenkul mallar ile diğer hak ve alacakların haczi, mal varlığı araştırması ve satış aşamasına kadar yapılacak kovuşturma </a:t>
            </a:r>
            <a:r>
              <a:rPr lang="tr-TR" sz="2400" b="1" dirty="0" smtClean="0"/>
              <a:t>işlemlerini </a:t>
            </a:r>
            <a:r>
              <a:rPr lang="tr-TR" sz="2400" dirty="0" smtClean="0"/>
              <a:t>yürütür</a:t>
            </a:r>
            <a:r>
              <a:rPr lang="tr-TR" sz="2400" dirty="0"/>
              <a:t>. </a:t>
            </a:r>
            <a:r>
              <a:rPr lang="tr-TR" sz="2400" dirty="0" smtClean="0"/>
              <a:t>Ayrıca </a:t>
            </a:r>
            <a:r>
              <a:rPr lang="tr-TR" sz="2400" dirty="0"/>
              <a:t>takibe ilişkin olup </a:t>
            </a:r>
            <a:r>
              <a:rPr lang="tr-TR" sz="2400" b="1" dirty="0"/>
              <a:t>memur eliyle yapılacak tebliğ işlemleri </a:t>
            </a:r>
            <a:r>
              <a:rPr lang="tr-TR" sz="2400" dirty="0"/>
              <a:t>bu servis tarafından yapılır. </a:t>
            </a:r>
            <a:endParaRPr lang="tr-TR" sz="2400" dirty="0" smtClean="0"/>
          </a:p>
          <a:p>
            <a:pPr marL="0" indent="0" algn="just">
              <a:buNone/>
            </a:pPr>
            <a:r>
              <a:rPr lang="tr-TR" sz="2400" dirty="0"/>
              <a:t>	</a:t>
            </a:r>
            <a:r>
              <a:rPr lang="tr-TR" sz="2400" dirty="0" smtClean="0"/>
              <a:t>İcra </a:t>
            </a:r>
            <a:r>
              <a:rPr lang="tr-TR" sz="2400" dirty="0"/>
              <a:t>işlemlerinin yapılması sırasında alacaklı amme idaresi ile borçlunun menfaatlerinin mümkün olduğu ölçüde uzlaştırılmasına çalışılır. İcra işlemleri; haciz işlemlerine başlandıktan sonra borç derhal ve tamamen ödenmedikçe durdurulamaz, borçlunun tecil ve taksitlendirme talebinin kabul edildiğine dair yetkili makamdan yazı alınmadıkça ertelenemez. Borcun kısmen ödenmiş olması, kalan borç tutarı için icra işlemlerinin sürdürülmesini engellemez. </a:t>
            </a:r>
            <a:endParaRPr lang="tr-TR" sz="2400" dirty="0" smtClean="0"/>
          </a:p>
          <a:p>
            <a:pPr marL="0" indent="0" algn="just">
              <a:buNone/>
            </a:pPr>
            <a:r>
              <a:rPr lang="tr-TR" sz="2400" dirty="0" smtClean="0"/>
              <a:t>	</a:t>
            </a:r>
            <a:r>
              <a:rPr lang="tr-TR" sz="2400" b="1" dirty="0" smtClean="0">
                <a:solidFill>
                  <a:srgbClr val="C00000"/>
                </a:solidFill>
              </a:rPr>
              <a:t>İşlem </a:t>
            </a:r>
            <a:r>
              <a:rPr lang="tr-TR" sz="2400" b="1" dirty="0">
                <a:solidFill>
                  <a:srgbClr val="C00000"/>
                </a:solidFill>
              </a:rPr>
              <a:t>Yönergesi </a:t>
            </a:r>
            <a:r>
              <a:rPr lang="tr-TR" sz="2400" b="1" dirty="0" smtClean="0">
                <a:solidFill>
                  <a:srgbClr val="C00000"/>
                </a:solidFill>
              </a:rPr>
              <a:t>Madde 408 </a:t>
            </a:r>
            <a:r>
              <a:rPr lang="tr-TR" sz="2400" b="1" dirty="0">
                <a:solidFill>
                  <a:srgbClr val="C00000"/>
                </a:solidFill>
              </a:rPr>
              <a:t>satış </a:t>
            </a:r>
            <a:r>
              <a:rPr lang="tr-TR" sz="2400" b="1" dirty="0" smtClean="0">
                <a:solidFill>
                  <a:srgbClr val="C00000"/>
                </a:solidFill>
              </a:rPr>
              <a:t>servisi: </a:t>
            </a:r>
            <a:r>
              <a:rPr lang="tr-TR" sz="2400" dirty="0"/>
              <a:t>Haczedilen malların; taşıma ve satış işlemleri </a:t>
            </a:r>
            <a:r>
              <a:rPr lang="tr-TR" sz="2400" dirty="0" smtClean="0"/>
              <a:t>de bu servis tarafından </a:t>
            </a:r>
            <a:r>
              <a:rPr lang="tr-TR" sz="2400" dirty="0"/>
              <a:t>yürütülür.</a:t>
            </a:r>
          </a:p>
          <a:p>
            <a:pPr marL="0" indent="0">
              <a:buNone/>
            </a:pPr>
            <a:r>
              <a:rPr lang="tr-TR" sz="2400" dirty="0"/>
              <a:t>	</a:t>
            </a:r>
            <a:endParaRPr lang="tr-TR" dirty="0"/>
          </a:p>
        </p:txBody>
      </p:sp>
      <p:sp>
        <p:nvSpPr>
          <p:cNvPr id="15" name="Unvan 1"/>
          <p:cNvSpPr txBox="1">
            <a:spLocks/>
          </p:cNvSpPr>
          <p:nvPr/>
        </p:nvSpPr>
        <p:spPr>
          <a:xfrm>
            <a:off x="718833" y="213903"/>
            <a:ext cx="8989933" cy="575168"/>
          </a:xfrm>
          <a:prstGeom prst="rect">
            <a:avLst/>
          </a:prstGeom>
        </p:spPr>
        <p:txBody>
          <a:bodyPr vert="horz" lIns="91440" tIns="45720" rIns="91440" bIns="45720" rtlCol="0" anchor="ctr">
            <a:noAutofit/>
          </a:bodyPr>
          <a:lstStyle>
            <a:defPPr>
              <a:defRPr lang="tr-TR"/>
            </a:defPPr>
            <a:lvl1pPr>
              <a:lnSpc>
                <a:spcPct val="90000"/>
              </a:lnSpc>
              <a:spcBef>
                <a:spcPct val="0"/>
              </a:spcBef>
              <a:buNone/>
              <a:defRPr sz="2800" b="1">
                <a:solidFill>
                  <a:schemeClr val="accent5">
                    <a:lumMod val="75000"/>
                  </a:schemeClr>
                </a:solidFill>
                <a:latin typeface="GalanoGrotesque-Medium" panose="00000600000000000000" pitchFamily="50" charset="-94"/>
                <a:ea typeface="+mj-ea"/>
                <a:cs typeface="+mj-cs"/>
              </a:defRPr>
            </a:lvl1pPr>
          </a:lstStyle>
          <a:p>
            <a:r>
              <a:rPr lang="tr-TR" dirty="0"/>
              <a:t>İcra Satış Servisi Görev Tanımı</a:t>
            </a:r>
          </a:p>
        </p:txBody>
      </p:sp>
    </p:spTree>
    <p:extLst>
      <p:ext uri="{BB962C8B-B14F-4D97-AF65-F5344CB8AC3E}">
        <p14:creationId xmlns:p14="http://schemas.microsoft.com/office/powerpoint/2010/main" val="2013163613"/>
      </p:ext>
    </p:extLst>
  </p:cSld>
  <p:clrMapOvr>
    <a:masterClrMapping/>
  </p:clrMapOvr>
  <p:transition spd="slow">
    <p:push dir="u"/>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16" y="248665"/>
            <a:ext cx="204768" cy="259531"/>
          </a:xfrm>
          <a:prstGeom prst="rect">
            <a:avLst/>
          </a:prstGeom>
        </p:spPr>
      </p:pic>
      <p:sp>
        <p:nvSpPr>
          <p:cNvPr id="4" name="Slayt Numarası Yer Tutucusu 3"/>
          <p:cNvSpPr>
            <a:spLocks noGrp="1"/>
          </p:cNvSpPr>
          <p:nvPr>
            <p:ph type="sldNum" sz="quarter" idx="12"/>
          </p:nvPr>
        </p:nvSpPr>
        <p:spPr>
          <a:xfrm>
            <a:off x="11464487" y="6508777"/>
            <a:ext cx="538215" cy="349223"/>
          </a:xfrm>
        </p:spPr>
        <p:txBody>
          <a:bodyPr/>
          <a:lstStyle/>
          <a:p>
            <a:fld id="{16449A80-6FDC-475E-9293-1C17F140D77C}" type="slidenum">
              <a:rPr lang="tr-TR" smtClean="0">
                <a:solidFill>
                  <a:schemeClr val="bg1"/>
                </a:solidFill>
                <a:latin typeface="GalanoGrotesque-Bold" panose="00000800000000000000" pitchFamily="50" charset="-94"/>
              </a:rPr>
              <a:t>129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99244" y="11059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6"/>
          <a:stretch>
            <a:fillRect/>
          </a:stretch>
        </p:blipFill>
        <p:spPr>
          <a:xfrm>
            <a:off x="504869" y="1057366"/>
            <a:ext cx="11274175" cy="5404899"/>
          </a:xfrm>
          <a:prstGeom prst="rect">
            <a:avLst/>
          </a:prstGeom>
        </p:spPr>
      </p:pic>
      <p:sp>
        <p:nvSpPr>
          <p:cNvPr id="3" name="Dikdörtgen 2"/>
          <p:cNvSpPr/>
          <p:nvPr/>
        </p:nvSpPr>
        <p:spPr>
          <a:xfrm>
            <a:off x="7713867" y="3581867"/>
            <a:ext cx="3750620" cy="1631216"/>
          </a:xfrm>
          <a:prstGeom prst="rect">
            <a:avLst/>
          </a:prstGeom>
          <a:solidFill>
            <a:schemeClr val="accent1">
              <a:lumMod val="20000"/>
              <a:lumOff val="80000"/>
            </a:schemeClr>
          </a:solidFill>
        </p:spPr>
        <p:txBody>
          <a:bodyPr wrap="square">
            <a:spAutoFit/>
          </a:bodyPr>
          <a:lstStyle/>
          <a:p>
            <a:pPr algn="just"/>
            <a:r>
              <a:rPr lang="tr-TR" sz="2000" dirty="0"/>
              <a:t>Vergi Dairesi </a:t>
            </a:r>
            <a:r>
              <a:rPr lang="tr-TR" sz="2000" dirty="0" smtClean="0"/>
              <a:t>Müdürü </a:t>
            </a:r>
            <a:r>
              <a:rPr lang="tr-TR" sz="2000" dirty="0"/>
              <a:t>onaylamayı yaparken günlük kota </a:t>
            </a:r>
            <a:r>
              <a:rPr lang="tr-TR" sz="2000" dirty="0" smtClean="0"/>
              <a:t>sayısınca haciz bildirisi düzenlenip düzenlenmediğine </a:t>
            </a:r>
            <a:r>
              <a:rPr lang="tr-TR" sz="2000" dirty="0"/>
              <a:t>dikkat </a:t>
            </a:r>
            <a:r>
              <a:rPr lang="tr-TR" sz="2000" dirty="0" smtClean="0"/>
              <a:t>etmelidir.</a:t>
            </a:r>
            <a:endParaRPr lang="tr-TR" sz="2000" dirty="0"/>
          </a:p>
        </p:txBody>
      </p:sp>
      <p:sp>
        <p:nvSpPr>
          <p:cNvPr id="17" name="Metin kutusu 16"/>
          <p:cNvSpPr txBox="1"/>
          <p:nvPr/>
        </p:nvSpPr>
        <p:spPr>
          <a:xfrm>
            <a:off x="599244" y="573627"/>
            <a:ext cx="7992821" cy="430887"/>
          </a:xfrm>
          <a:prstGeom prst="rect">
            <a:avLst/>
          </a:prstGeom>
          <a:noFill/>
        </p:spPr>
        <p:txBody>
          <a:bodyPr wrap="square" rtlCol="0">
            <a:spAutoFit/>
          </a:bodyPr>
          <a:lstStyle/>
          <a:p>
            <a:r>
              <a:rPr lang="tr-TR" sz="2200" b="1" dirty="0" smtClean="0">
                <a:solidFill>
                  <a:srgbClr val="C00000"/>
                </a:solidFill>
              </a:rPr>
              <a:t>E-Haciz Onaylama</a:t>
            </a:r>
            <a:endParaRPr lang="tr-TR" sz="2200" b="1" dirty="0">
              <a:solidFill>
                <a:srgbClr val="C00000"/>
              </a:solidFill>
            </a:endParaRPr>
          </a:p>
        </p:txBody>
      </p:sp>
    </p:spTree>
    <p:extLst>
      <p:ext uri="{BB962C8B-B14F-4D97-AF65-F5344CB8AC3E}">
        <p14:creationId xmlns:p14="http://schemas.microsoft.com/office/powerpoint/2010/main" val="3645478115"/>
      </p:ext>
    </p:extLst>
  </p:cSld>
  <p:clrMapOvr>
    <a:masterClrMapping/>
  </p:clrMapOvr>
  <p:transition spd="slow">
    <p:push dir="u"/>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16" y="248665"/>
            <a:ext cx="204768" cy="259531"/>
          </a:xfrm>
          <a:prstGeom prst="rect">
            <a:avLst/>
          </a:prstGeom>
        </p:spPr>
      </p:pic>
      <p:sp>
        <p:nvSpPr>
          <p:cNvPr id="4" name="Slayt Numarası Yer Tutucusu 3"/>
          <p:cNvSpPr>
            <a:spLocks noGrp="1"/>
          </p:cNvSpPr>
          <p:nvPr>
            <p:ph type="sldNum" sz="quarter" idx="12"/>
          </p:nvPr>
        </p:nvSpPr>
        <p:spPr>
          <a:xfrm>
            <a:off x="11363597" y="6508777"/>
            <a:ext cx="639105" cy="349223"/>
          </a:xfrm>
        </p:spPr>
        <p:txBody>
          <a:bodyPr/>
          <a:lstStyle/>
          <a:p>
            <a:fld id="{16449A80-6FDC-475E-9293-1C17F140D77C}" type="slidenum">
              <a:rPr lang="tr-TR" smtClean="0">
                <a:solidFill>
                  <a:schemeClr val="bg1"/>
                </a:solidFill>
                <a:latin typeface="GalanoGrotesque-Bold" panose="00000800000000000000" pitchFamily="50" charset="-94"/>
              </a:rPr>
              <a:t>130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79974"/>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a:t>
            </a:r>
            <a:r>
              <a:rPr lang="tr-TR" sz="2400" b="1" dirty="0">
                <a:solidFill>
                  <a:schemeClr val="accent5">
                    <a:lumMod val="75000"/>
                  </a:schemeClr>
                </a:solidFill>
                <a:latin typeface="GalanoGrotesque-Medium" panose="00000600000000000000" pitchFamily="50" charset="-94"/>
              </a:rPr>
              <a:t>Servisi Ekranları</a:t>
            </a:r>
          </a:p>
        </p:txBody>
      </p:sp>
      <p:pic>
        <p:nvPicPr>
          <p:cNvPr id="6" name="Resim 5"/>
          <p:cNvPicPr>
            <a:picLocks noChangeAspect="1"/>
          </p:cNvPicPr>
          <p:nvPr/>
        </p:nvPicPr>
        <p:blipFill>
          <a:blip r:embed="rId6"/>
          <a:stretch>
            <a:fillRect/>
          </a:stretch>
        </p:blipFill>
        <p:spPr>
          <a:xfrm>
            <a:off x="439944" y="923000"/>
            <a:ext cx="11374104" cy="5585777"/>
          </a:xfrm>
          <a:prstGeom prst="rect">
            <a:avLst/>
          </a:prstGeom>
        </p:spPr>
      </p:pic>
      <p:sp>
        <p:nvSpPr>
          <p:cNvPr id="7" name="Dikdörtgen 6"/>
          <p:cNvSpPr/>
          <p:nvPr/>
        </p:nvSpPr>
        <p:spPr>
          <a:xfrm>
            <a:off x="5718048" y="1776907"/>
            <a:ext cx="6096000" cy="707886"/>
          </a:xfrm>
          <a:prstGeom prst="rect">
            <a:avLst/>
          </a:prstGeom>
          <a:solidFill>
            <a:schemeClr val="accent1">
              <a:lumMod val="20000"/>
              <a:lumOff val="80000"/>
            </a:schemeClr>
          </a:solidFill>
        </p:spPr>
        <p:txBody>
          <a:bodyPr>
            <a:spAutoFit/>
          </a:bodyPr>
          <a:lstStyle/>
          <a:p>
            <a:r>
              <a:rPr lang="tr-TR" sz="2000" dirty="0"/>
              <a:t>Bankaya gönderilen elektronik haciz bildirilerinin tümünün kaldırılması gerekmektedir </a:t>
            </a:r>
          </a:p>
        </p:txBody>
      </p:sp>
      <p:cxnSp>
        <p:nvCxnSpPr>
          <p:cNvPr id="9" name="Düz Ok Bağlayıcısı 8"/>
          <p:cNvCxnSpPr/>
          <p:nvPr/>
        </p:nvCxnSpPr>
        <p:spPr>
          <a:xfrm flipH="1">
            <a:off x="5242560" y="2130850"/>
            <a:ext cx="475488" cy="4145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Metin kutusu 15"/>
          <p:cNvSpPr txBox="1"/>
          <p:nvPr/>
        </p:nvSpPr>
        <p:spPr>
          <a:xfrm>
            <a:off x="718833" y="513074"/>
            <a:ext cx="7992821" cy="430887"/>
          </a:xfrm>
          <a:prstGeom prst="rect">
            <a:avLst/>
          </a:prstGeom>
          <a:noFill/>
        </p:spPr>
        <p:txBody>
          <a:bodyPr wrap="square" rtlCol="0">
            <a:spAutoFit/>
          </a:bodyPr>
          <a:lstStyle/>
          <a:p>
            <a:r>
              <a:rPr lang="tr-TR" sz="2200" b="1" dirty="0" smtClean="0">
                <a:solidFill>
                  <a:srgbClr val="C00000"/>
                </a:solidFill>
              </a:rPr>
              <a:t>E Haciz </a:t>
            </a:r>
            <a:r>
              <a:rPr lang="tr-TR" sz="2200" b="1" dirty="0" err="1" smtClean="0">
                <a:solidFill>
                  <a:srgbClr val="C00000"/>
                </a:solidFill>
              </a:rPr>
              <a:t>Haciz</a:t>
            </a:r>
            <a:r>
              <a:rPr lang="tr-TR" sz="2200" b="1" dirty="0" smtClean="0">
                <a:solidFill>
                  <a:srgbClr val="C00000"/>
                </a:solidFill>
              </a:rPr>
              <a:t> Bildirisi İptali</a:t>
            </a:r>
            <a:endParaRPr lang="tr-TR" sz="2200" b="1" dirty="0">
              <a:solidFill>
                <a:srgbClr val="C00000"/>
              </a:solidFill>
            </a:endParaRPr>
          </a:p>
        </p:txBody>
      </p:sp>
    </p:spTree>
    <p:extLst>
      <p:ext uri="{BB962C8B-B14F-4D97-AF65-F5344CB8AC3E}">
        <p14:creationId xmlns:p14="http://schemas.microsoft.com/office/powerpoint/2010/main" val="387024914"/>
      </p:ext>
    </p:extLst>
  </p:cSld>
  <p:clrMapOvr>
    <a:masterClrMapping/>
  </p:clrMapOvr>
  <p:transition spd="slow">
    <p:push dir="u"/>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16" y="248665"/>
            <a:ext cx="204768" cy="259531"/>
          </a:xfrm>
          <a:prstGeom prst="rect">
            <a:avLst/>
          </a:prstGeom>
        </p:spPr>
      </p:pic>
      <p:sp>
        <p:nvSpPr>
          <p:cNvPr id="4" name="Slayt Numarası Yer Tutucusu 3"/>
          <p:cNvSpPr>
            <a:spLocks noGrp="1"/>
          </p:cNvSpPr>
          <p:nvPr>
            <p:ph type="sldNum" sz="quarter" idx="12"/>
          </p:nvPr>
        </p:nvSpPr>
        <p:spPr>
          <a:xfrm>
            <a:off x="11363597" y="6508777"/>
            <a:ext cx="639105" cy="349223"/>
          </a:xfrm>
        </p:spPr>
        <p:txBody>
          <a:bodyPr/>
          <a:lstStyle/>
          <a:p>
            <a:fld id="{16449A80-6FDC-475E-9293-1C17F140D77C}" type="slidenum">
              <a:rPr lang="tr-TR" smtClean="0">
                <a:solidFill>
                  <a:schemeClr val="bg1"/>
                </a:solidFill>
                <a:latin typeface="GalanoGrotesque-Bold" panose="00000800000000000000" pitchFamily="50" charset="-94"/>
              </a:rPr>
              <a:t>131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rotWithShape="1">
          <a:blip r:embed="rId6"/>
          <a:srcRect t="11108" b="6371"/>
          <a:stretch/>
        </p:blipFill>
        <p:spPr bwMode="auto">
          <a:xfrm>
            <a:off x="292666" y="789071"/>
            <a:ext cx="11330994" cy="5632104"/>
          </a:xfrm>
          <a:prstGeom prst="rect">
            <a:avLst/>
          </a:prstGeom>
          <a:ln>
            <a:noFill/>
          </a:ln>
          <a:extLst>
            <a:ext uri="{53640926-AAD7-44D8-BBD7-CCE9431645EC}">
              <a14:shadowObscured xmlns:a14="http://schemas.microsoft.com/office/drawing/2010/main"/>
            </a:ext>
          </a:extLst>
        </p:spPr>
      </p:pic>
      <p:sp>
        <p:nvSpPr>
          <p:cNvPr id="18" name="Dikdörtgen 17"/>
          <p:cNvSpPr/>
          <p:nvPr/>
        </p:nvSpPr>
        <p:spPr>
          <a:xfrm>
            <a:off x="7732825" y="1364239"/>
            <a:ext cx="3627889" cy="2086725"/>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Haciz kaldırma nedenlerine göre işlem yapılması gerekmektedir. </a:t>
            </a:r>
            <a:r>
              <a:rPr lang="tr-TR" b="1" dirty="0">
                <a:solidFill>
                  <a:srgbClr val="C00000"/>
                </a:solidFill>
              </a:rPr>
              <a:t>Örneğin mahkemeden gelen yargı kararı varsa ona uygun seçenek olan yargı kararı nedeni işaretlenerek haciz </a:t>
            </a:r>
            <a:r>
              <a:rPr lang="tr-TR" b="1" dirty="0" smtClean="0">
                <a:solidFill>
                  <a:srgbClr val="C00000"/>
                </a:solidFill>
              </a:rPr>
              <a:t>kaldırılır.</a:t>
            </a:r>
            <a:endParaRPr lang="tr-TR" b="1" dirty="0">
              <a:solidFill>
                <a:srgbClr val="C00000"/>
              </a:solidFill>
            </a:endParaRPr>
          </a:p>
        </p:txBody>
      </p:sp>
      <p:pic>
        <p:nvPicPr>
          <p:cNvPr id="19" name="Resim 18"/>
          <p:cNvPicPr/>
          <p:nvPr/>
        </p:nvPicPr>
        <p:blipFill rotWithShape="1">
          <a:blip r:embed="rId7"/>
          <a:srcRect l="25604" t="30953" r="58630" b="36894"/>
          <a:stretch/>
        </p:blipFill>
        <p:spPr bwMode="auto">
          <a:xfrm>
            <a:off x="5051803" y="2124636"/>
            <a:ext cx="1358153" cy="1950328"/>
          </a:xfrm>
          <a:prstGeom prst="rect">
            <a:avLst/>
          </a:prstGeom>
          <a:ln>
            <a:noFill/>
          </a:ln>
          <a:extLst>
            <a:ext uri="{53640926-AAD7-44D8-BBD7-CCE9431645EC}">
              <a14:shadowObscured xmlns:a14="http://schemas.microsoft.com/office/drawing/2010/main"/>
            </a:ext>
          </a:extLst>
        </p:spPr>
      </p:pic>
      <p:cxnSp>
        <p:nvCxnSpPr>
          <p:cNvPr id="5" name="Düz Ok Bağlayıcısı 4"/>
          <p:cNvCxnSpPr/>
          <p:nvPr/>
        </p:nvCxnSpPr>
        <p:spPr>
          <a:xfrm flipH="1">
            <a:off x="1709707" y="2359051"/>
            <a:ext cx="3296155" cy="14814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84976694"/>
      </p:ext>
    </p:extLst>
  </p:cSld>
  <p:clrMapOvr>
    <a:masterClrMapping/>
  </p:clrMapOvr>
  <p:transition spd="slow">
    <p:push dir="u"/>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352" y="285314"/>
            <a:ext cx="204768" cy="259531"/>
          </a:xfrm>
          <a:prstGeom prst="rect">
            <a:avLst/>
          </a:prstGeom>
        </p:spPr>
      </p:pic>
      <p:sp>
        <p:nvSpPr>
          <p:cNvPr id="4" name="Slayt Numarası Yer Tutucusu 3"/>
          <p:cNvSpPr>
            <a:spLocks noGrp="1"/>
          </p:cNvSpPr>
          <p:nvPr>
            <p:ph type="sldNum" sz="quarter" idx="12"/>
          </p:nvPr>
        </p:nvSpPr>
        <p:spPr>
          <a:xfrm>
            <a:off x="11470341" y="6508777"/>
            <a:ext cx="532361" cy="349223"/>
          </a:xfrm>
        </p:spPr>
        <p:txBody>
          <a:bodyPr/>
          <a:lstStyle/>
          <a:p>
            <a:fld id="{16449A80-6FDC-475E-9293-1C17F140D77C}" type="slidenum">
              <a:rPr lang="tr-TR" smtClean="0">
                <a:solidFill>
                  <a:schemeClr val="bg1"/>
                </a:solidFill>
                <a:latin typeface="GalanoGrotesque-Bold" panose="00000800000000000000" pitchFamily="50" charset="-94"/>
              </a:rPr>
              <a:t>132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127495"/>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6"/>
          <a:stretch>
            <a:fillRect/>
          </a:stretch>
        </p:blipFill>
        <p:spPr>
          <a:xfrm>
            <a:off x="394841" y="980800"/>
            <a:ext cx="11361730" cy="5449998"/>
          </a:xfrm>
          <a:prstGeom prst="rect">
            <a:avLst/>
          </a:prstGeom>
        </p:spPr>
      </p:pic>
      <p:sp>
        <p:nvSpPr>
          <p:cNvPr id="17" name="Dikdörtgen 16"/>
          <p:cNvSpPr/>
          <p:nvPr/>
        </p:nvSpPr>
        <p:spPr>
          <a:xfrm>
            <a:off x="1421176" y="4825387"/>
            <a:ext cx="440675" cy="14872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ikdörtgen 17"/>
          <p:cNvSpPr/>
          <p:nvPr/>
        </p:nvSpPr>
        <p:spPr>
          <a:xfrm>
            <a:off x="2080352" y="4751792"/>
            <a:ext cx="440675" cy="16396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4954267" y="2011002"/>
            <a:ext cx="6096000" cy="1938992"/>
          </a:xfrm>
          <a:prstGeom prst="rect">
            <a:avLst/>
          </a:prstGeom>
          <a:solidFill>
            <a:schemeClr val="accent1">
              <a:lumMod val="20000"/>
              <a:lumOff val="80000"/>
            </a:schemeClr>
          </a:solidFill>
        </p:spPr>
        <p:txBody>
          <a:bodyPr>
            <a:spAutoFit/>
          </a:bodyPr>
          <a:lstStyle/>
          <a:p>
            <a:pPr algn="just"/>
            <a:r>
              <a:rPr lang="tr-TR" sz="2000" dirty="0"/>
              <a:t>Vergi dairesi </a:t>
            </a:r>
            <a:r>
              <a:rPr lang="tr-TR" sz="2000" dirty="0" smtClean="0"/>
              <a:t>müdürü yetkisindedir. </a:t>
            </a:r>
            <a:r>
              <a:rPr lang="tr-TR" sz="2000" dirty="0"/>
              <a:t>T</a:t>
            </a:r>
            <a:r>
              <a:rPr lang="tr-TR" sz="2000" dirty="0" smtClean="0"/>
              <a:t>apu </a:t>
            </a:r>
            <a:r>
              <a:rPr lang="tr-TR" sz="2000" dirty="0"/>
              <a:t>hacizlerini kaldırırken gayrimenkulle ilgili tüm elektronik  </a:t>
            </a:r>
            <a:r>
              <a:rPr lang="tr-TR" sz="2000" dirty="0" smtClean="0"/>
              <a:t>haciz </a:t>
            </a:r>
            <a:r>
              <a:rPr lang="tr-TR" sz="2000" dirty="0"/>
              <a:t>bildirilerinin kaldırılmasına dikkat edilmesi gerekmektedir. Ayrıca o gayrimenkulle </a:t>
            </a:r>
            <a:r>
              <a:rPr lang="tr-TR" sz="2000" dirty="0" smtClean="0"/>
              <a:t>ilgili </a:t>
            </a:r>
            <a:r>
              <a:rPr lang="tr-TR" sz="2000" dirty="0"/>
              <a:t>manuel ortamda düzenlenmiş haciz bildirisi varsa kağıt ortamında haciz kaldırma </a:t>
            </a:r>
            <a:r>
              <a:rPr lang="tr-TR" sz="2000" dirty="0" smtClean="0"/>
              <a:t>yazıları </a:t>
            </a:r>
            <a:r>
              <a:rPr lang="tr-TR" sz="2000" dirty="0"/>
              <a:t>yazılmalıdır. </a:t>
            </a:r>
          </a:p>
        </p:txBody>
      </p:sp>
      <p:sp>
        <p:nvSpPr>
          <p:cNvPr id="19" name="Metin kutusu 18"/>
          <p:cNvSpPr txBox="1"/>
          <p:nvPr/>
        </p:nvSpPr>
        <p:spPr>
          <a:xfrm>
            <a:off x="718833" y="532868"/>
            <a:ext cx="7992821" cy="430887"/>
          </a:xfrm>
          <a:prstGeom prst="rect">
            <a:avLst/>
          </a:prstGeom>
          <a:noFill/>
        </p:spPr>
        <p:txBody>
          <a:bodyPr wrap="square" rtlCol="0">
            <a:spAutoFit/>
          </a:bodyPr>
          <a:lstStyle/>
          <a:p>
            <a:r>
              <a:rPr lang="tr-TR" sz="2200" b="1" dirty="0" smtClean="0">
                <a:solidFill>
                  <a:srgbClr val="C00000"/>
                </a:solidFill>
              </a:rPr>
              <a:t>Tapu Haciz Kaldırma</a:t>
            </a:r>
            <a:endParaRPr lang="tr-TR" sz="2200" b="1" dirty="0">
              <a:solidFill>
                <a:srgbClr val="C00000"/>
              </a:solidFill>
            </a:endParaRPr>
          </a:p>
        </p:txBody>
      </p:sp>
    </p:spTree>
    <p:extLst>
      <p:ext uri="{BB962C8B-B14F-4D97-AF65-F5344CB8AC3E}">
        <p14:creationId xmlns:p14="http://schemas.microsoft.com/office/powerpoint/2010/main" val="441285906"/>
      </p:ext>
    </p:extLst>
  </p:cSld>
  <p:clrMapOvr>
    <a:masterClrMapping/>
  </p:clrMapOvr>
  <p:transition spd="slow">
    <p:push dir="u"/>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72973"/>
            <a:ext cx="204768" cy="259531"/>
          </a:xfrm>
          <a:prstGeom prst="rect">
            <a:avLst/>
          </a:prstGeom>
        </p:spPr>
      </p:pic>
      <p:sp>
        <p:nvSpPr>
          <p:cNvPr id="4" name="Slayt Numarası Yer Tutucusu 3"/>
          <p:cNvSpPr>
            <a:spLocks noGrp="1"/>
          </p:cNvSpPr>
          <p:nvPr>
            <p:ph type="sldNum" sz="quarter" idx="12"/>
          </p:nvPr>
        </p:nvSpPr>
        <p:spPr>
          <a:xfrm>
            <a:off x="11497235" y="6508777"/>
            <a:ext cx="505467" cy="349223"/>
          </a:xfrm>
        </p:spPr>
        <p:txBody>
          <a:bodyPr/>
          <a:lstStyle/>
          <a:p>
            <a:fld id="{16449A80-6FDC-475E-9293-1C17F140D77C}" type="slidenum">
              <a:rPr lang="tr-TR" smtClean="0">
                <a:solidFill>
                  <a:schemeClr val="bg1"/>
                </a:solidFill>
                <a:latin typeface="GalanoGrotesque-Bold" panose="00000800000000000000" pitchFamily="50" charset="-94"/>
              </a:rPr>
              <a:t>133</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100930"/>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6"/>
          <a:stretch>
            <a:fillRect/>
          </a:stretch>
        </p:blipFill>
        <p:spPr>
          <a:xfrm>
            <a:off x="394840" y="1140542"/>
            <a:ext cx="11315077" cy="5368236"/>
          </a:xfrm>
          <a:prstGeom prst="rect">
            <a:avLst/>
          </a:prstGeom>
        </p:spPr>
      </p:pic>
      <p:sp>
        <p:nvSpPr>
          <p:cNvPr id="17" name="Dikdörtgen 16"/>
          <p:cNvSpPr/>
          <p:nvPr/>
        </p:nvSpPr>
        <p:spPr>
          <a:xfrm>
            <a:off x="7691719" y="1783025"/>
            <a:ext cx="1855052" cy="424732"/>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lvl="0" algn="just">
              <a:lnSpc>
                <a:spcPct val="120000"/>
              </a:lnSpc>
              <a:spcAft>
                <a:spcPts val="1200"/>
              </a:spcAft>
              <a:defRPr/>
            </a:pPr>
            <a:r>
              <a:rPr lang="tr-TR" b="1" dirty="0" smtClean="0">
                <a:solidFill>
                  <a:srgbClr val="C00000"/>
                </a:solidFill>
              </a:rPr>
              <a:t>Müdür yetkisinde</a:t>
            </a:r>
            <a:endParaRPr lang="tr-TR" b="1" dirty="0">
              <a:solidFill>
                <a:srgbClr val="C00000"/>
              </a:solidFill>
            </a:endParaRPr>
          </a:p>
        </p:txBody>
      </p:sp>
      <p:sp>
        <p:nvSpPr>
          <p:cNvPr id="18" name="Metin kutusu 17"/>
          <p:cNvSpPr txBox="1"/>
          <p:nvPr/>
        </p:nvSpPr>
        <p:spPr>
          <a:xfrm>
            <a:off x="794007" y="596682"/>
            <a:ext cx="7992821" cy="430887"/>
          </a:xfrm>
          <a:prstGeom prst="rect">
            <a:avLst/>
          </a:prstGeom>
          <a:noFill/>
        </p:spPr>
        <p:txBody>
          <a:bodyPr wrap="square" rtlCol="0">
            <a:spAutoFit/>
          </a:bodyPr>
          <a:lstStyle/>
          <a:p>
            <a:r>
              <a:rPr lang="tr-TR" sz="2200" b="1" dirty="0" smtClean="0">
                <a:solidFill>
                  <a:srgbClr val="C00000"/>
                </a:solidFill>
              </a:rPr>
              <a:t>Haciz Bildirisi iptali</a:t>
            </a:r>
            <a:endParaRPr lang="tr-TR" sz="2200" b="1" dirty="0">
              <a:solidFill>
                <a:srgbClr val="C00000"/>
              </a:solidFill>
            </a:endParaRPr>
          </a:p>
        </p:txBody>
      </p:sp>
    </p:spTree>
    <p:extLst>
      <p:ext uri="{BB962C8B-B14F-4D97-AF65-F5344CB8AC3E}">
        <p14:creationId xmlns:p14="http://schemas.microsoft.com/office/powerpoint/2010/main" val="3281940058"/>
      </p:ext>
    </p:extLst>
  </p:cSld>
  <p:clrMapOvr>
    <a:masterClrMapping/>
  </p:clrMapOvr>
  <p:transition spd="slow">
    <p:push dir="u"/>
  </p:transition>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9525"/>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090" y="285314"/>
            <a:ext cx="204768" cy="259531"/>
          </a:xfrm>
          <a:prstGeom prst="rect">
            <a:avLst/>
          </a:prstGeom>
        </p:spPr>
      </p:pic>
      <p:sp>
        <p:nvSpPr>
          <p:cNvPr id="4" name="Slayt Numarası Yer Tutucusu 3"/>
          <p:cNvSpPr>
            <a:spLocks noGrp="1"/>
          </p:cNvSpPr>
          <p:nvPr>
            <p:ph type="sldNum" sz="quarter" idx="12"/>
          </p:nvPr>
        </p:nvSpPr>
        <p:spPr>
          <a:xfrm>
            <a:off x="11551299" y="6508777"/>
            <a:ext cx="475860" cy="349223"/>
          </a:xfrm>
        </p:spPr>
        <p:txBody>
          <a:bodyPr/>
          <a:lstStyle/>
          <a:p>
            <a:fld id="{16449A80-6FDC-475E-9293-1C17F140D77C}" type="slidenum">
              <a:rPr lang="tr-TR" smtClean="0">
                <a:solidFill>
                  <a:schemeClr val="bg1"/>
                </a:solidFill>
                <a:latin typeface="GalanoGrotesque-Bold" panose="00000800000000000000" pitchFamily="50" charset="-94"/>
              </a:rPr>
              <a:t>134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60850" y="13657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718833"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a:t>
            </a:r>
            <a:r>
              <a:rPr lang="tr-TR" sz="2400" b="1" dirty="0">
                <a:solidFill>
                  <a:schemeClr val="accent5">
                    <a:lumMod val="75000"/>
                  </a:schemeClr>
                </a:solidFill>
                <a:latin typeface="GalanoGrotesque-Medium" panose="00000600000000000000" pitchFamily="50" charset="-94"/>
              </a:rPr>
              <a:t>Servisi Ekranları</a:t>
            </a:r>
          </a:p>
        </p:txBody>
      </p:sp>
      <p:pic>
        <p:nvPicPr>
          <p:cNvPr id="16" name="Resim 15"/>
          <p:cNvPicPr/>
          <p:nvPr/>
        </p:nvPicPr>
        <p:blipFill>
          <a:blip r:embed="rId7"/>
          <a:stretch>
            <a:fillRect/>
          </a:stretch>
        </p:blipFill>
        <p:spPr>
          <a:xfrm>
            <a:off x="394840" y="1042219"/>
            <a:ext cx="11361731" cy="5420046"/>
          </a:xfrm>
          <a:prstGeom prst="rect">
            <a:avLst/>
          </a:prstGeom>
        </p:spPr>
      </p:pic>
      <p:sp>
        <p:nvSpPr>
          <p:cNvPr id="17" name="Metin kutusu 16"/>
          <p:cNvSpPr txBox="1"/>
          <p:nvPr/>
        </p:nvSpPr>
        <p:spPr>
          <a:xfrm>
            <a:off x="718833" y="573627"/>
            <a:ext cx="7992821" cy="430887"/>
          </a:xfrm>
          <a:prstGeom prst="rect">
            <a:avLst/>
          </a:prstGeom>
          <a:noFill/>
        </p:spPr>
        <p:txBody>
          <a:bodyPr wrap="square" rtlCol="0">
            <a:spAutoFit/>
          </a:bodyPr>
          <a:lstStyle/>
          <a:p>
            <a:r>
              <a:rPr lang="tr-TR" sz="2200" b="1" dirty="0" smtClean="0">
                <a:solidFill>
                  <a:srgbClr val="C00000"/>
                </a:solidFill>
              </a:rPr>
              <a:t>Borcu Biten E-Haciz Bildirisi Toplu Kaldırma</a:t>
            </a:r>
            <a:endParaRPr lang="tr-TR" sz="2200" b="1" dirty="0">
              <a:solidFill>
                <a:srgbClr val="C00000"/>
              </a:solidFill>
            </a:endParaRPr>
          </a:p>
        </p:txBody>
      </p:sp>
    </p:spTree>
    <p:extLst>
      <p:ext uri="{BB962C8B-B14F-4D97-AF65-F5344CB8AC3E}">
        <p14:creationId xmlns:p14="http://schemas.microsoft.com/office/powerpoint/2010/main" val="2392095077"/>
      </p:ext>
    </p:extLst>
  </p:cSld>
  <p:clrMapOvr>
    <a:masterClrMapping/>
  </p:clrMapOvr>
  <p:transition spd="slow">
    <p:push dir="u"/>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4" name="Slayt Numarası Yer Tutucusu 3"/>
          <p:cNvSpPr>
            <a:spLocks noGrp="1"/>
          </p:cNvSpPr>
          <p:nvPr>
            <p:ph type="sldNum" sz="quarter" idx="12"/>
          </p:nvPr>
        </p:nvSpPr>
        <p:spPr>
          <a:xfrm>
            <a:off x="11476653" y="6508777"/>
            <a:ext cx="526049" cy="349223"/>
          </a:xfrm>
        </p:spPr>
        <p:txBody>
          <a:bodyPr/>
          <a:lstStyle/>
          <a:p>
            <a:fld id="{16449A80-6FDC-475E-9293-1C17F140D77C}" type="slidenum">
              <a:rPr lang="tr-TR" smtClean="0">
                <a:solidFill>
                  <a:prstClr val="white"/>
                </a:solidFill>
                <a:latin typeface="GalanoGrotesque-Bold" panose="00000800000000000000" pitchFamily="50" charset="-94"/>
              </a:rPr>
              <a:pPr/>
              <a:t>135</a:t>
            </a:fld>
            <a:endParaRPr lang="tr-TR" dirty="0">
              <a:solidFill>
                <a:prstClr val="white"/>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rgbClr val="4472C4">
                  <a:lumMod val="75000"/>
                </a:srgbClr>
              </a:solidFill>
              <a:latin typeface="GalanoGrotesque-Medium" panose="00000600000000000000" pitchFamily="50" charset="-94"/>
            </a:endParaRPr>
          </a:p>
        </p:txBody>
      </p:sp>
      <p:sp>
        <p:nvSpPr>
          <p:cNvPr id="16" name="Unvan 1"/>
          <p:cNvSpPr txBox="1">
            <a:spLocks/>
          </p:cNvSpPr>
          <p:nvPr/>
        </p:nvSpPr>
        <p:spPr>
          <a:xfrm>
            <a:off x="479376" y="34363"/>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İcra Satış Servisi </a:t>
            </a:r>
            <a:r>
              <a:rPr lang="tr-TR" sz="2400" b="1" dirty="0" smtClean="0">
                <a:solidFill>
                  <a:schemeClr val="accent5">
                    <a:lumMod val="75000"/>
                  </a:schemeClr>
                </a:solidFill>
                <a:latin typeface="GalanoGrotesque-Medium" panose="00000600000000000000" pitchFamily="50" charset="-94"/>
              </a:rPr>
              <a:t>Ekranları</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7"/>
          <a:stretch>
            <a:fillRect/>
          </a:stretch>
        </p:blipFill>
        <p:spPr>
          <a:xfrm>
            <a:off x="556837" y="1042219"/>
            <a:ext cx="11097725" cy="5343511"/>
          </a:xfrm>
          <a:prstGeom prst="rect">
            <a:avLst/>
          </a:prstGeom>
        </p:spPr>
      </p:pic>
      <p:sp>
        <p:nvSpPr>
          <p:cNvPr id="6" name="Dikdörtgen 5"/>
          <p:cNvSpPr/>
          <p:nvPr/>
        </p:nvSpPr>
        <p:spPr>
          <a:xfrm>
            <a:off x="4465628" y="3175745"/>
            <a:ext cx="7043451" cy="2751522"/>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just">
              <a:lnSpc>
                <a:spcPct val="120000"/>
              </a:lnSpc>
              <a:spcAft>
                <a:spcPts val="1200"/>
              </a:spcAft>
            </a:pPr>
            <a:r>
              <a:rPr lang="tr-TR" dirty="0">
                <a:solidFill>
                  <a:srgbClr val="C00000"/>
                </a:solidFill>
              </a:rPr>
              <a:t>Vergi dairesince mükelleflere ait haciz konularak açık arttırma yoluyla satılan araçların satıldıktan sonra, </a:t>
            </a:r>
            <a:r>
              <a:rPr lang="tr-TR" dirty="0"/>
              <a:t>müdür yardımcısı yetkisinde</a:t>
            </a:r>
            <a:r>
              <a:rPr lang="tr-TR" dirty="0">
                <a:solidFill>
                  <a:srgbClr val="C00000"/>
                </a:solidFill>
              </a:rPr>
              <a:t> bulunan haciz yoluyla satış ekranından devir eden ve devir alanlara ilişkin bilgi girişleri yapılır. Bu bilgi girişlerinin yapılması sonucu veriler noterler birliği </a:t>
            </a:r>
            <a:r>
              <a:rPr lang="tr-TR" dirty="0" smtClean="0">
                <a:solidFill>
                  <a:srgbClr val="C00000"/>
                </a:solidFill>
              </a:rPr>
              <a:t> ve </a:t>
            </a:r>
            <a:r>
              <a:rPr lang="tr-TR" dirty="0" err="1" smtClean="0">
                <a:solidFill>
                  <a:srgbClr val="C00000"/>
                </a:solidFill>
              </a:rPr>
              <a:t>TÜVTÜRK’ün</a:t>
            </a:r>
            <a:r>
              <a:rPr lang="tr-TR" dirty="0" smtClean="0">
                <a:solidFill>
                  <a:srgbClr val="C00000"/>
                </a:solidFill>
              </a:rPr>
              <a:t> sayfasına </a:t>
            </a:r>
            <a:r>
              <a:rPr lang="tr-TR" dirty="0">
                <a:solidFill>
                  <a:srgbClr val="C00000"/>
                </a:solidFill>
              </a:rPr>
              <a:t>düşer. </a:t>
            </a:r>
            <a:r>
              <a:rPr lang="tr-TR" dirty="0" smtClean="0">
                <a:solidFill>
                  <a:srgbClr val="C00000"/>
                </a:solidFill>
              </a:rPr>
              <a:t>Böylece </a:t>
            </a:r>
            <a:r>
              <a:rPr lang="tr-TR" dirty="0">
                <a:solidFill>
                  <a:srgbClr val="C00000"/>
                </a:solidFill>
              </a:rPr>
              <a:t>satışı yapılan araçların </a:t>
            </a:r>
            <a:r>
              <a:rPr lang="tr-TR" dirty="0" smtClean="0">
                <a:solidFill>
                  <a:srgbClr val="C00000"/>
                </a:solidFill>
              </a:rPr>
              <a:t>satış öncesi borçları dikkate alınmadan alıcı adına; </a:t>
            </a:r>
            <a:r>
              <a:rPr lang="tr-TR" dirty="0">
                <a:solidFill>
                  <a:srgbClr val="C00000"/>
                </a:solidFill>
              </a:rPr>
              <a:t>tescil işlemlerinin tamamlanabilmesi ve araç muayene işlemlerinin </a:t>
            </a:r>
            <a:r>
              <a:rPr lang="tr-TR" dirty="0" smtClean="0">
                <a:solidFill>
                  <a:srgbClr val="C00000"/>
                </a:solidFill>
              </a:rPr>
              <a:t>yapılabilmesine izin   verilmesini sağlayan ekrandır.</a:t>
            </a:r>
            <a:endParaRPr lang="tr-TR" dirty="0">
              <a:solidFill>
                <a:srgbClr val="C00000"/>
              </a:solidFill>
            </a:endParaRPr>
          </a:p>
        </p:txBody>
      </p:sp>
      <p:sp>
        <p:nvSpPr>
          <p:cNvPr id="15" name="Metin kutusu 14"/>
          <p:cNvSpPr txBox="1"/>
          <p:nvPr/>
        </p:nvSpPr>
        <p:spPr>
          <a:xfrm>
            <a:off x="479376" y="534797"/>
            <a:ext cx="7992821" cy="430887"/>
          </a:xfrm>
          <a:prstGeom prst="rect">
            <a:avLst/>
          </a:prstGeom>
          <a:noFill/>
        </p:spPr>
        <p:txBody>
          <a:bodyPr wrap="square" rtlCol="0">
            <a:spAutoFit/>
          </a:bodyPr>
          <a:lstStyle/>
          <a:p>
            <a:r>
              <a:rPr lang="tr-TR" sz="2200" b="1" dirty="0" smtClean="0">
                <a:solidFill>
                  <a:srgbClr val="C00000"/>
                </a:solidFill>
              </a:rPr>
              <a:t>Haciz Yoluyla satış</a:t>
            </a:r>
            <a:endParaRPr lang="tr-TR" sz="2200" b="1" dirty="0">
              <a:solidFill>
                <a:srgbClr val="C00000"/>
              </a:solidFill>
            </a:endParaRPr>
          </a:p>
        </p:txBody>
      </p:sp>
    </p:spTree>
    <p:extLst>
      <p:ext uri="{BB962C8B-B14F-4D97-AF65-F5344CB8AC3E}">
        <p14:creationId xmlns:p14="http://schemas.microsoft.com/office/powerpoint/2010/main" val="320480486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4" name="Slayt Numarası Yer Tutucusu 3"/>
          <p:cNvSpPr>
            <a:spLocks noGrp="1"/>
          </p:cNvSpPr>
          <p:nvPr>
            <p:ph type="sldNum" sz="quarter" idx="12"/>
          </p:nvPr>
        </p:nvSpPr>
        <p:spPr>
          <a:xfrm>
            <a:off x="11495315" y="6508777"/>
            <a:ext cx="507388" cy="349223"/>
          </a:xfrm>
        </p:spPr>
        <p:txBody>
          <a:bodyPr/>
          <a:lstStyle/>
          <a:p>
            <a:fld id="{16449A80-6FDC-475E-9293-1C17F140D77C}" type="slidenum">
              <a:rPr lang="tr-TR" smtClean="0">
                <a:solidFill>
                  <a:prstClr val="white"/>
                </a:solidFill>
                <a:latin typeface="GalanoGrotesque-Bold" panose="00000800000000000000" pitchFamily="50" charset="-94"/>
              </a:rPr>
              <a:pPr/>
              <a:t>136</a:t>
            </a:fld>
            <a:endParaRPr lang="tr-TR" dirty="0">
              <a:solidFill>
                <a:prstClr val="white"/>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rgbClr val="4472C4">
                  <a:lumMod val="75000"/>
                </a:srgbClr>
              </a:solidFill>
              <a:latin typeface="GalanoGrotesque-Medium" panose="00000600000000000000" pitchFamily="50" charset="-94"/>
            </a:endParaRPr>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İcra Satış Servisi Ekranları</a:t>
            </a:r>
          </a:p>
        </p:txBody>
      </p:sp>
      <p:pic>
        <p:nvPicPr>
          <p:cNvPr id="5" name="Resim 4"/>
          <p:cNvPicPr>
            <a:picLocks noChangeAspect="1"/>
          </p:cNvPicPr>
          <p:nvPr/>
        </p:nvPicPr>
        <p:blipFill>
          <a:blip r:embed="rId7"/>
          <a:stretch>
            <a:fillRect/>
          </a:stretch>
        </p:blipFill>
        <p:spPr>
          <a:xfrm>
            <a:off x="394841" y="906062"/>
            <a:ext cx="11352400" cy="5438753"/>
          </a:xfrm>
          <a:prstGeom prst="rect">
            <a:avLst/>
          </a:prstGeom>
        </p:spPr>
      </p:pic>
    </p:spTree>
    <p:extLst>
      <p:ext uri="{BB962C8B-B14F-4D97-AF65-F5344CB8AC3E}">
        <p14:creationId xmlns:p14="http://schemas.microsoft.com/office/powerpoint/2010/main" val="240707162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4" name="Slayt Numarası Yer Tutucusu 3"/>
          <p:cNvSpPr>
            <a:spLocks noGrp="1"/>
          </p:cNvSpPr>
          <p:nvPr>
            <p:ph type="sldNum" sz="quarter" idx="12"/>
          </p:nvPr>
        </p:nvSpPr>
        <p:spPr>
          <a:xfrm>
            <a:off x="11496675" y="6508777"/>
            <a:ext cx="506027" cy="349223"/>
          </a:xfrm>
        </p:spPr>
        <p:txBody>
          <a:bodyPr/>
          <a:lstStyle/>
          <a:p>
            <a:fld id="{16449A80-6FDC-475E-9293-1C17F140D77C}" type="slidenum">
              <a:rPr lang="tr-TR" smtClean="0">
                <a:solidFill>
                  <a:prstClr val="white"/>
                </a:solidFill>
                <a:latin typeface="GalanoGrotesque-Bold" panose="00000800000000000000" pitchFamily="50" charset="-94"/>
              </a:rPr>
              <a:pPr/>
              <a:t>137</a:t>
            </a:fld>
            <a:endParaRPr lang="tr-TR" dirty="0">
              <a:solidFill>
                <a:prstClr val="white"/>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rgbClr val="4472C4">
                  <a:lumMod val="75000"/>
                </a:srgbClr>
              </a:solidFill>
              <a:latin typeface="GalanoGrotesque-Medium" panose="00000600000000000000" pitchFamily="50" charset="-94"/>
            </a:endParaRPr>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Haciz Yoluyla Satış Sorgulama</a:t>
            </a:r>
            <a:endParaRPr lang="tr-TR" sz="2400" b="1" dirty="0">
              <a:solidFill>
                <a:srgbClr val="4472C4">
                  <a:lumMod val="75000"/>
                </a:srgbClr>
              </a:solidFill>
              <a:latin typeface="GalanoGrotesque-Medium" panose="00000600000000000000" pitchFamily="50" charset="-94"/>
            </a:endParaRPr>
          </a:p>
        </p:txBody>
      </p:sp>
      <p:pic>
        <p:nvPicPr>
          <p:cNvPr id="7" name="Resim 6"/>
          <p:cNvPicPr>
            <a:picLocks noChangeAspect="1"/>
          </p:cNvPicPr>
          <p:nvPr/>
        </p:nvPicPr>
        <p:blipFill rotWithShape="1">
          <a:blip r:embed="rId7"/>
          <a:srcRect b="57098"/>
          <a:stretch/>
        </p:blipFill>
        <p:spPr>
          <a:xfrm>
            <a:off x="394841" y="857020"/>
            <a:ext cx="11367290" cy="2828002"/>
          </a:xfrm>
          <a:prstGeom prst="rect">
            <a:avLst/>
          </a:prstGeom>
        </p:spPr>
      </p:pic>
      <p:pic>
        <p:nvPicPr>
          <p:cNvPr id="8" name="Resim 7"/>
          <p:cNvPicPr>
            <a:picLocks noChangeAspect="1"/>
          </p:cNvPicPr>
          <p:nvPr/>
        </p:nvPicPr>
        <p:blipFill rotWithShape="1">
          <a:blip r:embed="rId8"/>
          <a:srcRect t="21636" b="32844"/>
          <a:stretch/>
        </p:blipFill>
        <p:spPr>
          <a:xfrm>
            <a:off x="422611" y="3734309"/>
            <a:ext cx="11394412" cy="2263181"/>
          </a:xfrm>
          <a:prstGeom prst="rect">
            <a:avLst/>
          </a:prstGeom>
        </p:spPr>
      </p:pic>
      <p:sp>
        <p:nvSpPr>
          <p:cNvPr id="17" name="Dikdörtgen 16"/>
          <p:cNvSpPr/>
          <p:nvPr/>
        </p:nvSpPr>
        <p:spPr>
          <a:xfrm>
            <a:off x="5438703" y="1871342"/>
            <a:ext cx="6323428" cy="1754326"/>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just">
              <a:lnSpc>
                <a:spcPct val="120000"/>
              </a:lnSpc>
              <a:spcAft>
                <a:spcPts val="1200"/>
              </a:spcAft>
            </a:pPr>
            <a:r>
              <a:rPr lang="tr-TR" dirty="0" err="1">
                <a:solidFill>
                  <a:srgbClr val="C00000"/>
                </a:solidFill>
              </a:rPr>
              <a:t>Evdb</a:t>
            </a:r>
            <a:r>
              <a:rPr lang="tr-TR" dirty="0">
                <a:solidFill>
                  <a:srgbClr val="C00000"/>
                </a:solidFill>
              </a:rPr>
              <a:t> sayfasında yapmış olduğumuz veri girişlerinin listesi </a:t>
            </a:r>
            <a:r>
              <a:rPr lang="tr-TR" dirty="0" err="1">
                <a:solidFill>
                  <a:srgbClr val="C00000"/>
                </a:solidFill>
              </a:rPr>
              <a:t>Evdb</a:t>
            </a:r>
            <a:r>
              <a:rPr lang="tr-TR" dirty="0">
                <a:solidFill>
                  <a:srgbClr val="C00000"/>
                </a:solidFill>
              </a:rPr>
              <a:t> </a:t>
            </a:r>
            <a:r>
              <a:rPr lang="tr-TR" dirty="0" smtClean="0">
                <a:solidFill>
                  <a:srgbClr val="C00000"/>
                </a:solidFill>
              </a:rPr>
              <a:t>Rapor </a:t>
            </a:r>
            <a:r>
              <a:rPr lang="tr-TR" dirty="0">
                <a:solidFill>
                  <a:srgbClr val="C00000"/>
                </a:solidFill>
              </a:rPr>
              <a:t>haciz yoluyla satış sorgulama ekranında görüntülenmektedir. Bu ekrandan  aynı zamanda vergi dairesinin satışını gerçekleştirdiği tüm araçlara ilişkin bilgi girişlerinin kayıtlarına da ulaşılabilmektedir. </a:t>
            </a:r>
          </a:p>
        </p:txBody>
      </p:sp>
      <p:sp>
        <p:nvSpPr>
          <p:cNvPr id="15" name="Dikdörtgen 14"/>
          <p:cNvSpPr/>
          <p:nvPr/>
        </p:nvSpPr>
        <p:spPr>
          <a:xfrm>
            <a:off x="1707615" y="4946573"/>
            <a:ext cx="1189822" cy="121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ikdörtgen 17"/>
          <p:cNvSpPr/>
          <p:nvPr/>
        </p:nvSpPr>
        <p:spPr>
          <a:xfrm>
            <a:off x="9263749" y="4946573"/>
            <a:ext cx="1189822" cy="1211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31584235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477625" y="6518302"/>
            <a:ext cx="525077" cy="349223"/>
          </a:xfrm>
        </p:spPr>
        <p:txBody>
          <a:bodyPr/>
          <a:lstStyle/>
          <a:p>
            <a:fld id="{16449A80-6FDC-475E-9293-1C17F140D77C}" type="slidenum">
              <a:rPr lang="tr-TR" smtClean="0">
                <a:solidFill>
                  <a:schemeClr val="bg1"/>
                </a:solidFill>
                <a:latin typeface="GalanoGrotesque-Bold" panose="00000800000000000000" pitchFamily="50" charset="-94"/>
              </a:rPr>
              <a:t>138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rotWithShape="1">
          <a:blip r:embed="rId7"/>
          <a:srcRect t="787" r="265"/>
          <a:stretch/>
        </p:blipFill>
        <p:spPr bwMode="auto">
          <a:xfrm>
            <a:off x="394841" y="1394632"/>
            <a:ext cx="11322029" cy="5066345"/>
          </a:xfrm>
          <a:prstGeom prst="rect">
            <a:avLst/>
          </a:prstGeom>
          <a:ln>
            <a:noFill/>
          </a:ln>
          <a:extLst>
            <a:ext uri="{53640926-AAD7-44D8-BBD7-CCE9431645EC}">
              <a14:shadowObscured xmlns:a14="http://schemas.microsoft.com/office/drawing/2010/main"/>
            </a:ext>
          </a:extLst>
        </p:spPr>
      </p:pic>
      <p:sp>
        <p:nvSpPr>
          <p:cNvPr id="5" name="Metin kutusu 4"/>
          <p:cNvSpPr txBox="1"/>
          <p:nvPr/>
        </p:nvSpPr>
        <p:spPr>
          <a:xfrm>
            <a:off x="479376" y="809195"/>
            <a:ext cx="7027304" cy="430887"/>
          </a:xfrm>
          <a:prstGeom prst="rect">
            <a:avLst/>
          </a:prstGeom>
          <a:noFill/>
        </p:spPr>
        <p:txBody>
          <a:bodyPr wrap="square" rtlCol="0">
            <a:spAutoFit/>
          </a:bodyPr>
          <a:lstStyle/>
          <a:p>
            <a:r>
              <a:rPr lang="tr-TR" sz="2200" b="1" dirty="0" smtClean="0">
                <a:solidFill>
                  <a:srgbClr val="C00000"/>
                </a:solidFill>
              </a:rPr>
              <a:t>1.Vergi Dairesi Bazında E-Haciz Bildirileri Listesi (Aylık)</a:t>
            </a:r>
            <a:endParaRPr lang="tr-TR" sz="2200" b="1" dirty="0">
              <a:solidFill>
                <a:srgbClr val="C00000"/>
              </a:solidFill>
            </a:endParaRPr>
          </a:p>
        </p:txBody>
      </p:sp>
    </p:spTree>
    <p:extLst>
      <p:ext uri="{BB962C8B-B14F-4D97-AF65-F5344CB8AC3E}">
        <p14:creationId xmlns:p14="http://schemas.microsoft.com/office/powerpoint/2010/main" val="338781259"/>
      </p:ext>
    </p:extLst>
  </p:cSld>
  <p:clrMapOvr>
    <a:masterClrMapping/>
  </p:clrMapOvr>
  <p:transition spd="slow">
    <p:push dir="u"/>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053" y="294839"/>
            <a:ext cx="204768" cy="259531"/>
          </a:xfrm>
          <a:prstGeom prst="rect">
            <a:avLst/>
          </a:prstGeom>
        </p:spPr>
      </p:pic>
      <p:sp>
        <p:nvSpPr>
          <p:cNvPr id="4" name="Slayt Numarası Yer Tutucusu 3"/>
          <p:cNvSpPr>
            <a:spLocks noGrp="1"/>
          </p:cNvSpPr>
          <p:nvPr>
            <p:ph type="sldNum" sz="quarter" idx="12"/>
          </p:nvPr>
        </p:nvSpPr>
        <p:spPr>
          <a:xfrm>
            <a:off x="11515725" y="6508777"/>
            <a:ext cx="486977" cy="349223"/>
          </a:xfrm>
        </p:spPr>
        <p:txBody>
          <a:bodyPr/>
          <a:lstStyle/>
          <a:p>
            <a:fld id="{16449A80-6FDC-475E-9293-1C17F140D77C}" type="slidenum">
              <a:rPr lang="tr-TR" smtClean="0">
                <a:solidFill>
                  <a:schemeClr val="bg1"/>
                </a:solidFill>
                <a:latin typeface="GalanoGrotesque-Bold" panose="00000800000000000000" pitchFamily="50" charset="-94"/>
              </a:rPr>
              <a:t>139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5" name="Metin kutusu 14"/>
          <p:cNvSpPr txBox="1"/>
          <p:nvPr/>
        </p:nvSpPr>
        <p:spPr>
          <a:xfrm>
            <a:off x="556837" y="830161"/>
            <a:ext cx="7027304" cy="430887"/>
          </a:xfrm>
          <a:prstGeom prst="rect">
            <a:avLst/>
          </a:prstGeom>
          <a:noFill/>
        </p:spPr>
        <p:txBody>
          <a:bodyPr wrap="square" rtlCol="0">
            <a:spAutoFit/>
          </a:bodyPr>
          <a:lstStyle/>
          <a:p>
            <a:r>
              <a:rPr lang="tr-TR" sz="2200" b="1" dirty="0" smtClean="0">
                <a:solidFill>
                  <a:srgbClr val="C00000"/>
                </a:solidFill>
              </a:rPr>
              <a:t>Vergi Dairesi Bazında E-Haciz Bildirileri Listesi</a:t>
            </a:r>
            <a:endParaRPr lang="tr-TR" sz="2200" b="1" dirty="0">
              <a:solidFill>
                <a:srgbClr val="C00000"/>
              </a:solidFill>
            </a:endParaRPr>
          </a:p>
        </p:txBody>
      </p:sp>
      <p:pic>
        <p:nvPicPr>
          <p:cNvPr id="17" name="Resim 16"/>
          <p:cNvPicPr/>
          <p:nvPr/>
        </p:nvPicPr>
        <p:blipFill>
          <a:blip r:embed="rId7"/>
          <a:stretch>
            <a:fillRect/>
          </a:stretch>
        </p:blipFill>
        <p:spPr>
          <a:xfrm>
            <a:off x="479375" y="1371599"/>
            <a:ext cx="11192671" cy="5090666"/>
          </a:xfrm>
          <a:prstGeom prst="rect">
            <a:avLst/>
          </a:prstGeom>
        </p:spPr>
      </p:pic>
      <p:sp>
        <p:nvSpPr>
          <p:cNvPr id="18" name="Dikdörtgen 17"/>
          <p:cNvSpPr/>
          <p:nvPr/>
        </p:nvSpPr>
        <p:spPr>
          <a:xfrm flipV="1">
            <a:off x="1652530" y="3193238"/>
            <a:ext cx="627961" cy="25194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18"/>
          <p:cNvSpPr/>
          <p:nvPr/>
        </p:nvSpPr>
        <p:spPr>
          <a:xfrm flipV="1">
            <a:off x="2675262" y="3125482"/>
            <a:ext cx="627961" cy="2593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0" name="Oval 19"/>
          <p:cNvSpPr/>
          <p:nvPr/>
        </p:nvSpPr>
        <p:spPr>
          <a:xfrm>
            <a:off x="7728156" y="3054037"/>
            <a:ext cx="1818614" cy="338451"/>
          </a:xfrm>
          <a:prstGeom prst="ellipse">
            <a:avLst/>
          </a:prstGeom>
          <a:noFill/>
          <a:ln w="28575" cmpd="sng">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0"/>
          <p:cNvSpPr/>
          <p:nvPr/>
        </p:nvSpPr>
        <p:spPr>
          <a:xfrm>
            <a:off x="4788310" y="2042560"/>
            <a:ext cx="6835264" cy="757130"/>
          </a:xfrm>
          <a:prstGeom prst="rect">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wrap="square">
            <a:spAutoFit/>
          </a:bodyPr>
          <a:lstStyle/>
          <a:p>
            <a:pPr algn="just">
              <a:lnSpc>
                <a:spcPct val="120000"/>
              </a:lnSpc>
              <a:spcAft>
                <a:spcPts val="1200"/>
              </a:spcAft>
            </a:pPr>
            <a:r>
              <a:rPr lang="tr-TR" dirty="0" smtClean="0">
                <a:solidFill>
                  <a:srgbClr val="FF0000"/>
                </a:solidFill>
              </a:rPr>
              <a:t>Bu </a:t>
            </a:r>
            <a:r>
              <a:rPr lang="tr-TR" dirty="0">
                <a:solidFill>
                  <a:srgbClr val="FF0000"/>
                </a:solidFill>
              </a:rPr>
              <a:t>ekran müdür yardımcıları açısından bankalara gönderilen elektronik </a:t>
            </a:r>
            <a:r>
              <a:rPr lang="tr-TR" dirty="0" smtClean="0">
                <a:solidFill>
                  <a:srgbClr val="FF0000"/>
                </a:solidFill>
              </a:rPr>
              <a:t>hacizlerin cevaplanıp cevaplanmadığının kontrolünü sağlar</a:t>
            </a:r>
            <a:r>
              <a:rPr lang="tr-TR" dirty="0">
                <a:solidFill>
                  <a:srgbClr val="FF0000"/>
                </a:solidFill>
              </a:rPr>
              <a:t>. </a:t>
            </a:r>
            <a:r>
              <a:rPr lang="tr-TR" dirty="0" smtClean="0">
                <a:solidFill>
                  <a:srgbClr val="FF0000"/>
                </a:solidFill>
              </a:rPr>
              <a:t> </a:t>
            </a:r>
            <a:endParaRPr lang="tr-TR" dirty="0">
              <a:solidFill>
                <a:srgbClr val="FF0000"/>
              </a:solidFill>
            </a:endParaRPr>
          </a:p>
        </p:txBody>
      </p:sp>
    </p:spTree>
    <p:extLst>
      <p:ext uri="{BB962C8B-B14F-4D97-AF65-F5344CB8AC3E}">
        <p14:creationId xmlns:p14="http://schemas.microsoft.com/office/powerpoint/2010/main" val="3117825844"/>
      </p:ext>
    </p:extLst>
  </p:cSld>
  <p:clrMapOvr>
    <a:masterClrMapping/>
  </p:clrMapOvr>
  <p:transition spd="slow">
    <p:push dir="u"/>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485985" y="6508777"/>
            <a:ext cx="516718" cy="349223"/>
          </a:xfrm>
        </p:spPr>
        <p:txBody>
          <a:bodyPr/>
          <a:lstStyle/>
          <a:p>
            <a:fld id="{16449A80-6FDC-475E-9293-1C17F140D77C}" type="slidenum">
              <a:rPr lang="tr-TR" smtClean="0">
                <a:solidFill>
                  <a:schemeClr val="bg1"/>
                </a:solidFill>
                <a:latin typeface="GalanoGrotesque-Bold" panose="00000800000000000000" pitchFamily="50" charset="-94"/>
              </a:rPr>
              <a:t>140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rotWithShape="1">
          <a:blip r:embed="rId6"/>
          <a:srcRect r="923"/>
          <a:stretch/>
        </p:blipFill>
        <p:spPr bwMode="auto">
          <a:xfrm>
            <a:off x="394841" y="1307560"/>
            <a:ext cx="11313065" cy="5154705"/>
          </a:xfrm>
          <a:prstGeom prst="rect">
            <a:avLst/>
          </a:prstGeom>
          <a:ln>
            <a:noFill/>
          </a:ln>
          <a:extLst>
            <a:ext uri="{53640926-AAD7-44D8-BBD7-CCE9431645EC}">
              <a14:shadowObscured xmlns:a14="http://schemas.microsoft.com/office/drawing/2010/main"/>
            </a:ext>
          </a:extLst>
        </p:spPr>
      </p:pic>
      <p:sp>
        <p:nvSpPr>
          <p:cNvPr id="19" name="Metin kutusu 18"/>
          <p:cNvSpPr txBox="1"/>
          <p:nvPr/>
        </p:nvSpPr>
        <p:spPr>
          <a:xfrm>
            <a:off x="556837" y="830161"/>
            <a:ext cx="7027304" cy="430887"/>
          </a:xfrm>
          <a:prstGeom prst="rect">
            <a:avLst/>
          </a:prstGeom>
          <a:noFill/>
        </p:spPr>
        <p:txBody>
          <a:bodyPr wrap="square" rtlCol="0">
            <a:spAutoFit/>
          </a:bodyPr>
          <a:lstStyle/>
          <a:p>
            <a:r>
              <a:rPr lang="tr-TR" sz="2200" b="1" dirty="0" smtClean="0">
                <a:solidFill>
                  <a:srgbClr val="C00000"/>
                </a:solidFill>
              </a:rPr>
              <a:t>2. Borcu Biten Haciz Bildirileri Listesi (Aylık)</a:t>
            </a:r>
            <a:endParaRPr lang="tr-TR" sz="2200" b="1" dirty="0">
              <a:solidFill>
                <a:srgbClr val="C00000"/>
              </a:solidFill>
            </a:endParaRPr>
          </a:p>
        </p:txBody>
      </p:sp>
    </p:spTree>
    <p:extLst>
      <p:ext uri="{BB962C8B-B14F-4D97-AF65-F5344CB8AC3E}">
        <p14:creationId xmlns:p14="http://schemas.microsoft.com/office/powerpoint/2010/main" val="2056218706"/>
      </p:ext>
    </p:extLst>
  </p:cSld>
  <p:clrMapOvr>
    <a:masterClrMapping/>
  </p:clrMapOvr>
  <p:transition spd="slow">
    <p:push dir="u"/>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94839"/>
            <a:ext cx="204768" cy="259531"/>
          </a:xfrm>
          <a:prstGeom prst="rect">
            <a:avLst/>
          </a:prstGeom>
        </p:spPr>
      </p:pic>
      <p:sp>
        <p:nvSpPr>
          <p:cNvPr id="4" name="Slayt Numarası Yer Tutucusu 3"/>
          <p:cNvSpPr>
            <a:spLocks noGrp="1"/>
          </p:cNvSpPr>
          <p:nvPr>
            <p:ph type="sldNum" sz="quarter" idx="12"/>
          </p:nvPr>
        </p:nvSpPr>
        <p:spPr>
          <a:xfrm>
            <a:off x="11448661" y="6508777"/>
            <a:ext cx="554041" cy="349223"/>
          </a:xfrm>
        </p:spPr>
        <p:txBody>
          <a:bodyPr/>
          <a:lstStyle/>
          <a:p>
            <a:fld id="{16449A80-6FDC-475E-9293-1C17F140D77C}" type="slidenum">
              <a:rPr lang="tr-TR" smtClean="0">
                <a:solidFill>
                  <a:schemeClr val="bg1"/>
                </a:solidFill>
                <a:latin typeface="GalanoGrotesque-Bold" panose="00000800000000000000" pitchFamily="50" charset="-94"/>
              </a:rPr>
              <a:t>141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7" name="Metin kutusu 16"/>
          <p:cNvSpPr txBox="1"/>
          <p:nvPr/>
        </p:nvSpPr>
        <p:spPr>
          <a:xfrm>
            <a:off x="556837" y="830161"/>
            <a:ext cx="7027304" cy="430887"/>
          </a:xfrm>
          <a:prstGeom prst="rect">
            <a:avLst/>
          </a:prstGeom>
          <a:noFill/>
        </p:spPr>
        <p:txBody>
          <a:bodyPr wrap="square" rtlCol="0">
            <a:spAutoFit/>
          </a:bodyPr>
          <a:lstStyle/>
          <a:p>
            <a:r>
              <a:rPr lang="tr-TR" sz="2200" b="1" dirty="0" smtClean="0">
                <a:solidFill>
                  <a:srgbClr val="C00000"/>
                </a:solidFill>
              </a:rPr>
              <a:t>Borcu Biten Haciz Bildirileri Listesi (Aylık)</a:t>
            </a:r>
            <a:endParaRPr lang="tr-TR" sz="2200" b="1" dirty="0">
              <a:solidFill>
                <a:srgbClr val="C00000"/>
              </a:solidFill>
            </a:endParaRPr>
          </a:p>
        </p:txBody>
      </p:sp>
      <p:pic>
        <p:nvPicPr>
          <p:cNvPr id="15" name="Resim 14"/>
          <p:cNvPicPr/>
          <p:nvPr/>
        </p:nvPicPr>
        <p:blipFill>
          <a:blip r:embed="rId6"/>
          <a:stretch>
            <a:fillRect/>
          </a:stretch>
        </p:blipFill>
        <p:spPr>
          <a:xfrm>
            <a:off x="479376" y="1307559"/>
            <a:ext cx="11155897" cy="5074579"/>
          </a:xfrm>
          <a:prstGeom prst="rect">
            <a:avLst/>
          </a:prstGeom>
        </p:spPr>
      </p:pic>
    </p:spTree>
    <p:extLst>
      <p:ext uri="{BB962C8B-B14F-4D97-AF65-F5344CB8AC3E}">
        <p14:creationId xmlns:p14="http://schemas.microsoft.com/office/powerpoint/2010/main" val="1861656222"/>
      </p:ext>
    </p:extLst>
  </p:cSld>
  <p:clrMapOvr>
    <a:masterClrMapping/>
  </p:clrMapOvr>
  <p:transition spd="slow">
    <p:push dir="u"/>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504645" y="6508777"/>
            <a:ext cx="498057" cy="349223"/>
          </a:xfrm>
        </p:spPr>
        <p:txBody>
          <a:bodyPr/>
          <a:lstStyle/>
          <a:p>
            <a:fld id="{16449A80-6FDC-475E-9293-1C17F140D77C}" type="slidenum">
              <a:rPr lang="tr-TR" smtClean="0">
                <a:solidFill>
                  <a:schemeClr val="bg1"/>
                </a:solidFill>
                <a:latin typeface="GalanoGrotesque-Bold" panose="00000800000000000000" pitchFamily="50" charset="-94"/>
              </a:rPr>
              <a:t>142</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rotWithShape="1">
          <a:blip r:embed="rId6"/>
          <a:srcRect l="-148" t="537" r="776" b="-537"/>
          <a:stretch/>
        </p:blipFill>
        <p:spPr bwMode="auto">
          <a:xfrm>
            <a:off x="394841" y="1390229"/>
            <a:ext cx="11389722" cy="4973249"/>
          </a:xfrm>
          <a:prstGeom prst="rect">
            <a:avLst/>
          </a:prstGeom>
          <a:ln>
            <a:noFill/>
          </a:ln>
          <a:extLst>
            <a:ext uri="{53640926-AAD7-44D8-BBD7-CCE9431645EC}">
              <a14:shadowObscured xmlns:a14="http://schemas.microsoft.com/office/drawing/2010/main"/>
            </a:ext>
          </a:extLst>
        </p:spPr>
      </p:pic>
      <p:sp>
        <p:nvSpPr>
          <p:cNvPr id="18" name="Metin kutusu 17"/>
          <p:cNvSpPr txBox="1"/>
          <p:nvPr/>
        </p:nvSpPr>
        <p:spPr>
          <a:xfrm>
            <a:off x="472302" y="789071"/>
            <a:ext cx="7027304" cy="430887"/>
          </a:xfrm>
          <a:prstGeom prst="rect">
            <a:avLst/>
          </a:prstGeom>
          <a:noFill/>
        </p:spPr>
        <p:txBody>
          <a:bodyPr wrap="square" rtlCol="0">
            <a:spAutoFit/>
          </a:bodyPr>
          <a:lstStyle/>
          <a:p>
            <a:r>
              <a:rPr lang="tr-TR" sz="2200" b="1" dirty="0">
                <a:solidFill>
                  <a:srgbClr val="C00000"/>
                </a:solidFill>
              </a:rPr>
              <a:t>3</a:t>
            </a:r>
            <a:r>
              <a:rPr lang="tr-TR" sz="2200" b="1" dirty="0" smtClean="0">
                <a:solidFill>
                  <a:srgbClr val="C00000"/>
                </a:solidFill>
              </a:rPr>
              <a:t>. E-Haciz Bildirisi Banka Cevap Detay Listesi (Aylık)</a:t>
            </a:r>
            <a:endParaRPr lang="tr-TR" sz="2200" b="1" dirty="0">
              <a:solidFill>
                <a:srgbClr val="C00000"/>
              </a:solidFill>
            </a:endParaRPr>
          </a:p>
        </p:txBody>
      </p:sp>
    </p:spTree>
    <p:extLst>
      <p:ext uri="{BB962C8B-B14F-4D97-AF65-F5344CB8AC3E}">
        <p14:creationId xmlns:p14="http://schemas.microsoft.com/office/powerpoint/2010/main" val="852599940"/>
      </p:ext>
    </p:extLst>
  </p:cSld>
  <p:clrMapOvr>
    <a:masterClrMapping/>
  </p:clrMapOvr>
  <p:transition spd="slow">
    <p:push dir="u"/>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541967" y="6508777"/>
            <a:ext cx="460735" cy="349223"/>
          </a:xfrm>
        </p:spPr>
        <p:txBody>
          <a:bodyPr/>
          <a:lstStyle/>
          <a:p>
            <a:fld id="{EFF8E250-0B50-4012-A42D-EC2908C4BB3C}" type="slidenum">
              <a:rPr lang="tr-TR" smtClean="0">
                <a:solidFill>
                  <a:schemeClr val="bg1"/>
                </a:solidFill>
                <a:latin typeface="GalanoGrotesque-Bold" panose="00000800000000000000" pitchFamily="50" charset="-94"/>
              </a:rPr>
              <a:t>143</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7"/>
          <a:stretch>
            <a:fillRect/>
          </a:stretch>
        </p:blipFill>
        <p:spPr>
          <a:xfrm>
            <a:off x="394841" y="1364239"/>
            <a:ext cx="11389722" cy="5098026"/>
          </a:xfrm>
          <a:prstGeom prst="rect">
            <a:avLst/>
          </a:prstGeom>
        </p:spPr>
      </p:pic>
      <p:sp>
        <p:nvSpPr>
          <p:cNvPr id="17" name="Metin kutusu 16"/>
          <p:cNvSpPr txBox="1"/>
          <p:nvPr/>
        </p:nvSpPr>
        <p:spPr>
          <a:xfrm>
            <a:off x="472302" y="789071"/>
            <a:ext cx="7027304" cy="430887"/>
          </a:xfrm>
          <a:prstGeom prst="rect">
            <a:avLst/>
          </a:prstGeom>
          <a:noFill/>
        </p:spPr>
        <p:txBody>
          <a:bodyPr wrap="square" rtlCol="0">
            <a:spAutoFit/>
          </a:bodyPr>
          <a:lstStyle/>
          <a:p>
            <a:r>
              <a:rPr lang="tr-TR" sz="2200" b="1" dirty="0" smtClean="0">
                <a:solidFill>
                  <a:srgbClr val="C00000"/>
                </a:solidFill>
              </a:rPr>
              <a:t>E-Haciz Bildirisi Banka Cevap Detay Listesi (Aylık)</a:t>
            </a:r>
            <a:endParaRPr lang="tr-TR" sz="2200" b="1" dirty="0">
              <a:solidFill>
                <a:srgbClr val="C00000"/>
              </a:solidFill>
            </a:endParaRPr>
          </a:p>
        </p:txBody>
      </p:sp>
    </p:spTree>
    <p:extLst>
      <p:ext uri="{BB962C8B-B14F-4D97-AF65-F5344CB8AC3E}">
        <p14:creationId xmlns:p14="http://schemas.microsoft.com/office/powerpoint/2010/main" val="1886671426"/>
      </p:ext>
    </p:extLst>
  </p:cSld>
  <p:clrMapOvr>
    <a:masterClrMapping/>
  </p:clrMapOvr>
  <p:transition spd="slow">
    <p:push dir="u"/>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468101" y="6508777"/>
            <a:ext cx="534602" cy="349223"/>
          </a:xfrm>
        </p:spPr>
        <p:txBody>
          <a:bodyPr/>
          <a:lstStyle/>
          <a:p>
            <a:fld id="{16449A80-6FDC-475E-9293-1C17F140D77C}" type="slidenum">
              <a:rPr lang="tr-TR" smtClean="0">
                <a:solidFill>
                  <a:schemeClr val="bg1"/>
                </a:solidFill>
                <a:latin typeface="GalanoGrotesque-Bold" panose="00000800000000000000" pitchFamily="50" charset="-94"/>
              </a:rPr>
              <a:t>144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6"/>
          <a:stretch>
            <a:fillRect/>
          </a:stretch>
        </p:blipFill>
        <p:spPr>
          <a:xfrm>
            <a:off x="394841" y="1278673"/>
            <a:ext cx="11343069" cy="51127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Metin kutusu 16"/>
          <p:cNvSpPr txBox="1"/>
          <p:nvPr/>
        </p:nvSpPr>
        <p:spPr>
          <a:xfrm>
            <a:off x="472302" y="789071"/>
            <a:ext cx="7027304" cy="430887"/>
          </a:xfrm>
          <a:prstGeom prst="rect">
            <a:avLst/>
          </a:prstGeom>
          <a:noFill/>
        </p:spPr>
        <p:txBody>
          <a:bodyPr wrap="square" rtlCol="0">
            <a:spAutoFit/>
          </a:bodyPr>
          <a:lstStyle/>
          <a:p>
            <a:r>
              <a:rPr lang="tr-TR" sz="2200" b="1" dirty="0" smtClean="0">
                <a:solidFill>
                  <a:srgbClr val="C00000"/>
                </a:solidFill>
              </a:rPr>
              <a:t>E-Haciz Bildirisi Banka Cevap Detay Listesi (Aylık)</a:t>
            </a:r>
            <a:endParaRPr lang="tr-TR" sz="2200" b="1" dirty="0">
              <a:solidFill>
                <a:srgbClr val="C00000"/>
              </a:solidFill>
            </a:endParaRPr>
          </a:p>
        </p:txBody>
      </p:sp>
    </p:spTree>
    <p:extLst>
      <p:ext uri="{BB962C8B-B14F-4D97-AF65-F5344CB8AC3E}">
        <p14:creationId xmlns:p14="http://schemas.microsoft.com/office/powerpoint/2010/main" val="19326972"/>
      </p:ext>
    </p:extLst>
  </p:cSld>
  <p:clrMapOvr>
    <a:masterClrMapping/>
  </p:clrMapOvr>
  <p:transition spd="slow">
    <p:push dir="u"/>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78"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78" y="285314"/>
            <a:ext cx="204768" cy="259531"/>
          </a:xfrm>
          <a:prstGeom prst="rect">
            <a:avLst/>
          </a:prstGeom>
        </p:spPr>
      </p:pic>
      <p:sp>
        <p:nvSpPr>
          <p:cNvPr id="4" name="Slayt Numarası Yer Tutucusu 3"/>
          <p:cNvSpPr>
            <a:spLocks noGrp="1"/>
          </p:cNvSpPr>
          <p:nvPr>
            <p:ph type="sldNum" sz="quarter" idx="12"/>
          </p:nvPr>
        </p:nvSpPr>
        <p:spPr>
          <a:xfrm>
            <a:off x="11534775" y="6518302"/>
            <a:ext cx="467927" cy="349223"/>
          </a:xfrm>
        </p:spPr>
        <p:txBody>
          <a:bodyPr/>
          <a:lstStyle/>
          <a:p>
            <a:fld id="{16449A80-6FDC-475E-9293-1C17F140D77C}" type="slidenum">
              <a:rPr lang="tr-TR" smtClean="0">
                <a:solidFill>
                  <a:schemeClr val="bg1"/>
                </a:solidFill>
                <a:latin typeface="GalanoGrotesque-Bold" panose="00000800000000000000" pitchFamily="50" charset="-94"/>
              </a:rPr>
              <a:t>145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6" y="138001"/>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556836" y="1627505"/>
            <a:ext cx="10722225"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80310"/>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İcra Satış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7" name="Metin kutusu 16"/>
          <p:cNvSpPr txBox="1"/>
          <p:nvPr/>
        </p:nvSpPr>
        <p:spPr>
          <a:xfrm>
            <a:off x="556836" y="614717"/>
            <a:ext cx="7027304" cy="430887"/>
          </a:xfrm>
          <a:prstGeom prst="rect">
            <a:avLst/>
          </a:prstGeom>
          <a:noFill/>
        </p:spPr>
        <p:txBody>
          <a:bodyPr wrap="square" rtlCol="0">
            <a:spAutoFit/>
          </a:bodyPr>
          <a:lstStyle/>
          <a:p>
            <a:r>
              <a:rPr lang="tr-TR" sz="2200" b="1" dirty="0" smtClean="0">
                <a:solidFill>
                  <a:srgbClr val="C00000"/>
                </a:solidFill>
              </a:rPr>
              <a:t>4. EGM Plaka Bazında Mahrumiyet Kurum Bilgisi (Aylık)</a:t>
            </a:r>
            <a:endParaRPr lang="tr-TR" sz="2200" b="1" dirty="0">
              <a:solidFill>
                <a:srgbClr val="C00000"/>
              </a:solidFill>
            </a:endParaRPr>
          </a:p>
        </p:txBody>
      </p:sp>
      <p:pic>
        <p:nvPicPr>
          <p:cNvPr id="18" name="Resim 17"/>
          <p:cNvPicPr/>
          <p:nvPr/>
        </p:nvPicPr>
        <p:blipFill rotWithShape="1">
          <a:blip r:embed="rId7"/>
          <a:srcRect t="11250" b="3859"/>
          <a:stretch/>
        </p:blipFill>
        <p:spPr bwMode="auto">
          <a:xfrm>
            <a:off x="464121" y="965290"/>
            <a:ext cx="11263758" cy="5242307"/>
          </a:xfrm>
          <a:prstGeom prst="rect">
            <a:avLst/>
          </a:prstGeom>
          <a:ln>
            <a:noFill/>
          </a:ln>
          <a:extLst>
            <a:ext uri="{53640926-AAD7-44D8-BBD7-CCE9431645EC}">
              <a14:shadowObscured xmlns:a14="http://schemas.microsoft.com/office/drawing/2010/main"/>
            </a:ext>
          </a:extLst>
        </p:spPr>
      </p:pic>
      <p:pic>
        <p:nvPicPr>
          <p:cNvPr id="19" name="Resim 18"/>
          <p:cNvPicPr/>
          <p:nvPr/>
        </p:nvPicPr>
        <p:blipFill rotWithShape="1">
          <a:blip r:embed="rId8"/>
          <a:srcRect l="3673" t="7849" r="1659" b="9067"/>
          <a:stretch/>
        </p:blipFill>
        <p:spPr bwMode="auto">
          <a:xfrm>
            <a:off x="5911487" y="3012366"/>
            <a:ext cx="5452110" cy="3449900"/>
          </a:xfrm>
          <a:prstGeom prst="rect">
            <a:avLst/>
          </a:prstGeom>
          <a:ln>
            <a:noFill/>
          </a:ln>
          <a:extLst>
            <a:ext uri="{53640926-AAD7-44D8-BBD7-CCE9431645EC}">
              <a14:shadowObscured xmlns:a14="http://schemas.microsoft.com/office/drawing/2010/main"/>
            </a:ext>
          </a:extLst>
        </p:spPr>
      </p:pic>
      <p:sp>
        <p:nvSpPr>
          <p:cNvPr id="3" name="Dikdörtgen 2"/>
          <p:cNvSpPr/>
          <p:nvPr/>
        </p:nvSpPr>
        <p:spPr>
          <a:xfrm>
            <a:off x="689318" y="3638280"/>
            <a:ext cx="5137634" cy="2554545"/>
          </a:xfrm>
          <a:prstGeom prst="rect">
            <a:avLst/>
          </a:prstGeom>
          <a:solidFill>
            <a:schemeClr val="accent1">
              <a:lumMod val="20000"/>
              <a:lumOff val="80000"/>
            </a:schemeClr>
          </a:solidFill>
        </p:spPr>
        <p:txBody>
          <a:bodyPr wrap="square">
            <a:spAutoFit/>
          </a:bodyPr>
          <a:lstStyle/>
          <a:p>
            <a:pPr algn="just"/>
            <a:r>
              <a:rPr lang="tr-TR" sz="2000" dirty="0"/>
              <a:t>Vergi Daireleri tarafından </a:t>
            </a:r>
            <a:r>
              <a:rPr lang="tr-TR" sz="2000" dirty="0" smtClean="0"/>
              <a:t>haciz konulan ve </a:t>
            </a:r>
            <a:r>
              <a:rPr lang="tr-TR" sz="2000" dirty="0"/>
              <a:t>icra müdürlüğü tarafından satışı </a:t>
            </a:r>
            <a:r>
              <a:rPr lang="tr-TR" sz="2000" dirty="0" smtClean="0"/>
              <a:t>yapılan araçlara ilişkin aktarılan </a:t>
            </a:r>
            <a:r>
              <a:rPr lang="tr-TR" sz="2000" dirty="0"/>
              <a:t>paralara </a:t>
            </a:r>
            <a:r>
              <a:rPr lang="tr-TR" sz="2000" dirty="0" smtClean="0"/>
              <a:t>itirazda, satışı </a:t>
            </a:r>
            <a:r>
              <a:rPr lang="tr-TR" sz="2000" dirty="0"/>
              <a:t>yapılan tarihte haciz konulan aracın haciz tarihini </a:t>
            </a:r>
            <a:r>
              <a:rPr lang="tr-TR" sz="2000" dirty="0" smtClean="0"/>
              <a:t>görebildiğimiz ekrandır. Bu nedenle </a:t>
            </a:r>
            <a:r>
              <a:rPr lang="tr-TR" sz="2000" dirty="0"/>
              <a:t>sıra cetveline itiraz ederken Haciz Tatbik Tarihine Göre Mahrumiyet Bilgisi kısmının kullanılması gerekmektedir.</a:t>
            </a:r>
          </a:p>
        </p:txBody>
      </p:sp>
    </p:spTree>
    <p:extLst>
      <p:ext uri="{BB962C8B-B14F-4D97-AF65-F5344CB8AC3E}">
        <p14:creationId xmlns:p14="http://schemas.microsoft.com/office/powerpoint/2010/main" val="2826071318"/>
      </p:ext>
    </p:extLst>
  </p:cSld>
  <p:clrMapOvr>
    <a:masterClrMapping/>
  </p:clrMapOvr>
  <p:transition spd="slow">
    <p:push dir="u"/>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3051110"/>
            <a:ext cx="8791242" cy="1311289"/>
          </a:xfrm>
        </p:spPr>
        <p:txBody>
          <a:bodyPr>
            <a:noAutofit/>
          </a:bodyPr>
          <a:lstStyle/>
          <a:p>
            <a:r>
              <a:rPr lang="tr-TR" sz="4000" b="1" dirty="0">
                <a:solidFill>
                  <a:srgbClr val="E20612"/>
                </a:solidFill>
                <a:latin typeface="GalanoGrotesque-Bold" panose="00000800000000000000" pitchFamily="50" charset="-94"/>
              </a:rPr>
              <a:t>MUHASEBE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MUHASEBE KAYIT SERVİSİ</a:t>
            </a:r>
          </a:p>
        </p:txBody>
      </p:sp>
    </p:spTree>
    <p:extLst>
      <p:ext uri="{BB962C8B-B14F-4D97-AF65-F5344CB8AC3E}">
        <p14:creationId xmlns:p14="http://schemas.microsoft.com/office/powerpoint/2010/main" val="1128408833"/>
      </p:ext>
    </p:extLst>
  </p:cSld>
  <p:clrMapOvr>
    <a:masterClrMapping/>
  </p:clrMapOvr>
  <p:transition spd="slow">
    <p:push dir="u"/>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15725" y="6508777"/>
            <a:ext cx="486977" cy="349223"/>
          </a:xfrm>
        </p:spPr>
        <p:txBody>
          <a:bodyPr/>
          <a:lstStyle/>
          <a:p>
            <a:fld id="{16449A80-6FDC-475E-9293-1C17F140D77C}" type="slidenum">
              <a:rPr lang="tr-TR" smtClean="0">
                <a:solidFill>
                  <a:schemeClr val="bg1"/>
                </a:solidFill>
                <a:latin typeface="GalanoGrotesque-Bold" panose="00000800000000000000" pitchFamily="50" charset="-94"/>
              </a:rPr>
              <a:t>147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a:t>
            </a:r>
            <a:r>
              <a:rPr lang="tr-TR" sz="2400" b="1" dirty="0">
                <a:solidFill>
                  <a:schemeClr val="accent5">
                    <a:lumMod val="75000"/>
                  </a:schemeClr>
                </a:solidFill>
                <a:latin typeface="GalanoGrotesque-Medium" panose="00000600000000000000" pitchFamily="50" charset="-94"/>
              </a:rPr>
              <a:t>Görev Tanımı</a:t>
            </a:r>
          </a:p>
        </p:txBody>
      </p:sp>
      <p:sp>
        <p:nvSpPr>
          <p:cNvPr id="3" name="Dikdörtgen 2"/>
          <p:cNvSpPr/>
          <p:nvPr/>
        </p:nvSpPr>
        <p:spPr>
          <a:xfrm>
            <a:off x="426741" y="941471"/>
            <a:ext cx="11363160" cy="4524315"/>
          </a:xfrm>
          <a:prstGeom prst="rect">
            <a:avLst/>
          </a:prstGeom>
        </p:spPr>
        <p:txBody>
          <a:bodyPr wrap="square">
            <a:spAutoFit/>
          </a:bodyPr>
          <a:lstStyle/>
          <a:p>
            <a:pPr algn="just"/>
            <a:r>
              <a:rPr lang="tr-TR" sz="2400" b="1" dirty="0" smtClean="0">
                <a:solidFill>
                  <a:srgbClr val="C00000"/>
                </a:solidFill>
              </a:rPr>
              <a:t>	İşlem </a:t>
            </a:r>
            <a:r>
              <a:rPr lang="tr-TR" sz="2400" b="1" dirty="0">
                <a:solidFill>
                  <a:srgbClr val="C00000"/>
                </a:solidFill>
              </a:rPr>
              <a:t>Yönergesi </a:t>
            </a:r>
            <a:r>
              <a:rPr lang="tr-TR" sz="2400" b="1" dirty="0" smtClean="0">
                <a:solidFill>
                  <a:srgbClr val="C00000"/>
                </a:solidFill>
              </a:rPr>
              <a:t>Madde 285</a:t>
            </a:r>
          </a:p>
          <a:p>
            <a:pPr marL="627063" lvl="1" indent="-169863" algn="just">
              <a:buFont typeface="Arial" panose="020B0604020202020204" pitchFamily="34" charset="0"/>
              <a:buChar char="•"/>
            </a:pPr>
            <a:r>
              <a:rPr lang="tr-TR" sz="2400" dirty="0" smtClean="0"/>
              <a:t>Vergi </a:t>
            </a:r>
            <a:r>
              <a:rPr lang="tr-TR" sz="2400" dirty="0"/>
              <a:t>dairesince tahsil edilen paralar </a:t>
            </a:r>
          </a:p>
          <a:p>
            <a:pPr marL="628650" lvl="1" indent="-171450" algn="just">
              <a:buFont typeface="Arial" panose="020B0604020202020204" pitchFamily="34" charset="0"/>
              <a:buChar char="•"/>
            </a:pPr>
            <a:r>
              <a:rPr lang="tr-TR" sz="2400" dirty="0"/>
              <a:t>T</a:t>
            </a:r>
            <a:r>
              <a:rPr lang="tr-TR" sz="2400" dirty="0" smtClean="0"/>
              <a:t>ahsildar </a:t>
            </a:r>
            <a:r>
              <a:rPr lang="tr-TR" sz="2400" dirty="0"/>
              <a:t>ve icra memurlarınca </a:t>
            </a:r>
            <a:r>
              <a:rPr lang="tr-TR" sz="2400" dirty="0" err="1" smtClean="0"/>
              <a:t>rızaen</a:t>
            </a:r>
            <a:r>
              <a:rPr lang="tr-TR" sz="2400" dirty="0" smtClean="0"/>
              <a:t> </a:t>
            </a:r>
            <a:r>
              <a:rPr lang="tr-TR" sz="2400" dirty="0"/>
              <a:t>veya cebren tahsil edilerek vezneye veya bankaya yatırılan paralar, </a:t>
            </a:r>
            <a:endParaRPr lang="tr-TR" sz="2400" dirty="0" smtClean="0"/>
          </a:p>
          <a:p>
            <a:pPr marL="628650" lvl="1" indent="-171450" algn="just">
              <a:buFont typeface="Arial" panose="020B0604020202020204" pitchFamily="34" charset="0"/>
              <a:buChar char="•"/>
            </a:pPr>
            <a:r>
              <a:rPr lang="tr-TR" sz="2400" dirty="0" smtClean="0"/>
              <a:t>Tahsile </a:t>
            </a:r>
            <a:r>
              <a:rPr lang="tr-TR" sz="2400" dirty="0"/>
              <a:t>yetkili bankalar veya diğer muhasebe birimlerince birbirleri adına yapmış oldukları vergi tahsilatlarının muhasebe kayıtlarına intikal ettirilmesi, </a:t>
            </a:r>
            <a:r>
              <a:rPr lang="tr-TR" sz="2400" dirty="0" smtClean="0"/>
              <a:t> </a:t>
            </a:r>
          </a:p>
          <a:p>
            <a:pPr marL="628650" lvl="1" indent="-171450" algn="just">
              <a:buFont typeface="Arial" panose="020B0604020202020204" pitchFamily="34" charset="0"/>
              <a:buChar char="•"/>
            </a:pPr>
            <a:r>
              <a:rPr lang="tr-TR" sz="2400" dirty="0" smtClean="0"/>
              <a:t>Ret </a:t>
            </a:r>
            <a:r>
              <a:rPr lang="tr-TR" sz="2400" dirty="0"/>
              <a:t>ve iadelerin hak sahiplerine ödenmesi, </a:t>
            </a:r>
            <a:endParaRPr lang="tr-TR" sz="2400" dirty="0" smtClean="0"/>
          </a:p>
          <a:p>
            <a:pPr marL="628650" lvl="1" indent="-171450" algn="just">
              <a:buFont typeface="Arial" panose="020B0604020202020204" pitchFamily="34" charset="0"/>
              <a:buChar char="•"/>
            </a:pPr>
            <a:r>
              <a:rPr lang="tr-TR" sz="2400" dirty="0"/>
              <a:t>P</a:t>
            </a:r>
            <a:r>
              <a:rPr lang="tr-TR" sz="2400" dirty="0" smtClean="0"/>
              <a:t>ara </a:t>
            </a:r>
            <a:r>
              <a:rPr lang="tr-TR" sz="2400" dirty="0"/>
              <a:t>ve parayla ifade edilen değerler ile emanetlerin alınması, saklanması, ilgililere verilmesi, gönderilmesi ve bütün bunlardan doğan iş ve işlemlerin yapılması, muhasebeleştirilmesi, kayıtların tutulması, </a:t>
            </a:r>
            <a:endParaRPr lang="tr-TR" sz="2400" dirty="0" smtClean="0"/>
          </a:p>
          <a:p>
            <a:pPr marL="628650" lvl="1" indent="-171450" algn="just">
              <a:buFont typeface="Arial" panose="020B0604020202020204" pitchFamily="34" charset="0"/>
              <a:buChar char="•"/>
            </a:pPr>
            <a:r>
              <a:rPr lang="tr-TR" sz="2400" dirty="0"/>
              <a:t>A</a:t>
            </a:r>
            <a:r>
              <a:rPr lang="tr-TR" sz="2400" dirty="0" smtClean="0"/>
              <a:t>y </a:t>
            </a:r>
            <a:r>
              <a:rPr lang="tr-TR" sz="2400" dirty="0"/>
              <a:t>sonu, dönem sonu ve dönem başı işlemlerinin çıkartılması ve ilgili yerlere gönderilmesine </a:t>
            </a:r>
            <a:r>
              <a:rPr lang="tr-TR" sz="2400" dirty="0" smtClean="0"/>
              <a:t>ilişkin iş ve işlemleri yapar. </a:t>
            </a:r>
            <a:endParaRPr lang="tr-TR" sz="2400" dirty="0"/>
          </a:p>
        </p:txBody>
      </p:sp>
    </p:spTree>
    <p:extLst>
      <p:ext uri="{BB962C8B-B14F-4D97-AF65-F5344CB8AC3E}">
        <p14:creationId xmlns:p14="http://schemas.microsoft.com/office/powerpoint/2010/main" val="3908870138"/>
      </p:ext>
    </p:extLst>
  </p:cSld>
  <p:clrMapOvr>
    <a:masterClrMapping/>
  </p:clrMapOvr>
  <p:transition spd="slow">
    <p:push dir="u"/>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3" y="285314"/>
            <a:ext cx="204768" cy="259531"/>
          </a:xfrm>
          <a:prstGeom prst="rect">
            <a:avLst/>
          </a:prstGeom>
        </p:spPr>
      </p:pic>
      <p:sp>
        <p:nvSpPr>
          <p:cNvPr id="4" name="Slayt Numarası Yer Tutucusu 3"/>
          <p:cNvSpPr>
            <a:spLocks noGrp="1"/>
          </p:cNvSpPr>
          <p:nvPr>
            <p:ph type="sldNum" sz="quarter" idx="12"/>
          </p:nvPr>
        </p:nvSpPr>
        <p:spPr>
          <a:xfrm>
            <a:off x="11523519" y="6508777"/>
            <a:ext cx="479184" cy="349223"/>
          </a:xfrm>
        </p:spPr>
        <p:txBody>
          <a:bodyPr/>
          <a:lstStyle/>
          <a:p>
            <a:fld id="{16449A80-6FDC-475E-9293-1C17F140D77C}" type="slidenum">
              <a:rPr lang="tr-TR" smtClean="0">
                <a:solidFill>
                  <a:schemeClr val="bg1"/>
                </a:solidFill>
                <a:latin typeface="GalanoGrotesque-Bold" panose="00000800000000000000" pitchFamily="50" charset="-94"/>
              </a:rPr>
              <a:t>148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70" y="1220935"/>
            <a:ext cx="11383878" cy="5241331"/>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1. MİF İptal (</a:t>
            </a:r>
            <a:r>
              <a:rPr lang="tr-TR" sz="2200" b="1" dirty="0" err="1" smtClean="0">
                <a:solidFill>
                  <a:srgbClr val="C00000"/>
                </a:solidFill>
              </a:rPr>
              <a:t>Red</a:t>
            </a:r>
            <a:r>
              <a:rPr lang="tr-TR" sz="2200" b="1" dirty="0" smtClean="0">
                <a:solidFill>
                  <a:srgbClr val="C00000"/>
                </a:solidFill>
              </a:rPr>
              <a:t> ve İade)</a:t>
            </a:r>
            <a:endParaRPr lang="tr-TR" sz="2200" b="1" dirty="0">
              <a:solidFill>
                <a:srgbClr val="C00000"/>
              </a:solidFill>
            </a:endParaRPr>
          </a:p>
        </p:txBody>
      </p:sp>
    </p:spTree>
    <p:extLst>
      <p:ext uri="{BB962C8B-B14F-4D97-AF65-F5344CB8AC3E}">
        <p14:creationId xmlns:p14="http://schemas.microsoft.com/office/powerpoint/2010/main" val="2615099571"/>
      </p:ext>
    </p:extLst>
  </p:cSld>
  <p:clrMapOvr>
    <a:masterClrMapping/>
  </p:clrMapOvr>
  <p:transition spd="slow">
    <p:push dir="u"/>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65663"/>
            <a:ext cx="204768" cy="259531"/>
          </a:xfrm>
          <a:prstGeom prst="rect">
            <a:avLst/>
          </a:prstGeom>
        </p:spPr>
      </p:pic>
      <p:sp>
        <p:nvSpPr>
          <p:cNvPr id="4" name="Slayt Numarası Yer Tutucusu 3"/>
          <p:cNvSpPr>
            <a:spLocks noGrp="1"/>
          </p:cNvSpPr>
          <p:nvPr>
            <p:ph type="sldNum" sz="quarter" idx="12"/>
          </p:nvPr>
        </p:nvSpPr>
        <p:spPr>
          <a:xfrm>
            <a:off x="11506201" y="6508777"/>
            <a:ext cx="496502" cy="349223"/>
          </a:xfrm>
        </p:spPr>
        <p:txBody>
          <a:bodyPr/>
          <a:lstStyle/>
          <a:p>
            <a:fld id="{16449A80-6FDC-475E-9293-1C17F140D77C}" type="slidenum">
              <a:rPr lang="tr-TR" smtClean="0">
                <a:solidFill>
                  <a:schemeClr val="bg1"/>
                </a:solidFill>
                <a:latin typeface="GalanoGrotesque-Bold" panose="00000800000000000000" pitchFamily="50" charset="-94"/>
              </a:rPr>
              <a:t>149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69" y="1166079"/>
            <a:ext cx="11393711" cy="5296186"/>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1. MİF İptal (</a:t>
            </a:r>
            <a:r>
              <a:rPr lang="tr-TR" sz="2200" b="1" dirty="0" err="1" smtClean="0">
                <a:solidFill>
                  <a:srgbClr val="C00000"/>
                </a:solidFill>
              </a:rPr>
              <a:t>Red</a:t>
            </a:r>
            <a:r>
              <a:rPr lang="tr-TR" sz="2200" b="1" dirty="0" smtClean="0">
                <a:solidFill>
                  <a:srgbClr val="C00000"/>
                </a:solidFill>
              </a:rPr>
              <a:t> ve İade)</a:t>
            </a:r>
            <a:endParaRPr lang="tr-TR" sz="2200" b="1" dirty="0">
              <a:solidFill>
                <a:srgbClr val="C00000"/>
              </a:solidFill>
            </a:endParaRPr>
          </a:p>
        </p:txBody>
      </p:sp>
    </p:spTree>
    <p:extLst>
      <p:ext uri="{BB962C8B-B14F-4D97-AF65-F5344CB8AC3E}">
        <p14:creationId xmlns:p14="http://schemas.microsoft.com/office/powerpoint/2010/main" val="573476940"/>
      </p:ext>
    </p:extLst>
  </p:cSld>
  <p:clrMapOvr>
    <a:masterClrMapping/>
  </p:clrMapOvr>
  <p:transition spd="slow">
    <p:push dir="u"/>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16865"/>
            <a:ext cx="204768" cy="259531"/>
          </a:xfrm>
          <a:prstGeom prst="rect">
            <a:avLst/>
          </a:prstGeom>
        </p:spPr>
      </p:pic>
      <p:sp>
        <p:nvSpPr>
          <p:cNvPr id="4" name="Slayt Numarası Yer Tutucusu 3"/>
          <p:cNvSpPr>
            <a:spLocks noGrp="1"/>
          </p:cNvSpPr>
          <p:nvPr>
            <p:ph type="sldNum" sz="quarter" idx="12"/>
          </p:nvPr>
        </p:nvSpPr>
        <p:spPr>
          <a:xfrm>
            <a:off x="11496675" y="6508777"/>
            <a:ext cx="506027" cy="349223"/>
          </a:xfrm>
        </p:spPr>
        <p:txBody>
          <a:bodyPr/>
          <a:lstStyle/>
          <a:p>
            <a:fld id="{16449A80-6FDC-475E-9293-1C17F140D77C}" type="slidenum">
              <a:rPr lang="tr-TR" smtClean="0">
                <a:solidFill>
                  <a:schemeClr val="bg1"/>
                </a:solidFill>
                <a:latin typeface="GalanoGrotesque-Bold" panose="00000800000000000000" pitchFamily="50" charset="-94"/>
              </a:rPr>
              <a:t>150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70" y="1170039"/>
            <a:ext cx="11364214" cy="5237369"/>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1. MİF İptal (</a:t>
            </a:r>
            <a:r>
              <a:rPr lang="tr-TR" sz="2200" b="1" dirty="0" err="1" smtClean="0">
                <a:solidFill>
                  <a:srgbClr val="C00000"/>
                </a:solidFill>
              </a:rPr>
              <a:t>Red</a:t>
            </a:r>
            <a:r>
              <a:rPr lang="tr-TR" sz="2200" b="1" dirty="0" smtClean="0">
                <a:solidFill>
                  <a:srgbClr val="C00000"/>
                </a:solidFill>
              </a:rPr>
              <a:t> ve İade)</a:t>
            </a:r>
            <a:endParaRPr lang="tr-TR" sz="2200" b="1" dirty="0">
              <a:solidFill>
                <a:srgbClr val="C00000"/>
              </a:solidFill>
            </a:endParaRPr>
          </a:p>
        </p:txBody>
      </p:sp>
    </p:spTree>
    <p:extLst>
      <p:ext uri="{BB962C8B-B14F-4D97-AF65-F5344CB8AC3E}">
        <p14:creationId xmlns:p14="http://schemas.microsoft.com/office/powerpoint/2010/main" val="2942038950"/>
      </p:ext>
    </p:extLst>
  </p:cSld>
  <p:clrMapOvr>
    <a:masterClrMapping/>
  </p:clrMapOvr>
  <p:transition spd="slow">
    <p:push dir="u"/>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96675" y="6508777"/>
            <a:ext cx="506027" cy="349223"/>
          </a:xfrm>
        </p:spPr>
        <p:txBody>
          <a:bodyPr/>
          <a:lstStyle/>
          <a:p>
            <a:fld id="{16449A80-6FDC-475E-9293-1C17F140D77C}" type="slidenum">
              <a:rPr lang="tr-TR" smtClean="0">
                <a:solidFill>
                  <a:schemeClr val="bg1"/>
                </a:solidFill>
                <a:latin typeface="GalanoGrotesque-Bold" panose="00000800000000000000" pitchFamily="50" charset="-94"/>
              </a:rPr>
              <a:t>151</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7"/>
          <a:stretch>
            <a:fillRect/>
          </a:stretch>
        </p:blipFill>
        <p:spPr>
          <a:xfrm>
            <a:off x="365670" y="1166079"/>
            <a:ext cx="11374046" cy="5296186"/>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2. Emanet Çıkış İzin İsteği Onay</a:t>
            </a:r>
            <a:endParaRPr lang="tr-TR" sz="2200" b="1" dirty="0">
              <a:solidFill>
                <a:srgbClr val="C00000"/>
              </a:solidFill>
            </a:endParaRPr>
          </a:p>
        </p:txBody>
      </p:sp>
      <p:sp>
        <p:nvSpPr>
          <p:cNvPr id="3" name="Metin kutusu 2"/>
          <p:cNvSpPr txBox="1"/>
          <p:nvPr/>
        </p:nvSpPr>
        <p:spPr>
          <a:xfrm>
            <a:off x="5921486" y="2011680"/>
            <a:ext cx="4586067" cy="2246769"/>
          </a:xfrm>
          <a:prstGeom prst="rect">
            <a:avLst/>
          </a:prstGeom>
          <a:solidFill>
            <a:schemeClr val="accent1">
              <a:lumMod val="20000"/>
              <a:lumOff val="80000"/>
            </a:schemeClr>
          </a:solidFill>
        </p:spPr>
        <p:txBody>
          <a:bodyPr wrap="square" rtlCol="0">
            <a:spAutoFit/>
          </a:bodyPr>
          <a:lstStyle/>
          <a:p>
            <a:pPr algn="just"/>
            <a:r>
              <a:rPr lang="tr-TR" sz="2000" dirty="0" smtClean="0"/>
              <a:t>Müdür yetkisindedir. Mükellefin emanette bulunan paralarının üçüncü şahıslara çıkışında emanet çıkış izin isteği alınması gerekmektedir. Onaylanmadan iptal edilmesi mümkündür. Onaylandıktan sonra iptal edilemez. Yeni emanet çıkış izin isteği oluşturulabilir.</a:t>
            </a:r>
            <a:endParaRPr lang="tr-TR" sz="2000" dirty="0"/>
          </a:p>
        </p:txBody>
      </p:sp>
    </p:spTree>
    <p:extLst>
      <p:ext uri="{BB962C8B-B14F-4D97-AF65-F5344CB8AC3E}">
        <p14:creationId xmlns:p14="http://schemas.microsoft.com/office/powerpoint/2010/main" val="2772794567"/>
      </p:ext>
    </p:extLst>
  </p:cSld>
  <p:clrMapOvr>
    <a:masterClrMapping/>
  </p:clrMapOvr>
  <p:transition spd="slow">
    <p:push dir="u"/>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pic>
        <p:nvPicPr>
          <p:cNvPr id="199" name="Resim 10"/>
          <p:cNvPicPr/>
          <p:nvPr/>
        </p:nvPicPr>
        <p:blipFill>
          <a:blip r:embed="rId3"/>
          <a:stretch/>
        </p:blipFill>
        <p:spPr>
          <a:xfrm>
            <a:off x="11364000" y="6476760"/>
            <a:ext cx="828000" cy="381240"/>
          </a:xfrm>
          <a:prstGeom prst="rect">
            <a:avLst/>
          </a:prstGeom>
          <a:ln w="0">
            <a:noFill/>
          </a:ln>
        </p:spPr>
      </p:pic>
      <p:sp>
        <p:nvSpPr>
          <p:cNvPr id="200" name="Unvan 1"/>
          <p:cNvSpPr/>
          <p:nvPr/>
        </p:nvSpPr>
        <p:spPr>
          <a:xfrm>
            <a:off x="556920" y="213840"/>
            <a:ext cx="9196560" cy="574920"/>
          </a:xfrm>
          <a:prstGeom prst="rect">
            <a:avLst/>
          </a:prstGeom>
          <a:noFill/>
          <a:ln w="0">
            <a:noFill/>
          </a:ln>
        </p:spPr>
        <p:style>
          <a:lnRef idx="1">
            <a:schemeClr val="accent4"/>
          </a:lnRef>
          <a:fillRef idx="2">
            <a:schemeClr val="accent4"/>
          </a:fillRef>
          <a:effectRef idx="1">
            <a:schemeClr val="accent4"/>
          </a:effectRef>
          <a:fontRef idx="minor"/>
        </p:style>
        <p:txBody>
          <a:bodyPr numCol="1" spcCol="1440" anchor="ctr">
            <a:noAutofit/>
          </a:bodyPr>
          <a:lstStyle/>
          <a:p>
            <a:pPr>
              <a:lnSpc>
                <a:spcPct val="90000"/>
              </a:lnSpc>
            </a:pPr>
            <a:r>
              <a:rPr lang="tr-TR" sz="2400" b="1" spc="-1" dirty="0" err="1">
                <a:solidFill>
                  <a:srgbClr val="2F5597"/>
                </a:solidFill>
                <a:latin typeface="GalanoGrotesque-Medium"/>
              </a:rPr>
              <a:t>Reddiyat</a:t>
            </a:r>
            <a:r>
              <a:rPr lang="tr-TR" sz="2400" b="1" spc="-1" dirty="0">
                <a:solidFill>
                  <a:srgbClr val="2F5597"/>
                </a:solidFill>
                <a:latin typeface="GalanoGrotesque-Medium"/>
              </a:rPr>
              <a:t> Düzeltme Fişleri</a:t>
            </a:r>
          </a:p>
        </p:txBody>
      </p:sp>
      <p:pic>
        <p:nvPicPr>
          <p:cNvPr id="201" name="Resim 12"/>
          <p:cNvPicPr/>
          <p:nvPr/>
        </p:nvPicPr>
        <p:blipFill>
          <a:blip r:embed="rId4"/>
          <a:stretch/>
        </p:blipFill>
        <p:spPr>
          <a:xfrm>
            <a:off x="0" y="104040"/>
            <a:ext cx="381240" cy="829800"/>
          </a:xfrm>
          <a:prstGeom prst="rect">
            <a:avLst/>
          </a:prstGeom>
          <a:ln w="0">
            <a:noFill/>
          </a:ln>
        </p:spPr>
      </p:pic>
      <p:pic>
        <p:nvPicPr>
          <p:cNvPr id="202" name="Resim 13"/>
          <p:cNvPicPr/>
          <p:nvPr/>
        </p:nvPicPr>
        <p:blipFill>
          <a:blip r:embed="rId5"/>
          <a:stretch/>
        </p:blipFill>
        <p:spPr>
          <a:xfrm>
            <a:off x="28080" y="382680"/>
            <a:ext cx="204480" cy="259200"/>
          </a:xfrm>
          <a:prstGeom prst="rect">
            <a:avLst/>
          </a:prstGeom>
          <a:ln w="0">
            <a:noFill/>
          </a:ln>
        </p:spPr>
      </p:pic>
      <p:sp>
        <p:nvSpPr>
          <p:cNvPr id="203" name="PlaceHolder 1"/>
          <p:cNvSpPr>
            <a:spLocks noGrp="1"/>
          </p:cNvSpPr>
          <p:nvPr>
            <p:ph type="sldNum" idx="4294967295"/>
          </p:nvPr>
        </p:nvSpPr>
        <p:spPr>
          <a:xfrm>
            <a:off x="11497680" y="6508800"/>
            <a:ext cx="587880" cy="364680"/>
          </a:xfrm>
          <a:prstGeom prst="rect">
            <a:avLst/>
          </a:prstGeom>
          <a:noFill/>
          <a:ln w="0">
            <a:noFill/>
          </a:ln>
        </p:spPr>
        <p:txBody>
          <a:bodyPr anchor="ctr">
            <a:noAutofit/>
          </a:bodyPr>
          <a:lstStyle/>
          <a:p>
            <a:pPr algn="ctr"/>
            <a:fld id="{A36BA295-1865-427F-96AC-775B52CD6D2A}" type="slidenum">
              <a:rPr lang="tr-TR" sz="1200" spc="-1">
                <a:solidFill>
                  <a:srgbClr val="FFFFFF"/>
                </a:solidFill>
                <a:latin typeface="GalanoGrotesque-Medium"/>
              </a:rPr>
              <a:pPr algn="ctr"/>
              <a:t>152</a:t>
            </a:fld>
            <a:endParaRPr lang="tr-TR" sz="1200" spc="-1" dirty="0">
              <a:solidFill>
                <a:prstClr val="black"/>
              </a:solidFill>
              <a:latin typeface="Times New Roman"/>
            </a:endParaRPr>
          </a:p>
        </p:txBody>
      </p:sp>
      <p:grpSp>
        <p:nvGrpSpPr>
          <p:cNvPr id="14" name="Grup 13"/>
          <p:cNvGrpSpPr/>
          <p:nvPr/>
        </p:nvGrpSpPr>
        <p:grpSpPr>
          <a:xfrm>
            <a:off x="998375" y="1558574"/>
            <a:ext cx="10161034" cy="4021132"/>
            <a:chOff x="2833491" y="1853664"/>
            <a:chExt cx="6771536" cy="2258329"/>
          </a:xfrm>
        </p:grpSpPr>
        <p:sp>
          <p:nvSpPr>
            <p:cNvPr id="15" name="Yuvarlatılmış Dikdörtgen 14"/>
            <p:cNvSpPr/>
            <p:nvPr/>
          </p:nvSpPr>
          <p:spPr>
            <a:xfrm>
              <a:off x="2833491" y="1853664"/>
              <a:ext cx="6771536" cy="2258329"/>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just">
                <a:lnSpc>
                  <a:spcPct val="150000"/>
                </a:lnSpc>
              </a:pPr>
              <a:r>
                <a:rPr lang="tr-TR" sz="2400" dirty="0" smtClean="0">
                  <a:solidFill>
                    <a:srgbClr val="4472C4">
                      <a:lumMod val="75000"/>
                    </a:srgbClr>
                  </a:solidFill>
                  <a:latin typeface="Calibri" panose="020F0502020204030204" pitchFamily="34" charset="0"/>
                  <a:cs typeface="Calibri" panose="020F0502020204030204" pitchFamily="34" charset="0"/>
                </a:rPr>
                <a:t>	Vergi </a:t>
              </a:r>
              <a:r>
                <a:rPr lang="tr-TR" sz="2400" dirty="0">
                  <a:solidFill>
                    <a:srgbClr val="4472C4">
                      <a:lumMod val="75000"/>
                    </a:srgbClr>
                  </a:solidFill>
                  <a:latin typeface="Calibri" panose="020F0502020204030204" pitchFamily="34" charset="0"/>
                  <a:cs typeface="Calibri" panose="020F0502020204030204" pitchFamily="34" charset="0"/>
                </a:rPr>
                <a:t>Usul Kanununun 120. maddesi “...</a:t>
              </a:r>
              <a:r>
                <a:rPr lang="tr-TR" sz="2400" i="1" dirty="0">
                  <a:solidFill>
                    <a:srgbClr val="4472C4">
                      <a:lumMod val="75000"/>
                    </a:srgbClr>
                  </a:solidFill>
                  <a:latin typeface="Calibri" panose="020F0502020204030204" pitchFamily="34" charset="0"/>
                  <a:cs typeface="Calibri" panose="020F0502020204030204" pitchFamily="34" charset="0"/>
                </a:rPr>
                <a:t>Düzeltme fişinin bir nüshası, reddedilecek miktarla müracaat edeceği muhasebe ve müracaat süresi zikredilmek suretiyle mükellefe tebliğ edilir. </a:t>
              </a:r>
              <a:r>
                <a:rPr lang="tr-TR" sz="2400" i="1" dirty="0">
                  <a:solidFill>
                    <a:srgbClr val="FF0000"/>
                  </a:solidFill>
                  <a:latin typeface="Calibri" panose="020F0502020204030204" pitchFamily="34" charset="0"/>
                  <a:cs typeface="Calibri" panose="020F0502020204030204" pitchFamily="34" charset="0"/>
                </a:rPr>
                <a:t>Mükellef tebliğ tarihinden başlayarak bir yıl içinde parasını geri almak üzere müracaat etmediği takdirde hakkı sakıt olur...</a:t>
              </a:r>
              <a:r>
                <a:rPr lang="tr-TR" sz="2400" i="1" dirty="0">
                  <a:solidFill>
                    <a:srgbClr val="4472C4">
                      <a:lumMod val="75000"/>
                    </a:srgbClr>
                  </a:solidFill>
                  <a:latin typeface="Calibri" panose="020F0502020204030204" pitchFamily="34" charset="0"/>
                  <a:cs typeface="Calibri" panose="020F0502020204030204" pitchFamily="34" charset="0"/>
                </a:rPr>
                <a:t>”</a:t>
              </a:r>
              <a:r>
                <a:rPr lang="tr-TR" sz="2400" dirty="0">
                  <a:solidFill>
                    <a:srgbClr val="4472C4">
                      <a:lumMod val="75000"/>
                    </a:srgbClr>
                  </a:solidFill>
                  <a:latin typeface="Calibri" panose="020F0502020204030204" pitchFamily="34" charset="0"/>
                  <a:cs typeface="Calibri" panose="020F0502020204030204" pitchFamily="34" charset="0"/>
                </a:rPr>
                <a:t> hükmü gereğince; düzeltme fişlerinin düzenleyenler tarafından mükellefe tebliğ edilmesi gerekir.</a:t>
              </a:r>
            </a:p>
            <a:p>
              <a:pPr algn="just"/>
              <a:endParaRPr lang="tr-TR" dirty="0">
                <a:solidFill>
                  <a:prstClr val="black"/>
                </a:solidFill>
              </a:endParaRPr>
            </a:p>
          </p:txBody>
        </p:sp>
        <p:sp>
          <p:nvSpPr>
            <p:cNvPr id="16" name="Yuvarlatılmış Dikdörtgen 4"/>
            <p:cNvSpPr/>
            <p:nvPr/>
          </p:nvSpPr>
          <p:spPr>
            <a:xfrm>
              <a:off x="3300978" y="2259707"/>
              <a:ext cx="3531018" cy="58522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6040" tIns="66040" rIns="66040" bIns="66040" numCol="1" spcCol="1270" anchor="ctr" anchorCtr="0">
              <a:noAutofit/>
            </a:bodyPr>
            <a:lstStyle/>
            <a:p>
              <a:pPr algn="ctr" defTabSz="1155700">
                <a:lnSpc>
                  <a:spcPct val="90000"/>
                </a:lnSpc>
                <a:spcBef>
                  <a:spcPct val="0"/>
                </a:spcBef>
                <a:spcAft>
                  <a:spcPct val="35000"/>
                </a:spcAft>
              </a:pPr>
              <a:endParaRPr lang="tr-TR" sz="2600" dirty="0">
                <a:solidFill>
                  <a:srgbClr val="FF0000"/>
                </a:solidFill>
              </a:endParaRPr>
            </a:p>
          </p:txBody>
        </p:sp>
      </p:grpSp>
    </p:spTree>
    <p:extLst>
      <p:ext uri="{BB962C8B-B14F-4D97-AF65-F5344CB8AC3E}">
        <p14:creationId xmlns:p14="http://schemas.microsoft.com/office/powerpoint/2010/main" val="155494517"/>
      </p:ext>
    </p:extLst>
  </p:cSld>
  <p:clrMapOvr>
    <a:masterClrMapping/>
  </p:clrMapOvr>
  <p:transition spd="slow">
    <p:push dir="u"/>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bg>
      <p:bgPr>
        <a:blipFill rotWithShape="0">
          <a:blip r:embed="rId2"/>
          <a:stretch/>
        </a:blipFill>
        <a:effectLst/>
      </p:bgPr>
    </p:bg>
    <p:spTree>
      <p:nvGrpSpPr>
        <p:cNvPr id="1" name=""/>
        <p:cNvGrpSpPr/>
        <p:nvPr/>
      </p:nvGrpSpPr>
      <p:grpSpPr>
        <a:xfrm>
          <a:off x="0" y="0"/>
          <a:ext cx="0" cy="0"/>
          <a:chOff x="0" y="0"/>
          <a:chExt cx="0" cy="0"/>
        </a:xfrm>
      </p:grpSpPr>
      <p:pic>
        <p:nvPicPr>
          <p:cNvPr id="199" name="Resim 10"/>
          <p:cNvPicPr/>
          <p:nvPr/>
        </p:nvPicPr>
        <p:blipFill>
          <a:blip r:embed="rId3"/>
          <a:stretch/>
        </p:blipFill>
        <p:spPr>
          <a:xfrm>
            <a:off x="11363760" y="6476400"/>
            <a:ext cx="828000" cy="381240"/>
          </a:xfrm>
          <a:prstGeom prst="rect">
            <a:avLst/>
          </a:prstGeom>
          <a:ln w="0">
            <a:noFill/>
          </a:ln>
        </p:spPr>
      </p:pic>
      <p:sp>
        <p:nvSpPr>
          <p:cNvPr id="200" name="Unvan 1"/>
          <p:cNvSpPr/>
          <p:nvPr/>
        </p:nvSpPr>
        <p:spPr>
          <a:xfrm>
            <a:off x="556920" y="213840"/>
            <a:ext cx="9196560" cy="574920"/>
          </a:xfrm>
          <a:prstGeom prst="rect">
            <a:avLst/>
          </a:prstGeom>
          <a:noFill/>
          <a:ln w="0">
            <a:noFill/>
          </a:ln>
        </p:spPr>
        <p:style>
          <a:lnRef idx="1">
            <a:schemeClr val="accent4"/>
          </a:lnRef>
          <a:fillRef idx="2">
            <a:schemeClr val="accent4"/>
          </a:fillRef>
          <a:effectRef idx="1">
            <a:schemeClr val="accent4"/>
          </a:effectRef>
          <a:fontRef idx="minor"/>
        </p:style>
        <p:txBody>
          <a:bodyPr numCol="1" spcCol="1440" anchor="ctr">
            <a:noAutofit/>
          </a:bodyPr>
          <a:lstStyle/>
          <a:p>
            <a:pPr>
              <a:lnSpc>
                <a:spcPct val="90000"/>
              </a:lnSpc>
            </a:pPr>
            <a:r>
              <a:rPr lang="tr-TR" sz="2400" b="1" spc="-1" dirty="0" err="1">
                <a:solidFill>
                  <a:srgbClr val="2F5597"/>
                </a:solidFill>
                <a:latin typeface="GalanoGrotesque-Bold"/>
              </a:rPr>
              <a:t>Reddiyat</a:t>
            </a:r>
            <a:r>
              <a:rPr lang="tr-TR" sz="2400" b="1" spc="-1" dirty="0">
                <a:solidFill>
                  <a:srgbClr val="2F5597"/>
                </a:solidFill>
                <a:latin typeface="GalanoGrotesque-Bold"/>
              </a:rPr>
              <a:t> Düzeltme Fişleri</a:t>
            </a:r>
            <a:endParaRPr lang="tr-TR" sz="2400" b="1" spc="-1" dirty="0">
              <a:solidFill>
                <a:prstClr val="black"/>
              </a:solidFill>
              <a:latin typeface="GalanoGrotesque-Bold"/>
            </a:endParaRPr>
          </a:p>
        </p:txBody>
      </p:sp>
      <p:pic>
        <p:nvPicPr>
          <p:cNvPr id="201" name="Resim 12"/>
          <p:cNvPicPr/>
          <p:nvPr/>
        </p:nvPicPr>
        <p:blipFill>
          <a:blip r:embed="rId4"/>
          <a:stretch/>
        </p:blipFill>
        <p:spPr>
          <a:xfrm>
            <a:off x="0" y="104040"/>
            <a:ext cx="381240" cy="829800"/>
          </a:xfrm>
          <a:prstGeom prst="rect">
            <a:avLst/>
          </a:prstGeom>
          <a:ln w="0">
            <a:noFill/>
          </a:ln>
        </p:spPr>
      </p:pic>
      <p:pic>
        <p:nvPicPr>
          <p:cNvPr id="202" name="Resim 13"/>
          <p:cNvPicPr/>
          <p:nvPr/>
        </p:nvPicPr>
        <p:blipFill>
          <a:blip r:embed="rId5"/>
          <a:stretch/>
        </p:blipFill>
        <p:spPr>
          <a:xfrm>
            <a:off x="28080" y="382680"/>
            <a:ext cx="204480" cy="259200"/>
          </a:xfrm>
          <a:prstGeom prst="rect">
            <a:avLst/>
          </a:prstGeom>
          <a:ln w="0">
            <a:noFill/>
          </a:ln>
        </p:spPr>
      </p:pic>
      <p:sp>
        <p:nvSpPr>
          <p:cNvPr id="203" name="PlaceHolder 1"/>
          <p:cNvSpPr>
            <a:spLocks noGrp="1"/>
          </p:cNvSpPr>
          <p:nvPr>
            <p:ph type="sldNum" idx="4294967295"/>
          </p:nvPr>
        </p:nvSpPr>
        <p:spPr>
          <a:xfrm>
            <a:off x="11497680" y="6508800"/>
            <a:ext cx="587880" cy="364680"/>
          </a:xfrm>
          <a:prstGeom prst="rect">
            <a:avLst/>
          </a:prstGeom>
          <a:noFill/>
          <a:ln w="0">
            <a:noFill/>
          </a:ln>
        </p:spPr>
        <p:txBody>
          <a:bodyPr anchor="ctr">
            <a:noAutofit/>
          </a:bodyPr>
          <a:lstStyle/>
          <a:p>
            <a:pPr algn="ctr"/>
            <a:fld id="{A36BA295-1865-427F-96AC-775B52CD6D2A}" type="slidenum">
              <a:rPr lang="tr-TR" sz="1400" spc="-1">
                <a:solidFill>
                  <a:srgbClr val="FFFFFF"/>
                </a:solidFill>
                <a:latin typeface="GalanoGrotesque-Medium"/>
              </a:rPr>
              <a:pPr algn="ctr"/>
              <a:t>153</a:t>
            </a:fld>
            <a:endParaRPr lang="tr-TR" sz="1400" spc="-1" dirty="0">
              <a:solidFill>
                <a:prstClr val="black"/>
              </a:solidFill>
              <a:latin typeface="Times New Roman"/>
            </a:endParaRPr>
          </a:p>
        </p:txBody>
      </p:sp>
      <p:grpSp>
        <p:nvGrpSpPr>
          <p:cNvPr id="14" name="Grup 13"/>
          <p:cNvGrpSpPr/>
          <p:nvPr/>
        </p:nvGrpSpPr>
        <p:grpSpPr>
          <a:xfrm>
            <a:off x="821094" y="1129004"/>
            <a:ext cx="10282335" cy="5206482"/>
            <a:chOff x="2833492" y="1853664"/>
            <a:chExt cx="6243308" cy="1936054"/>
          </a:xfrm>
        </p:grpSpPr>
        <p:sp>
          <p:nvSpPr>
            <p:cNvPr id="15" name="Yuvarlatılmış Dikdörtgen 14"/>
            <p:cNvSpPr/>
            <p:nvPr/>
          </p:nvSpPr>
          <p:spPr>
            <a:xfrm>
              <a:off x="2833492" y="1853664"/>
              <a:ext cx="6243308" cy="1936054"/>
            </a:xfrm>
            <a:prstGeom prst="roundRect">
              <a:avLst/>
            </a:prstGeom>
          </p:spPr>
          <p:style>
            <a:lnRef idx="1">
              <a:schemeClr val="accent4"/>
            </a:lnRef>
            <a:fillRef idx="2">
              <a:schemeClr val="accent4"/>
            </a:fillRef>
            <a:effectRef idx="1">
              <a:schemeClr val="accent4"/>
            </a:effectRef>
            <a:fontRef idx="minor">
              <a:schemeClr val="dk1"/>
            </a:fontRef>
          </p:style>
          <p:txBody>
            <a:bodyPr anchor="ctr"/>
            <a:lstStyle/>
            <a:p>
              <a:pPr algn="just">
                <a:lnSpc>
                  <a:spcPct val="150000"/>
                </a:lnSpc>
              </a:pPr>
              <a:r>
                <a:rPr lang="tr-TR" sz="2400" dirty="0" smtClean="0">
                  <a:solidFill>
                    <a:srgbClr val="002060"/>
                  </a:solidFill>
                  <a:latin typeface="Calibri" panose="020F0502020204030204" pitchFamily="34" charset="0"/>
                  <a:cs typeface="Calibri" panose="020F0502020204030204" pitchFamily="34" charset="0"/>
                </a:rPr>
                <a:t>	Ancak </a:t>
              </a:r>
              <a:r>
                <a:rPr lang="tr-TR" sz="2400" dirty="0">
                  <a:solidFill>
                    <a:srgbClr val="002060"/>
                  </a:solidFill>
                  <a:latin typeface="Calibri" panose="020F0502020204030204" pitchFamily="34" charset="0"/>
                  <a:cs typeface="Calibri" panose="020F0502020204030204" pitchFamily="34" charset="0"/>
                </a:rPr>
                <a:t>muhasebe servisleriyle yapılan görüşmeler sonucu düzeltme fişlerinin mükellefe tebliğ edilmediği anlaşılmıştır. </a:t>
              </a:r>
              <a:endParaRPr lang="tr-TR" sz="2400" dirty="0" smtClean="0">
                <a:solidFill>
                  <a:srgbClr val="002060"/>
                </a:solidFill>
                <a:latin typeface="Calibri" panose="020F0502020204030204" pitchFamily="34" charset="0"/>
                <a:cs typeface="Calibri" panose="020F0502020204030204" pitchFamily="34" charset="0"/>
              </a:endParaRPr>
            </a:p>
            <a:p>
              <a:pPr algn="just">
                <a:lnSpc>
                  <a:spcPct val="150000"/>
                </a:lnSpc>
              </a:pPr>
              <a:r>
                <a:rPr lang="tr-TR" sz="2400" dirty="0" smtClean="0">
                  <a:solidFill>
                    <a:srgbClr val="002060"/>
                  </a:solidFill>
                  <a:latin typeface="Calibri" panose="020F0502020204030204" pitchFamily="34" charset="0"/>
                  <a:cs typeface="Calibri" panose="020F0502020204030204" pitchFamily="34" charset="0"/>
                </a:rPr>
                <a:t>	Muhasebe </a:t>
              </a:r>
              <a:r>
                <a:rPr lang="tr-TR" sz="2400" dirty="0">
                  <a:solidFill>
                    <a:srgbClr val="002060"/>
                  </a:solidFill>
                  <a:latin typeface="Calibri" panose="020F0502020204030204" pitchFamily="34" charset="0"/>
                  <a:cs typeface="Calibri" panose="020F0502020204030204" pitchFamily="34" charset="0"/>
                </a:rPr>
                <a:t>servislerince tebliğ edilmeyen düzeltme fişlerinden emanette kalan tutar için mükelleften dilekçe alıp daha sonra doğan borçlara mahsup yapılmaktadır. </a:t>
              </a:r>
              <a:endParaRPr lang="tr-TR" sz="2400" dirty="0" smtClean="0">
                <a:solidFill>
                  <a:srgbClr val="002060"/>
                </a:solidFill>
                <a:latin typeface="Calibri" panose="020F0502020204030204" pitchFamily="34" charset="0"/>
                <a:cs typeface="Calibri" panose="020F0502020204030204" pitchFamily="34" charset="0"/>
              </a:endParaRPr>
            </a:p>
            <a:p>
              <a:pPr algn="just">
                <a:lnSpc>
                  <a:spcPct val="150000"/>
                </a:lnSpc>
              </a:pPr>
              <a:r>
                <a:rPr lang="tr-TR" sz="2400" dirty="0">
                  <a:solidFill>
                    <a:srgbClr val="002060"/>
                  </a:solidFill>
                  <a:latin typeface="Calibri" panose="020F0502020204030204" pitchFamily="34" charset="0"/>
                  <a:cs typeface="Calibri" panose="020F0502020204030204" pitchFamily="34" charset="0"/>
                </a:rPr>
                <a:t>	</a:t>
              </a:r>
              <a:r>
                <a:rPr lang="tr-TR" sz="2400" dirty="0" smtClean="0">
                  <a:solidFill>
                    <a:srgbClr val="002060"/>
                  </a:solidFill>
                  <a:latin typeface="Calibri" panose="020F0502020204030204" pitchFamily="34" charset="0"/>
                  <a:cs typeface="Calibri" panose="020F0502020204030204" pitchFamily="34" charset="0"/>
                </a:rPr>
                <a:t>Mahsup </a:t>
              </a:r>
              <a:r>
                <a:rPr lang="tr-TR" sz="2400" dirty="0">
                  <a:solidFill>
                    <a:srgbClr val="002060"/>
                  </a:solidFill>
                  <a:latin typeface="Calibri" panose="020F0502020204030204" pitchFamily="34" charset="0"/>
                  <a:cs typeface="Calibri" panose="020F0502020204030204" pitchFamily="34" charset="0"/>
                </a:rPr>
                <a:t>edilemeyen emanet tutarları  (mükellefin terk olması, borcu bulunmaması vb. nedenlerle) düzeltme fişleri tebliğ edilmediği için bir yıllık zaman aşımı süresi işlemediğinden </a:t>
              </a:r>
              <a:r>
                <a:rPr lang="tr-TR" sz="2400" dirty="0">
                  <a:solidFill>
                    <a:srgbClr val="FF0000"/>
                  </a:solidFill>
                  <a:latin typeface="Calibri" panose="020F0502020204030204" pitchFamily="34" charset="0"/>
                  <a:cs typeface="Calibri" panose="020F0502020204030204" pitchFamily="34" charset="0"/>
                </a:rPr>
                <a:t>Hazineye İrat kaydı yapılamamakta ve emanet tutarı beklemektedir. </a:t>
              </a:r>
            </a:p>
          </p:txBody>
        </p:sp>
        <p:sp>
          <p:nvSpPr>
            <p:cNvPr id="16" name="Yuvarlatılmış Dikdörtgen 4"/>
            <p:cNvSpPr/>
            <p:nvPr/>
          </p:nvSpPr>
          <p:spPr>
            <a:xfrm>
              <a:off x="3300978" y="2259707"/>
              <a:ext cx="3531018" cy="585229"/>
            </a:xfrm>
            <a:prstGeom prst="rect">
              <a:avLst/>
            </a:prstGeom>
          </p:spPr>
          <p:style>
            <a:lnRef idx="0">
              <a:scrgbClr r="0" g="0" b="0"/>
            </a:lnRef>
            <a:fillRef idx="0">
              <a:scrgbClr r="0" g="0" b="0"/>
            </a:fillRef>
            <a:effectRef idx="0">
              <a:scrgbClr r="0" g="0" b="0"/>
            </a:effectRef>
            <a:fontRef idx="minor">
              <a:schemeClr val="dk1"/>
            </a:fontRef>
          </p:style>
          <p:txBody>
            <a:bodyPr spcFirstLastPara="0" vert="horz" wrap="square" lIns="66040" tIns="66040" rIns="66040" bIns="66040" numCol="1" spcCol="1270" anchor="ctr" anchorCtr="0">
              <a:noAutofit/>
            </a:bodyPr>
            <a:lstStyle/>
            <a:p>
              <a:pPr algn="ctr" defTabSz="1155700">
                <a:lnSpc>
                  <a:spcPct val="90000"/>
                </a:lnSpc>
                <a:spcBef>
                  <a:spcPct val="0"/>
                </a:spcBef>
                <a:spcAft>
                  <a:spcPct val="35000"/>
                </a:spcAft>
              </a:pPr>
              <a:endParaRPr lang="tr-TR" sz="2600" dirty="0">
                <a:solidFill>
                  <a:srgbClr val="FF0000"/>
                </a:solidFill>
              </a:endParaRPr>
            </a:p>
          </p:txBody>
        </p:sp>
      </p:grpSp>
    </p:spTree>
    <p:extLst>
      <p:ext uri="{BB962C8B-B14F-4D97-AF65-F5344CB8AC3E}">
        <p14:creationId xmlns:p14="http://schemas.microsoft.com/office/powerpoint/2010/main" val="1387470491"/>
      </p:ext>
    </p:extLst>
  </p:cSld>
  <p:clrMapOvr>
    <a:masterClrMapping/>
  </p:clrMapOvr>
  <p:transition spd="slow">
    <p:push dir="u"/>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03743" y="6508777"/>
            <a:ext cx="498960" cy="349223"/>
          </a:xfrm>
        </p:spPr>
        <p:txBody>
          <a:bodyPr/>
          <a:lstStyle/>
          <a:p>
            <a:fld id="{16449A80-6FDC-475E-9293-1C17F140D77C}" type="slidenum">
              <a:rPr lang="tr-TR" smtClean="0">
                <a:solidFill>
                  <a:schemeClr val="bg1"/>
                </a:solidFill>
                <a:latin typeface="GalanoGrotesque-Bold" panose="00000800000000000000" pitchFamily="50" charset="-94"/>
              </a:rPr>
              <a:t>154</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70" y="1199535"/>
            <a:ext cx="11364213" cy="5207874"/>
          </a:xfrm>
          <a:prstGeom prst="rect">
            <a:avLst/>
          </a:prstGeom>
        </p:spPr>
      </p:pic>
      <p:sp>
        <p:nvSpPr>
          <p:cNvPr id="18" name="Metin kutusu 17"/>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2. Emanet Çıkış İzin İsteği Onay</a:t>
            </a:r>
            <a:endParaRPr lang="tr-TR" sz="2200" b="1" dirty="0">
              <a:solidFill>
                <a:srgbClr val="C00000"/>
              </a:solidFill>
            </a:endParaRPr>
          </a:p>
        </p:txBody>
      </p:sp>
    </p:spTree>
    <p:extLst>
      <p:ext uri="{BB962C8B-B14F-4D97-AF65-F5344CB8AC3E}">
        <p14:creationId xmlns:p14="http://schemas.microsoft.com/office/powerpoint/2010/main" val="1859700713"/>
      </p:ext>
    </p:extLst>
  </p:cSld>
  <p:clrMapOvr>
    <a:masterClrMapping/>
  </p:clrMapOvr>
  <p:transition spd="slow">
    <p:push dir="u"/>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3" y="285314"/>
            <a:ext cx="204768" cy="259531"/>
          </a:xfrm>
          <a:prstGeom prst="rect">
            <a:avLst/>
          </a:prstGeom>
        </p:spPr>
      </p:pic>
      <p:sp>
        <p:nvSpPr>
          <p:cNvPr id="4" name="Slayt Numarası Yer Tutucusu 3"/>
          <p:cNvSpPr>
            <a:spLocks noGrp="1"/>
          </p:cNvSpPr>
          <p:nvPr>
            <p:ph type="sldNum" sz="quarter" idx="12"/>
          </p:nvPr>
        </p:nvSpPr>
        <p:spPr>
          <a:xfrm>
            <a:off x="11523407" y="6508777"/>
            <a:ext cx="479296" cy="349223"/>
          </a:xfrm>
        </p:spPr>
        <p:txBody>
          <a:bodyPr/>
          <a:lstStyle/>
          <a:p>
            <a:fld id="{16449A80-6FDC-475E-9293-1C17F140D77C}" type="slidenum">
              <a:rPr lang="tr-TR" smtClean="0">
                <a:solidFill>
                  <a:schemeClr val="bg1"/>
                </a:solidFill>
                <a:latin typeface="GalanoGrotesque-Bold" panose="00000800000000000000" pitchFamily="50" charset="-94"/>
              </a:rPr>
              <a:t>155</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70" y="1228724"/>
            <a:ext cx="11354382" cy="5188209"/>
          </a:xfrm>
          <a:prstGeom prst="rect">
            <a:avLst/>
          </a:prstGeom>
        </p:spPr>
      </p:pic>
      <p:sp>
        <p:nvSpPr>
          <p:cNvPr id="18" name="Metin kutusu 17"/>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2. Emanet Çıkış İzin İsteği Onay</a:t>
            </a:r>
            <a:endParaRPr lang="tr-TR" sz="2200" b="1" dirty="0">
              <a:solidFill>
                <a:srgbClr val="C00000"/>
              </a:solidFill>
            </a:endParaRPr>
          </a:p>
        </p:txBody>
      </p:sp>
    </p:spTree>
    <p:extLst>
      <p:ext uri="{BB962C8B-B14F-4D97-AF65-F5344CB8AC3E}">
        <p14:creationId xmlns:p14="http://schemas.microsoft.com/office/powerpoint/2010/main" val="2508230176"/>
      </p:ext>
    </p:extLst>
  </p:cSld>
  <p:clrMapOvr>
    <a:masterClrMapping/>
  </p:clrMapOvr>
  <p:transition spd="slow">
    <p:push dir="u"/>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58575" y="6508777"/>
            <a:ext cx="544127" cy="349223"/>
          </a:xfrm>
        </p:spPr>
        <p:txBody>
          <a:bodyPr/>
          <a:lstStyle/>
          <a:p>
            <a:fld id="{16449A80-6FDC-475E-9293-1C17F140D77C}" type="slidenum">
              <a:rPr lang="tr-TR" smtClean="0">
                <a:solidFill>
                  <a:schemeClr val="bg1"/>
                </a:solidFill>
                <a:latin typeface="GalanoGrotesque-Bold" panose="00000800000000000000" pitchFamily="50" charset="-94"/>
              </a:rPr>
              <a:t>156</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401397" y="1123167"/>
            <a:ext cx="11338319" cy="5284242"/>
          </a:xfrm>
          <a:prstGeom prst="rect">
            <a:avLst/>
          </a:prstGeom>
        </p:spPr>
      </p:pic>
      <p:sp>
        <p:nvSpPr>
          <p:cNvPr id="18" name="Metin kutusu 17"/>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2. Emanet Çıkış İzin İsteği Onay</a:t>
            </a:r>
            <a:endParaRPr lang="tr-TR" sz="2200" b="1" dirty="0">
              <a:solidFill>
                <a:srgbClr val="C00000"/>
              </a:solidFill>
            </a:endParaRPr>
          </a:p>
        </p:txBody>
      </p:sp>
    </p:spTree>
    <p:extLst>
      <p:ext uri="{BB962C8B-B14F-4D97-AF65-F5344CB8AC3E}">
        <p14:creationId xmlns:p14="http://schemas.microsoft.com/office/powerpoint/2010/main" val="1134769753"/>
      </p:ext>
    </p:extLst>
  </p:cSld>
  <p:clrMapOvr>
    <a:masterClrMapping/>
  </p:clrMapOvr>
  <p:transition spd="slow">
    <p:push dir="u"/>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15725" y="6508777"/>
            <a:ext cx="486977" cy="349223"/>
          </a:xfrm>
        </p:spPr>
        <p:txBody>
          <a:bodyPr/>
          <a:lstStyle/>
          <a:p>
            <a:fld id="{16449A80-6FDC-475E-9293-1C17F140D77C}" type="slidenum">
              <a:rPr lang="tr-TR" smtClean="0">
                <a:solidFill>
                  <a:schemeClr val="bg1"/>
                </a:solidFill>
                <a:latin typeface="GalanoGrotesque-Bold" panose="00000800000000000000" pitchFamily="50" charset="-94"/>
              </a:rPr>
              <a:t>157</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70" y="1169669"/>
            <a:ext cx="11354382" cy="5237739"/>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3. KEÖS MİF Transfer</a:t>
            </a:r>
            <a:endParaRPr lang="tr-TR" sz="2200" b="1" dirty="0">
              <a:solidFill>
                <a:srgbClr val="C00000"/>
              </a:solidFill>
            </a:endParaRPr>
          </a:p>
        </p:txBody>
      </p:sp>
      <p:sp>
        <p:nvSpPr>
          <p:cNvPr id="3" name="Metin kutusu 2"/>
          <p:cNvSpPr txBox="1"/>
          <p:nvPr/>
        </p:nvSpPr>
        <p:spPr>
          <a:xfrm>
            <a:off x="6042861" y="3362178"/>
            <a:ext cx="5205046" cy="1938992"/>
          </a:xfrm>
          <a:prstGeom prst="rect">
            <a:avLst/>
          </a:prstGeom>
          <a:solidFill>
            <a:schemeClr val="accent1">
              <a:lumMod val="20000"/>
              <a:lumOff val="80000"/>
            </a:schemeClr>
          </a:solidFill>
        </p:spPr>
        <p:txBody>
          <a:bodyPr wrap="square" rtlCol="0">
            <a:spAutoFit/>
          </a:bodyPr>
          <a:lstStyle/>
          <a:p>
            <a:pPr algn="just"/>
            <a:r>
              <a:rPr lang="tr-TR" sz="2000" dirty="0" smtClean="0"/>
              <a:t>Müdür yetkisinde ya da yetkilendirdiği müdür yardımcısındadır. Ay sonuna 3 gün kala KEÖS MİF transfer yapılmaması gerekmektedir. KEÖS akıbetine düşmesi birkaç gün sürebildiği için sorunlu bir aktarım söz konusu olduğunda aylık mizan onayına engel olmaktadır.</a:t>
            </a:r>
            <a:endParaRPr lang="tr-TR" sz="2000" dirty="0"/>
          </a:p>
        </p:txBody>
      </p:sp>
    </p:spTree>
    <p:extLst>
      <p:ext uri="{BB962C8B-B14F-4D97-AF65-F5344CB8AC3E}">
        <p14:creationId xmlns:p14="http://schemas.microsoft.com/office/powerpoint/2010/main" val="4136296384"/>
      </p:ext>
    </p:extLst>
  </p:cSld>
  <p:clrMapOvr>
    <a:masterClrMapping/>
  </p:clrMapOvr>
  <p:transition spd="slow">
    <p:push dir="u"/>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63597" y="6462265"/>
            <a:ext cx="828403"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13575" y="6508777"/>
            <a:ext cx="489128" cy="349223"/>
          </a:xfrm>
        </p:spPr>
        <p:txBody>
          <a:bodyPr/>
          <a:lstStyle/>
          <a:p>
            <a:fld id="{16449A80-6FDC-475E-9293-1C17F140D77C}" type="slidenum">
              <a:rPr lang="tr-TR" smtClean="0">
                <a:solidFill>
                  <a:schemeClr val="bg1"/>
                </a:solidFill>
                <a:latin typeface="GalanoGrotesque-Bold" panose="00000800000000000000" pitchFamily="50" charset="-94"/>
              </a:rPr>
              <a:t>158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69" y="1166079"/>
            <a:ext cx="11393711" cy="5296186"/>
          </a:xfrm>
          <a:prstGeom prst="rect">
            <a:avLst/>
          </a:prstGeom>
        </p:spPr>
      </p:pic>
      <p:sp>
        <p:nvSpPr>
          <p:cNvPr id="18" name="Metin kutusu 17"/>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3. KEÖS MİF Transfer</a:t>
            </a:r>
            <a:endParaRPr lang="tr-TR" sz="2200" b="1" dirty="0">
              <a:solidFill>
                <a:srgbClr val="C00000"/>
              </a:solidFill>
            </a:endParaRPr>
          </a:p>
        </p:txBody>
      </p:sp>
    </p:spTree>
    <p:extLst>
      <p:ext uri="{BB962C8B-B14F-4D97-AF65-F5344CB8AC3E}">
        <p14:creationId xmlns:p14="http://schemas.microsoft.com/office/powerpoint/2010/main" val="1633184707"/>
      </p:ext>
    </p:extLst>
  </p:cSld>
  <p:clrMapOvr>
    <a:masterClrMapping/>
  </p:clrMapOvr>
  <p:transition spd="slow">
    <p:push dir="u"/>
  </p:transition>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33239" y="6508777"/>
            <a:ext cx="469463" cy="349223"/>
          </a:xfrm>
        </p:spPr>
        <p:txBody>
          <a:bodyPr/>
          <a:lstStyle/>
          <a:p>
            <a:fld id="{16449A80-6FDC-475E-9293-1C17F140D77C}" type="slidenum">
              <a:rPr lang="tr-TR" smtClean="0">
                <a:solidFill>
                  <a:schemeClr val="bg1"/>
                </a:solidFill>
                <a:latin typeface="GalanoGrotesque-Bold" panose="00000800000000000000" pitchFamily="50" charset="-94"/>
              </a:rPr>
              <a:t>159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6"/>
          <a:stretch>
            <a:fillRect/>
          </a:stretch>
        </p:blipFill>
        <p:spPr>
          <a:xfrm>
            <a:off x="365670" y="1130709"/>
            <a:ext cx="11433040" cy="5331555"/>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3. KEÖS MİF Transfer</a:t>
            </a:r>
            <a:endParaRPr lang="tr-TR" sz="2200" b="1" dirty="0">
              <a:solidFill>
                <a:srgbClr val="C00000"/>
              </a:solidFill>
            </a:endParaRPr>
          </a:p>
        </p:txBody>
      </p:sp>
    </p:spTree>
    <p:extLst>
      <p:ext uri="{BB962C8B-B14F-4D97-AF65-F5344CB8AC3E}">
        <p14:creationId xmlns:p14="http://schemas.microsoft.com/office/powerpoint/2010/main" val="583838962"/>
      </p:ext>
    </p:extLst>
  </p:cSld>
  <p:clrMapOvr>
    <a:masterClrMapping/>
  </p:clrMapOvr>
  <p:transition spd="slow">
    <p:push dir="u"/>
  </p:transition>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7935" y="6462265"/>
            <a:ext cx="934065"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64413" y="6508777"/>
            <a:ext cx="538289" cy="349223"/>
          </a:xfrm>
        </p:spPr>
        <p:txBody>
          <a:bodyPr/>
          <a:lstStyle/>
          <a:p>
            <a:fld id="{16449A80-6FDC-475E-9293-1C17F140D77C}" type="slidenum">
              <a:rPr lang="tr-TR" smtClean="0">
                <a:solidFill>
                  <a:schemeClr val="bg1"/>
                </a:solidFill>
                <a:latin typeface="GalanoGrotesque-Bold" panose="00000800000000000000" pitchFamily="50" charset="-94"/>
              </a:rPr>
              <a:t>160</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5" name="Unvan 1"/>
          <p:cNvSpPr txBox="1">
            <a:spLocks/>
          </p:cNvSpPr>
          <p:nvPr/>
        </p:nvSpPr>
        <p:spPr>
          <a:xfrm>
            <a:off x="556837" y="15904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Kayıt Servisi Ekranları</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rotWithShape="1">
          <a:blip r:embed="rId6"/>
          <a:srcRect t="141" r="1385" b="11463"/>
          <a:stretch/>
        </p:blipFill>
        <p:spPr>
          <a:xfrm>
            <a:off x="365670" y="1130709"/>
            <a:ext cx="11374046" cy="5276699"/>
          </a:xfrm>
          <a:prstGeom prst="rect">
            <a:avLst/>
          </a:prstGeom>
        </p:spPr>
      </p:pic>
      <p:sp>
        <p:nvSpPr>
          <p:cNvPr id="17" name="Metin kutusu 16"/>
          <p:cNvSpPr txBox="1"/>
          <p:nvPr/>
        </p:nvSpPr>
        <p:spPr>
          <a:xfrm>
            <a:off x="365670" y="645767"/>
            <a:ext cx="7027304" cy="430887"/>
          </a:xfrm>
          <a:prstGeom prst="rect">
            <a:avLst/>
          </a:prstGeom>
          <a:noFill/>
        </p:spPr>
        <p:txBody>
          <a:bodyPr wrap="square" rtlCol="0">
            <a:spAutoFit/>
          </a:bodyPr>
          <a:lstStyle/>
          <a:p>
            <a:r>
              <a:rPr lang="tr-TR" sz="2200" b="1" dirty="0" smtClean="0">
                <a:solidFill>
                  <a:srgbClr val="C00000"/>
                </a:solidFill>
              </a:rPr>
              <a:t>3. KEÖS MİF Transfer</a:t>
            </a:r>
            <a:endParaRPr lang="tr-TR" sz="2200" b="1" dirty="0">
              <a:solidFill>
                <a:srgbClr val="C00000"/>
              </a:solidFill>
            </a:endParaRPr>
          </a:p>
        </p:txBody>
      </p:sp>
    </p:spTree>
    <p:extLst>
      <p:ext uri="{BB962C8B-B14F-4D97-AF65-F5344CB8AC3E}">
        <p14:creationId xmlns:p14="http://schemas.microsoft.com/office/powerpoint/2010/main" val="390921934"/>
      </p:ext>
    </p:extLst>
  </p:cSld>
  <p:clrMapOvr>
    <a:masterClrMapping/>
  </p:clrMapOvr>
  <p:transition spd="slow">
    <p:push dir="u"/>
  </p:transition>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57" y="285314"/>
            <a:ext cx="204768" cy="259531"/>
          </a:xfrm>
          <a:prstGeom prst="rect">
            <a:avLst/>
          </a:prstGeom>
        </p:spPr>
      </p:pic>
      <p:sp>
        <p:nvSpPr>
          <p:cNvPr id="4" name="Slayt Numarası Yer Tutucusu 3"/>
          <p:cNvSpPr>
            <a:spLocks noGrp="1"/>
          </p:cNvSpPr>
          <p:nvPr>
            <p:ph type="sldNum" sz="quarter" idx="12"/>
          </p:nvPr>
        </p:nvSpPr>
        <p:spPr>
          <a:xfrm>
            <a:off x="11477303" y="6508777"/>
            <a:ext cx="525399" cy="349223"/>
          </a:xfrm>
        </p:spPr>
        <p:txBody>
          <a:bodyPr/>
          <a:lstStyle/>
          <a:p>
            <a:fld id="{16449A80-6FDC-475E-9293-1C17F140D77C}" type="slidenum">
              <a:rPr lang="tr-TR" smtClean="0">
                <a:solidFill>
                  <a:schemeClr val="bg1"/>
                </a:solidFill>
                <a:latin typeface="GalanoGrotesque-Bold" panose="00000800000000000000" pitchFamily="50" charset="-94"/>
              </a:rPr>
              <a:t>161</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6"/>
          <a:stretch>
            <a:fillRect/>
          </a:stretch>
        </p:blipFill>
        <p:spPr>
          <a:xfrm>
            <a:off x="334302" y="1219959"/>
            <a:ext cx="11428224" cy="1271314"/>
          </a:xfrm>
          <a:prstGeom prst="rect">
            <a:avLst/>
          </a:prstGeom>
        </p:spPr>
      </p:pic>
      <p:sp>
        <p:nvSpPr>
          <p:cNvPr id="10" name="Metin kutusu 9"/>
          <p:cNvSpPr txBox="1"/>
          <p:nvPr/>
        </p:nvSpPr>
        <p:spPr>
          <a:xfrm>
            <a:off x="472302" y="789071"/>
            <a:ext cx="7027304" cy="430887"/>
          </a:xfrm>
          <a:prstGeom prst="rect">
            <a:avLst/>
          </a:prstGeom>
          <a:noFill/>
        </p:spPr>
        <p:txBody>
          <a:bodyPr wrap="square" rtlCol="0">
            <a:spAutoFit/>
          </a:bodyPr>
          <a:lstStyle/>
          <a:p>
            <a:r>
              <a:rPr lang="tr-TR" sz="2200" b="1" dirty="0">
                <a:solidFill>
                  <a:srgbClr val="C00000"/>
                </a:solidFill>
              </a:rPr>
              <a:t>1</a:t>
            </a:r>
            <a:r>
              <a:rPr lang="tr-TR" sz="2200" b="1" dirty="0" smtClean="0">
                <a:solidFill>
                  <a:srgbClr val="C00000"/>
                </a:solidFill>
              </a:rPr>
              <a:t>. Tel Bilgisi (Günlük)</a:t>
            </a:r>
            <a:endParaRPr lang="tr-TR" sz="2200" b="1" dirty="0">
              <a:solidFill>
                <a:srgbClr val="C00000"/>
              </a:solidFill>
            </a:endParaRPr>
          </a:p>
        </p:txBody>
      </p:sp>
      <p:pic>
        <p:nvPicPr>
          <p:cNvPr id="3" name="Resim 2"/>
          <p:cNvPicPr>
            <a:picLocks noChangeAspect="1"/>
          </p:cNvPicPr>
          <p:nvPr/>
        </p:nvPicPr>
        <p:blipFill>
          <a:blip r:embed="rId7"/>
          <a:stretch>
            <a:fillRect/>
          </a:stretch>
        </p:blipFill>
        <p:spPr>
          <a:xfrm>
            <a:off x="365670" y="2554878"/>
            <a:ext cx="3114648" cy="3953899"/>
          </a:xfrm>
          <a:prstGeom prst="rect">
            <a:avLst/>
          </a:prstGeom>
        </p:spPr>
      </p:pic>
      <p:pic>
        <p:nvPicPr>
          <p:cNvPr id="5" name="Resim 4"/>
          <p:cNvPicPr>
            <a:picLocks noChangeAspect="1"/>
          </p:cNvPicPr>
          <p:nvPr/>
        </p:nvPicPr>
        <p:blipFill>
          <a:blip r:embed="rId8"/>
          <a:stretch>
            <a:fillRect/>
          </a:stretch>
        </p:blipFill>
        <p:spPr>
          <a:xfrm>
            <a:off x="4111694" y="2491271"/>
            <a:ext cx="3294991" cy="3953899"/>
          </a:xfrm>
          <a:prstGeom prst="rect">
            <a:avLst/>
          </a:prstGeom>
        </p:spPr>
      </p:pic>
      <p:pic>
        <p:nvPicPr>
          <p:cNvPr id="6" name="Resim 5"/>
          <p:cNvPicPr>
            <a:picLocks noChangeAspect="1"/>
          </p:cNvPicPr>
          <p:nvPr/>
        </p:nvPicPr>
        <p:blipFill>
          <a:blip r:embed="rId9"/>
          <a:stretch>
            <a:fillRect/>
          </a:stretch>
        </p:blipFill>
        <p:spPr>
          <a:xfrm>
            <a:off x="8223903" y="2514528"/>
            <a:ext cx="3253400" cy="3907387"/>
          </a:xfrm>
          <a:prstGeom prst="rect">
            <a:avLst/>
          </a:prstGeom>
        </p:spPr>
      </p:pic>
    </p:spTree>
    <p:extLst>
      <p:ext uri="{BB962C8B-B14F-4D97-AF65-F5344CB8AC3E}">
        <p14:creationId xmlns:p14="http://schemas.microsoft.com/office/powerpoint/2010/main" val="1323969920"/>
      </p:ext>
    </p:extLst>
  </p:cSld>
  <p:clrMapOvr>
    <a:masterClrMapping/>
  </p:clrMapOvr>
  <p:transition spd="slow">
    <p:push dir="u"/>
  </p:transition>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06201" y="6508777"/>
            <a:ext cx="496502" cy="349223"/>
          </a:xfrm>
        </p:spPr>
        <p:txBody>
          <a:bodyPr/>
          <a:lstStyle/>
          <a:p>
            <a:fld id="{16449A80-6FDC-475E-9293-1C17F140D77C}" type="slidenum">
              <a:rPr lang="tr-TR" smtClean="0">
                <a:solidFill>
                  <a:schemeClr val="bg1"/>
                </a:solidFill>
                <a:latin typeface="GalanoGrotesque-Bold" panose="00000800000000000000" pitchFamily="50" charset="-94"/>
              </a:rPr>
              <a:t>162</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6"/>
          <a:stretch>
            <a:fillRect/>
          </a:stretch>
        </p:blipFill>
        <p:spPr>
          <a:xfrm>
            <a:off x="365670" y="1301296"/>
            <a:ext cx="11400232" cy="5062182"/>
          </a:xfrm>
          <a:prstGeom prst="rect">
            <a:avLst/>
          </a:prstGeom>
        </p:spPr>
      </p:pic>
      <p:sp>
        <p:nvSpPr>
          <p:cNvPr id="10" name="Metin kutusu 9"/>
          <p:cNvSpPr txBox="1"/>
          <p:nvPr/>
        </p:nvSpPr>
        <p:spPr>
          <a:xfrm>
            <a:off x="472302" y="789071"/>
            <a:ext cx="7027304" cy="430887"/>
          </a:xfrm>
          <a:prstGeom prst="rect">
            <a:avLst/>
          </a:prstGeom>
          <a:noFill/>
        </p:spPr>
        <p:txBody>
          <a:bodyPr wrap="square" rtlCol="0">
            <a:spAutoFit/>
          </a:bodyPr>
          <a:lstStyle/>
          <a:p>
            <a:r>
              <a:rPr lang="tr-TR" sz="2200" b="1" dirty="0" smtClean="0">
                <a:solidFill>
                  <a:srgbClr val="C00000"/>
                </a:solidFill>
              </a:rPr>
              <a:t>2. Emanette Parası Olan Mükellefler Listesi (Aylık)</a:t>
            </a:r>
            <a:endParaRPr lang="tr-TR" sz="2200" b="1" dirty="0">
              <a:solidFill>
                <a:srgbClr val="C00000"/>
              </a:solidFill>
            </a:endParaRPr>
          </a:p>
        </p:txBody>
      </p:sp>
    </p:spTree>
    <p:extLst>
      <p:ext uri="{BB962C8B-B14F-4D97-AF65-F5344CB8AC3E}">
        <p14:creationId xmlns:p14="http://schemas.microsoft.com/office/powerpoint/2010/main" val="756527026"/>
      </p:ext>
    </p:extLst>
  </p:cSld>
  <p:clrMapOvr>
    <a:masterClrMapping/>
  </p:clrMapOvr>
  <p:transition spd="slow">
    <p:push dir="u"/>
  </p:transition>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87151" y="6508777"/>
            <a:ext cx="515552" cy="349223"/>
          </a:xfrm>
        </p:spPr>
        <p:txBody>
          <a:bodyPr/>
          <a:lstStyle/>
          <a:p>
            <a:fld id="{16449A80-6FDC-475E-9293-1C17F140D77C}" type="slidenum">
              <a:rPr lang="tr-TR" smtClean="0">
                <a:solidFill>
                  <a:schemeClr val="bg1"/>
                </a:solidFill>
                <a:latin typeface="GalanoGrotesque-Bold" panose="00000800000000000000" pitchFamily="50" charset="-94"/>
              </a:rPr>
              <a:t>163</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6"/>
          <a:stretch>
            <a:fillRect/>
          </a:stretch>
        </p:blipFill>
        <p:spPr>
          <a:xfrm>
            <a:off x="365670" y="1260206"/>
            <a:ext cx="11484207" cy="5112602"/>
          </a:xfrm>
          <a:prstGeom prst="rect">
            <a:avLst/>
          </a:prstGeom>
        </p:spPr>
      </p:pic>
      <p:sp>
        <p:nvSpPr>
          <p:cNvPr id="10" name="Metin kutusu 9"/>
          <p:cNvSpPr txBox="1"/>
          <p:nvPr/>
        </p:nvSpPr>
        <p:spPr>
          <a:xfrm>
            <a:off x="479376" y="789071"/>
            <a:ext cx="7020230" cy="430887"/>
          </a:xfrm>
          <a:prstGeom prst="rect">
            <a:avLst/>
          </a:prstGeom>
          <a:noFill/>
        </p:spPr>
        <p:txBody>
          <a:bodyPr wrap="square" rtlCol="0">
            <a:spAutoFit/>
          </a:bodyPr>
          <a:lstStyle/>
          <a:p>
            <a:r>
              <a:rPr lang="tr-TR" sz="2200" b="1" dirty="0" smtClean="0">
                <a:solidFill>
                  <a:srgbClr val="C00000"/>
                </a:solidFill>
              </a:rPr>
              <a:t>3. Onaylanmamış </a:t>
            </a:r>
            <a:r>
              <a:rPr lang="tr-TR" sz="2200" b="1" dirty="0" err="1" smtClean="0">
                <a:solidFill>
                  <a:srgbClr val="C00000"/>
                </a:solidFill>
              </a:rPr>
              <a:t>Red</a:t>
            </a:r>
            <a:r>
              <a:rPr lang="tr-TR" sz="2200" b="1" dirty="0" smtClean="0">
                <a:solidFill>
                  <a:srgbClr val="C00000"/>
                </a:solidFill>
              </a:rPr>
              <a:t> ve İade </a:t>
            </a:r>
            <a:r>
              <a:rPr lang="tr-TR" sz="2200" b="1" dirty="0" err="1" smtClean="0">
                <a:solidFill>
                  <a:srgbClr val="C00000"/>
                </a:solidFill>
              </a:rPr>
              <a:t>MİF’leri</a:t>
            </a:r>
            <a:r>
              <a:rPr lang="tr-TR" sz="2200" b="1" dirty="0" smtClean="0">
                <a:solidFill>
                  <a:srgbClr val="C00000"/>
                </a:solidFill>
              </a:rPr>
              <a:t> İcmali (Aylık)</a:t>
            </a:r>
            <a:endParaRPr lang="tr-TR" sz="2200" b="1" dirty="0">
              <a:solidFill>
                <a:srgbClr val="C00000"/>
              </a:solidFill>
            </a:endParaRPr>
          </a:p>
        </p:txBody>
      </p:sp>
    </p:spTree>
    <p:extLst>
      <p:ext uri="{BB962C8B-B14F-4D97-AF65-F5344CB8AC3E}">
        <p14:creationId xmlns:p14="http://schemas.microsoft.com/office/powerpoint/2010/main" val="1751846157"/>
      </p:ext>
    </p:extLst>
  </p:cSld>
  <p:clrMapOvr>
    <a:masterClrMapping/>
  </p:clrMapOvr>
  <p:transition spd="slow">
    <p:push dir="u"/>
  </p:transition>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75789"/>
            <a:ext cx="204768" cy="259531"/>
          </a:xfrm>
          <a:prstGeom prst="rect">
            <a:avLst/>
          </a:prstGeom>
        </p:spPr>
      </p:pic>
      <p:sp>
        <p:nvSpPr>
          <p:cNvPr id="4" name="Slayt Numarası Yer Tutucusu 3"/>
          <p:cNvSpPr>
            <a:spLocks noGrp="1"/>
          </p:cNvSpPr>
          <p:nvPr>
            <p:ph type="sldNum" sz="quarter" idx="12"/>
          </p:nvPr>
        </p:nvSpPr>
        <p:spPr>
          <a:xfrm>
            <a:off x="11513127" y="6529559"/>
            <a:ext cx="489575" cy="349223"/>
          </a:xfrm>
        </p:spPr>
        <p:txBody>
          <a:bodyPr/>
          <a:lstStyle/>
          <a:p>
            <a:fld id="{16449A80-6FDC-475E-9293-1C17F140D77C}" type="slidenum">
              <a:rPr lang="tr-TR" smtClean="0">
                <a:solidFill>
                  <a:schemeClr val="bg1"/>
                </a:solidFill>
                <a:latin typeface="GalanoGrotesque-Bold" panose="00000800000000000000" pitchFamily="50" charset="-94"/>
              </a:rPr>
              <a:t>164</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Metin kutusu 8"/>
          <p:cNvSpPr txBox="1"/>
          <p:nvPr/>
        </p:nvSpPr>
        <p:spPr>
          <a:xfrm>
            <a:off x="479376" y="789071"/>
            <a:ext cx="7507628" cy="430887"/>
          </a:xfrm>
          <a:prstGeom prst="rect">
            <a:avLst/>
          </a:prstGeom>
          <a:noFill/>
        </p:spPr>
        <p:txBody>
          <a:bodyPr wrap="square" rtlCol="0">
            <a:spAutoFit/>
          </a:bodyPr>
          <a:lstStyle/>
          <a:p>
            <a:r>
              <a:rPr lang="tr-TR" sz="2200" b="1" dirty="0" smtClean="0">
                <a:solidFill>
                  <a:srgbClr val="C00000"/>
                </a:solidFill>
              </a:rPr>
              <a:t>4. </a:t>
            </a:r>
            <a:r>
              <a:rPr lang="tr-TR" sz="2200" b="1" dirty="0" err="1" smtClean="0">
                <a:solidFill>
                  <a:srgbClr val="C00000"/>
                </a:solidFill>
              </a:rPr>
              <a:t>Reddiyat</a:t>
            </a:r>
            <a:r>
              <a:rPr lang="tr-TR" sz="2200" b="1" dirty="0" smtClean="0">
                <a:solidFill>
                  <a:srgbClr val="C00000"/>
                </a:solidFill>
              </a:rPr>
              <a:t> Düzeltme Fişleri Muhasebe Durum Listesi (Aylık)</a:t>
            </a:r>
            <a:endParaRPr lang="tr-TR" sz="2200" b="1" dirty="0">
              <a:solidFill>
                <a:srgbClr val="C00000"/>
              </a:solidFill>
            </a:endParaRPr>
          </a:p>
        </p:txBody>
      </p:sp>
      <p:pic>
        <p:nvPicPr>
          <p:cNvPr id="10" name="Resim 9"/>
          <p:cNvPicPr/>
          <p:nvPr/>
        </p:nvPicPr>
        <p:blipFill>
          <a:blip r:embed="rId6"/>
          <a:stretch>
            <a:fillRect/>
          </a:stretch>
        </p:blipFill>
        <p:spPr>
          <a:xfrm>
            <a:off x="365669" y="1458608"/>
            <a:ext cx="11381572" cy="4932861"/>
          </a:xfrm>
          <a:prstGeom prst="rect">
            <a:avLst/>
          </a:prstGeom>
        </p:spPr>
      </p:pic>
    </p:spTree>
    <p:extLst>
      <p:ext uri="{BB962C8B-B14F-4D97-AF65-F5344CB8AC3E}">
        <p14:creationId xmlns:p14="http://schemas.microsoft.com/office/powerpoint/2010/main" val="3460051093"/>
      </p:ext>
    </p:extLst>
  </p:cSld>
  <p:clrMapOvr>
    <a:masterClrMapping/>
  </p:clrMapOvr>
  <p:transition spd="slow">
    <p:push dir="u"/>
  </p:transition>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87151" y="6508777"/>
            <a:ext cx="515552" cy="349223"/>
          </a:xfrm>
        </p:spPr>
        <p:txBody>
          <a:bodyPr/>
          <a:lstStyle/>
          <a:p>
            <a:fld id="{16449A80-6FDC-475E-9293-1C17F140D77C}" type="slidenum">
              <a:rPr lang="tr-TR" smtClean="0">
                <a:solidFill>
                  <a:schemeClr val="bg1"/>
                </a:solidFill>
                <a:latin typeface="GalanoGrotesque-Bold" panose="00000800000000000000" pitchFamily="50" charset="-94"/>
              </a:rPr>
              <a:t>165</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6"/>
          <a:stretch>
            <a:fillRect/>
          </a:stretch>
        </p:blipFill>
        <p:spPr>
          <a:xfrm>
            <a:off x="365669" y="1352939"/>
            <a:ext cx="11353579" cy="4164634"/>
          </a:xfrm>
          <a:prstGeom prst="rect">
            <a:avLst/>
          </a:prstGeom>
        </p:spPr>
      </p:pic>
      <p:sp>
        <p:nvSpPr>
          <p:cNvPr id="10" name="Metin kutusu 9"/>
          <p:cNvSpPr txBox="1"/>
          <p:nvPr/>
        </p:nvSpPr>
        <p:spPr>
          <a:xfrm>
            <a:off x="479376" y="789071"/>
            <a:ext cx="7507628" cy="430887"/>
          </a:xfrm>
          <a:prstGeom prst="rect">
            <a:avLst/>
          </a:prstGeom>
          <a:noFill/>
        </p:spPr>
        <p:txBody>
          <a:bodyPr wrap="square" rtlCol="0">
            <a:spAutoFit/>
          </a:bodyPr>
          <a:lstStyle/>
          <a:p>
            <a:r>
              <a:rPr lang="tr-TR" sz="2200" b="1" dirty="0" smtClean="0">
                <a:solidFill>
                  <a:srgbClr val="C00000"/>
                </a:solidFill>
              </a:rPr>
              <a:t>5. KEÖS MİF Durum Raporu (Aylık)</a:t>
            </a:r>
            <a:endParaRPr lang="tr-TR" sz="2200" b="1" dirty="0">
              <a:solidFill>
                <a:srgbClr val="C00000"/>
              </a:solidFill>
            </a:endParaRPr>
          </a:p>
        </p:txBody>
      </p:sp>
    </p:spTree>
    <p:extLst>
      <p:ext uri="{BB962C8B-B14F-4D97-AF65-F5344CB8AC3E}">
        <p14:creationId xmlns:p14="http://schemas.microsoft.com/office/powerpoint/2010/main" val="3959363067"/>
      </p:ext>
    </p:extLst>
  </p:cSld>
  <p:clrMapOvr>
    <a:masterClrMapping/>
  </p:clrMapOvr>
  <p:transition spd="slow">
    <p:push dir="u"/>
  </p:transition>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92345" y="6508777"/>
            <a:ext cx="510357" cy="349223"/>
          </a:xfrm>
        </p:spPr>
        <p:txBody>
          <a:bodyPr/>
          <a:lstStyle/>
          <a:p>
            <a:fld id="{16449A80-6FDC-475E-9293-1C17F140D77C}" type="slidenum">
              <a:rPr lang="tr-TR" smtClean="0">
                <a:solidFill>
                  <a:schemeClr val="bg1"/>
                </a:solidFill>
                <a:latin typeface="GalanoGrotesque-Bold" panose="00000800000000000000" pitchFamily="50" charset="-94"/>
              </a:rPr>
              <a:t>166</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Muhasebe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9" name="Metin kutusu 8"/>
          <p:cNvSpPr txBox="1"/>
          <p:nvPr/>
        </p:nvSpPr>
        <p:spPr>
          <a:xfrm>
            <a:off x="479376" y="789071"/>
            <a:ext cx="7507628" cy="430887"/>
          </a:xfrm>
          <a:prstGeom prst="rect">
            <a:avLst/>
          </a:prstGeom>
          <a:noFill/>
        </p:spPr>
        <p:txBody>
          <a:bodyPr wrap="square" rtlCol="0">
            <a:spAutoFit/>
          </a:bodyPr>
          <a:lstStyle/>
          <a:p>
            <a:r>
              <a:rPr lang="tr-TR" sz="2200" b="1" dirty="0" smtClean="0">
                <a:solidFill>
                  <a:srgbClr val="C00000"/>
                </a:solidFill>
              </a:rPr>
              <a:t>6. Aylık Mizan (Aylık)</a:t>
            </a:r>
            <a:endParaRPr lang="tr-TR" sz="2200" b="1" dirty="0">
              <a:solidFill>
                <a:srgbClr val="C00000"/>
              </a:solidFill>
            </a:endParaRPr>
          </a:p>
        </p:txBody>
      </p:sp>
      <p:pic>
        <p:nvPicPr>
          <p:cNvPr id="10" name="Resim 9"/>
          <p:cNvPicPr/>
          <p:nvPr/>
        </p:nvPicPr>
        <p:blipFill>
          <a:blip r:embed="rId6"/>
          <a:stretch>
            <a:fillRect/>
          </a:stretch>
        </p:blipFill>
        <p:spPr>
          <a:xfrm>
            <a:off x="365669" y="1260206"/>
            <a:ext cx="11409563" cy="1475098"/>
          </a:xfrm>
          <a:prstGeom prst="rect">
            <a:avLst/>
          </a:prstGeom>
        </p:spPr>
      </p:pic>
      <p:pic>
        <p:nvPicPr>
          <p:cNvPr id="3" name="Resim 2"/>
          <p:cNvPicPr>
            <a:picLocks noChangeAspect="1"/>
          </p:cNvPicPr>
          <p:nvPr/>
        </p:nvPicPr>
        <p:blipFill>
          <a:blip r:embed="rId7"/>
          <a:stretch>
            <a:fillRect/>
          </a:stretch>
        </p:blipFill>
        <p:spPr>
          <a:xfrm>
            <a:off x="365668" y="2775552"/>
            <a:ext cx="4141017" cy="373322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Resim 4"/>
          <p:cNvPicPr>
            <a:picLocks noChangeAspect="1"/>
          </p:cNvPicPr>
          <p:nvPr/>
        </p:nvPicPr>
        <p:blipFill>
          <a:blip r:embed="rId8"/>
          <a:stretch>
            <a:fillRect/>
          </a:stretch>
        </p:blipFill>
        <p:spPr>
          <a:xfrm>
            <a:off x="4758613" y="2735304"/>
            <a:ext cx="3948499" cy="37734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9227733"/>
      </p:ext>
    </p:extLst>
  </p:cSld>
  <p:clrMapOvr>
    <a:masterClrMapping/>
  </p:clrMapOvr>
  <p:transition spd="slow">
    <p:push dir="u"/>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97293" y="3051110"/>
            <a:ext cx="8791242" cy="1311289"/>
          </a:xfrm>
        </p:spPr>
        <p:txBody>
          <a:bodyPr>
            <a:noAutofit/>
          </a:bodyPr>
          <a:lstStyle/>
          <a:p>
            <a:r>
              <a:rPr lang="tr-TR" sz="4000" b="1" dirty="0">
                <a:solidFill>
                  <a:srgbClr val="E20612"/>
                </a:solidFill>
                <a:latin typeface="GalanoGrotesque-Bold" panose="00000800000000000000" pitchFamily="50" charset="-94"/>
              </a:rPr>
              <a:t>MUHASEBE BÖLÜMÜ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VEZNE SERVİSİ</a:t>
            </a:r>
          </a:p>
        </p:txBody>
      </p:sp>
    </p:spTree>
    <p:extLst>
      <p:ext uri="{BB962C8B-B14F-4D97-AF65-F5344CB8AC3E}">
        <p14:creationId xmlns:p14="http://schemas.microsoft.com/office/powerpoint/2010/main" val="399574176"/>
      </p:ext>
    </p:extLst>
  </p:cSld>
  <p:clrMapOvr>
    <a:masterClrMapping/>
  </p:clrMapOvr>
  <p:transition spd="slow">
    <p:push dir="u"/>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06201" y="6508777"/>
            <a:ext cx="496502" cy="349223"/>
          </a:xfrm>
        </p:spPr>
        <p:txBody>
          <a:bodyPr/>
          <a:lstStyle/>
          <a:p>
            <a:fld id="{16449A80-6FDC-475E-9293-1C17F140D77C}" type="slidenum">
              <a:rPr lang="tr-TR" smtClean="0">
                <a:solidFill>
                  <a:schemeClr val="bg1"/>
                </a:solidFill>
                <a:latin typeface="GalanoGrotesque-Bold" panose="00000800000000000000" pitchFamily="50" charset="-94"/>
              </a:rPr>
              <a:t>168</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800" b="1" dirty="0" smtClean="0">
                <a:solidFill>
                  <a:schemeClr val="accent5">
                    <a:lumMod val="75000"/>
                  </a:schemeClr>
                </a:solidFill>
                <a:latin typeface="GalanoGrotesque-Medium" panose="00000600000000000000" pitchFamily="50" charset="-94"/>
              </a:rPr>
              <a:t>Vezne Servisi </a:t>
            </a:r>
            <a:r>
              <a:rPr lang="tr-TR" sz="2800" b="1" dirty="0">
                <a:solidFill>
                  <a:schemeClr val="accent5">
                    <a:lumMod val="75000"/>
                  </a:schemeClr>
                </a:solidFill>
                <a:latin typeface="GalanoGrotesque-Medium" panose="00000600000000000000" pitchFamily="50" charset="-94"/>
              </a:rPr>
              <a:t>Görev Tanımı</a:t>
            </a:r>
          </a:p>
        </p:txBody>
      </p:sp>
      <p:sp>
        <p:nvSpPr>
          <p:cNvPr id="17" name="Dikdörtgen 16"/>
          <p:cNvSpPr/>
          <p:nvPr/>
        </p:nvSpPr>
        <p:spPr>
          <a:xfrm>
            <a:off x="347819" y="1169956"/>
            <a:ext cx="11406633" cy="4154984"/>
          </a:xfrm>
          <a:prstGeom prst="rect">
            <a:avLst/>
          </a:prstGeom>
        </p:spPr>
        <p:txBody>
          <a:bodyPr wrap="square">
            <a:spAutoFit/>
          </a:bodyPr>
          <a:lstStyle/>
          <a:p>
            <a:pPr algn="just"/>
            <a:r>
              <a:rPr lang="tr-TR" sz="2400" b="1" dirty="0" smtClean="0">
                <a:solidFill>
                  <a:srgbClr val="C00000"/>
                </a:solidFill>
              </a:rPr>
              <a:t>	İşlem </a:t>
            </a:r>
            <a:r>
              <a:rPr lang="tr-TR" sz="2400" b="1" dirty="0">
                <a:solidFill>
                  <a:srgbClr val="C00000"/>
                </a:solidFill>
              </a:rPr>
              <a:t>Yönergesi </a:t>
            </a:r>
            <a:r>
              <a:rPr lang="tr-TR" sz="2400" b="1" dirty="0" smtClean="0">
                <a:solidFill>
                  <a:srgbClr val="C00000"/>
                </a:solidFill>
              </a:rPr>
              <a:t>Madde 256: </a:t>
            </a:r>
          </a:p>
          <a:p>
            <a:pPr algn="just"/>
            <a:endParaRPr lang="tr-TR" sz="2400" dirty="0" smtClean="0"/>
          </a:p>
          <a:p>
            <a:pPr algn="just"/>
            <a:r>
              <a:rPr lang="tr-TR" sz="2400" dirty="0"/>
              <a:t>	</a:t>
            </a:r>
            <a:r>
              <a:rPr lang="tr-TR" sz="2400" dirty="0" smtClean="0"/>
              <a:t>a</a:t>
            </a:r>
            <a:r>
              <a:rPr lang="tr-TR" sz="2400" dirty="0"/>
              <a:t>) Tarh ve tahakkuk ettirilerek tahsil edilebilir hale getirilen vergi, resim, harç ve diğer amme alacaklarının borçlusu tarafından özel kanunlarında belirtilen taksit ve ödeme sürelerinde yapılacak ödemelere</a:t>
            </a:r>
            <a:r>
              <a:rPr lang="tr-TR" sz="2400" dirty="0" smtClean="0"/>
              <a:t>,</a:t>
            </a:r>
          </a:p>
          <a:p>
            <a:pPr algn="just"/>
            <a:r>
              <a:rPr lang="tr-TR" sz="2400" dirty="0"/>
              <a:t>	</a:t>
            </a:r>
            <a:r>
              <a:rPr lang="tr-TR" sz="2400" dirty="0" smtClean="0"/>
              <a:t>b</a:t>
            </a:r>
            <a:r>
              <a:rPr lang="tr-TR" sz="2400" dirty="0"/>
              <a:t>) Teminat, emanet, muhasebe birimleri arası, kişi borçları vb. olarak yapılan tahsilatlara, </a:t>
            </a:r>
            <a:endParaRPr lang="tr-TR" sz="2400" dirty="0" smtClean="0"/>
          </a:p>
          <a:p>
            <a:pPr algn="just"/>
            <a:r>
              <a:rPr lang="tr-TR" sz="2400" dirty="0"/>
              <a:t>	</a:t>
            </a:r>
            <a:r>
              <a:rPr lang="tr-TR" sz="2400" dirty="0" smtClean="0"/>
              <a:t>c</a:t>
            </a:r>
            <a:r>
              <a:rPr lang="tr-TR" sz="2400" dirty="0"/>
              <a:t>) Taksit ve ödeme süreleri geçtikten sonra </a:t>
            </a:r>
            <a:r>
              <a:rPr lang="tr-TR" sz="2400" dirty="0" err="1"/>
              <a:t>rızaen</a:t>
            </a:r>
            <a:r>
              <a:rPr lang="tr-TR" sz="2400" dirty="0"/>
              <a:t> yapılacak ödemelere ilişkin </a:t>
            </a:r>
            <a:r>
              <a:rPr lang="tr-TR" sz="2400" dirty="0" smtClean="0"/>
              <a:t>işlemler vezne servisi tarafından yürütülür. </a:t>
            </a:r>
          </a:p>
          <a:p>
            <a:pPr algn="just"/>
            <a:r>
              <a:rPr lang="tr-TR" sz="2400" dirty="0"/>
              <a:t>	</a:t>
            </a:r>
            <a:r>
              <a:rPr lang="tr-TR" sz="2400" dirty="0" smtClean="0"/>
              <a:t>Tahsildar </a:t>
            </a:r>
            <a:r>
              <a:rPr lang="tr-TR" sz="2400" dirty="0"/>
              <a:t>ve icra memurlarınca </a:t>
            </a:r>
            <a:r>
              <a:rPr lang="tr-TR" sz="2400" dirty="0" err="1"/>
              <a:t>rızaen</a:t>
            </a:r>
            <a:r>
              <a:rPr lang="tr-TR" sz="2400" dirty="0"/>
              <a:t> veya cebren yapılan tahsilatın vezneye teslimi de tahsilat işleri kapsamına </a:t>
            </a:r>
            <a:r>
              <a:rPr lang="tr-TR" sz="2400" dirty="0" smtClean="0"/>
              <a:t>girer</a:t>
            </a:r>
            <a:r>
              <a:rPr lang="tr-TR" sz="2400" dirty="0"/>
              <a:t> </a:t>
            </a:r>
            <a:r>
              <a:rPr lang="tr-TR" sz="2400" dirty="0" smtClean="0"/>
              <a:t>ve </a:t>
            </a:r>
            <a:r>
              <a:rPr lang="tr-TR" sz="2400" dirty="0"/>
              <a:t>vezne servisi tarafından yürütülür. </a:t>
            </a:r>
          </a:p>
        </p:txBody>
      </p:sp>
    </p:spTree>
    <p:extLst>
      <p:ext uri="{BB962C8B-B14F-4D97-AF65-F5344CB8AC3E}">
        <p14:creationId xmlns:p14="http://schemas.microsoft.com/office/powerpoint/2010/main" val="3543610725"/>
      </p:ext>
    </p:extLst>
  </p:cSld>
  <p:clrMapOvr>
    <a:masterClrMapping/>
  </p:clrMapOvr>
  <p:transition spd="slow">
    <p:push dir="u"/>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79" y="285314"/>
            <a:ext cx="204768" cy="259531"/>
          </a:xfrm>
          <a:prstGeom prst="rect">
            <a:avLst/>
          </a:prstGeom>
        </p:spPr>
      </p:pic>
      <p:sp>
        <p:nvSpPr>
          <p:cNvPr id="4" name="Slayt Numarası Yer Tutucusu 3"/>
          <p:cNvSpPr>
            <a:spLocks noGrp="1"/>
          </p:cNvSpPr>
          <p:nvPr>
            <p:ph type="sldNum" sz="quarter" idx="12"/>
          </p:nvPr>
        </p:nvSpPr>
        <p:spPr>
          <a:xfrm>
            <a:off x="11515725" y="6508777"/>
            <a:ext cx="486977" cy="349223"/>
          </a:xfrm>
        </p:spPr>
        <p:txBody>
          <a:bodyPr/>
          <a:lstStyle/>
          <a:p>
            <a:fld id="{16449A80-6FDC-475E-9293-1C17F140D77C}" type="slidenum">
              <a:rPr lang="tr-TR" smtClean="0">
                <a:solidFill>
                  <a:schemeClr val="bg1"/>
                </a:solidFill>
                <a:latin typeface="GalanoGrotesque-Bold" panose="00000800000000000000" pitchFamily="50" charset="-94"/>
              </a:rPr>
              <a:t>169</a:t>
            </a:fld>
            <a:endParaRPr lang="tr-TR" dirty="0">
              <a:solidFill>
                <a:schemeClr val="bg1"/>
              </a:solidFill>
              <a:latin typeface="GalanoGrotesque-Bold" panose="00000800000000000000" pitchFamily="50" charset="-94"/>
            </a:endParaRPr>
          </a:p>
        </p:txBody>
      </p:sp>
      <p:sp>
        <p:nvSpPr>
          <p:cNvPr id="10" name="Unvan 1"/>
          <p:cNvSpPr txBox="1">
            <a:spLocks/>
          </p:cNvSpPr>
          <p:nvPr/>
        </p:nvSpPr>
        <p:spPr>
          <a:xfrm>
            <a:off x="556837" y="213903"/>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800" b="1" dirty="0">
              <a:solidFill>
                <a:schemeClr val="accent5">
                  <a:lumMod val="75000"/>
                </a:schemeClr>
              </a:solidFill>
              <a:latin typeface="GalanoGrotesque-Medium" panose="000006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Vezne Servisi Ekranları</a:t>
            </a:r>
            <a:endParaRPr lang="tr-TR" sz="2400" b="1" dirty="0">
              <a:solidFill>
                <a:schemeClr val="accent5">
                  <a:lumMod val="75000"/>
                </a:schemeClr>
              </a:solidFill>
              <a:latin typeface="GalanoGrotesque-Medium" panose="00000600000000000000" pitchFamily="50" charset="-94"/>
            </a:endParaRPr>
          </a:p>
        </p:txBody>
      </p:sp>
      <p:pic>
        <p:nvPicPr>
          <p:cNvPr id="15" name="Resim 14"/>
          <p:cNvPicPr/>
          <p:nvPr/>
        </p:nvPicPr>
        <p:blipFill>
          <a:blip r:embed="rId7"/>
          <a:stretch>
            <a:fillRect/>
          </a:stretch>
        </p:blipFill>
        <p:spPr>
          <a:xfrm>
            <a:off x="365670" y="1260206"/>
            <a:ext cx="11306926" cy="5243149"/>
          </a:xfrm>
          <a:prstGeom prst="rect">
            <a:avLst/>
          </a:prstGeom>
        </p:spPr>
      </p:pic>
      <p:sp>
        <p:nvSpPr>
          <p:cNvPr id="17" name="Metin kutusu 16"/>
          <p:cNvSpPr txBox="1"/>
          <p:nvPr/>
        </p:nvSpPr>
        <p:spPr>
          <a:xfrm>
            <a:off x="479376" y="613875"/>
            <a:ext cx="7507628" cy="430887"/>
          </a:xfrm>
          <a:prstGeom prst="rect">
            <a:avLst/>
          </a:prstGeom>
          <a:noFill/>
        </p:spPr>
        <p:txBody>
          <a:bodyPr wrap="square" rtlCol="0">
            <a:spAutoFit/>
          </a:bodyPr>
          <a:lstStyle/>
          <a:p>
            <a:r>
              <a:rPr lang="tr-TR" sz="2200" b="1" dirty="0" smtClean="0">
                <a:solidFill>
                  <a:srgbClr val="C00000"/>
                </a:solidFill>
              </a:rPr>
              <a:t>Vezne Faaliyet Sonlandırma Onay İptali</a:t>
            </a:r>
            <a:endParaRPr lang="tr-TR" sz="2200" b="1" dirty="0">
              <a:solidFill>
                <a:srgbClr val="C00000"/>
              </a:solidFill>
            </a:endParaRPr>
          </a:p>
        </p:txBody>
      </p:sp>
    </p:spTree>
    <p:extLst>
      <p:ext uri="{BB962C8B-B14F-4D97-AF65-F5344CB8AC3E}">
        <p14:creationId xmlns:p14="http://schemas.microsoft.com/office/powerpoint/2010/main" val="28535176"/>
      </p:ext>
    </p:extLst>
  </p:cSld>
  <p:clrMapOvr>
    <a:masterClrMapping/>
  </p:clrMapOvr>
  <p:transition spd="slow">
    <p:push dir="u"/>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25251" y="6508777"/>
            <a:ext cx="477452" cy="349223"/>
          </a:xfrm>
        </p:spPr>
        <p:txBody>
          <a:bodyPr/>
          <a:lstStyle/>
          <a:p>
            <a:fld id="{16449A80-6FDC-475E-9293-1C17F140D77C}" type="slidenum">
              <a:rPr lang="tr-TR" smtClean="0">
                <a:solidFill>
                  <a:schemeClr val="bg1"/>
                </a:solidFill>
                <a:latin typeface="GalanoGrotesque-Bold" panose="00000800000000000000" pitchFamily="50" charset="-94"/>
              </a:rPr>
              <a:t>170</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Vezne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rotWithShape="1">
          <a:blip r:embed="rId6"/>
          <a:srcRect l="-1" r="775"/>
          <a:stretch/>
        </p:blipFill>
        <p:spPr bwMode="auto">
          <a:xfrm>
            <a:off x="365670" y="1297248"/>
            <a:ext cx="11362910" cy="5165017"/>
          </a:xfrm>
          <a:prstGeom prst="rect">
            <a:avLst/>
          </a:prstGeom>
          <a:ln>
            <a:noFill/>
          </a:ln>
          <a:extLst>
            <a:ext uri="{53640926-AAD7-44D8-BBD7-CCE9431645EC}">
              <a14:shadowObscured xmlns:a14="http://schemas.microsoft.com/office/drawing/2010/main"/>
            </a:ext>
          </a:extLst>
        </p:spPr>
      </p:pic>
      <p:sp>
        <p:nvSpPr>
          <p:cNvPr id="10" name="Metin kutusu 9"/>
          <p:cNvSpPr txBox="1"/>
          <p:nvPr/>
        </p:nvSpPr>
        <p:spPr>
          <a:xfrm>
            <a:off x="479376" y="789071"/>
            <a:ext cx="7507628" cy="461665"/>
          </a:xfrm>
          <a:prstGeom prst="rect">
            <a:avLst/>
          </a:prstGeom>
          <a:noFill/>
        </p:spPr>
        <p:txBody>
          <a:bodyPr wrap="square" rtlCol="0">
            <a:spAutoFit/>
          </a:bodyPr>
          <a:lstStyle/>
          <a:p>
            <a:r>
              <a:rPr lang="tr-TR" sz="2200" b="1" dirty="0" smtClean="0">
                <a:solidFill>
                  <a:srgbClr val="C00000"/>
                </a:solidFill>
              </a:rPr>
              <a:t>1. </a:t>
            </a:r>
            <a:r>
              <a:rPr lang="tr-TR" sz="2400" b="1" dirty="0">
                <a:solidFill>
                  <a:srgbClr val="C00000"/>
                </a:solidFill>
              </a:rPr>
              <a:t>Vezne Faaliyet </a:t>
            </a:r>
            <a:r>
              <a:rPr lang="tr-TR" sz="2400" b="1" dirty="0" smtClean="0">
                <a:solidFill>
                  <a:srgbClr val="C00000"/>
                </a:solidFill>
              </a:rPr>
              <a:t>Raporu (Günlük)</a:t>
            </a:r>
            <a:endParaRPr lang="tr-TR" sz="2200" b="1" dirty="0">
              <a:solidFill>
                <a:srgbClr val="C00000"/>
              </a:solidFill>
            </a:endParaRPr>
          </a:p>
        </p:txBody>
      </p:sp>
    </p:spTree>
    <p:extLst>
      <p:ext uri="{BB962C8B-B14F-4D97-AF65-F5344CB8AC3E}">
        <p14:creationId xmlns:p14="http://schemas.microsoft.com/office/powerpoint/2010/main" val="4240890749"/>
      </p:ext>
    </p:extLst>
  </p:cSld>
  <p:clrMapOvr>
    <a:masterClrMapping/>
  </p:clrMapOvr>
  <p:transition spd="slow">
    <p:push dir="u"/>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3053" y="6462265"/>
            <a:ext cx="858947" cy="395735"/>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993" y="0"/>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496675" y="6508777"/>
            <a:ext cx="506027" cy="349223"/>
          </a:xfrm>
        </p:spPr>
        <p:txBody>
          <a:bodyPr/>
          <a:lstStyle/>
          <a:p>
            <a:fld id="{16449A80-6FDC-475E-9293-1C17F140D77C}" type="slidenum">
              <a:rPr lang="tr-TR" smtClean="0">
                <a:solidFill>
                  <a:schemeClr val="bg1"/>
                </a:solidFill>
                <a:latin typeface="GalanoGrotesque-Bold" panose="00000800000000000000" pitchFamily="50" charset="-94"/>
              </a:rPr>
              <a:t>171</a:t>
            </a:fld>
            <a:endParaRPr lang="tr-TR" dirty="0">
              <a:solidFill>
                <a:schemeClr val="bg1"/>
              </a:solidFill>
              <a:latin typeface="GalanoGrotesque-Bold" panose="00000800000000000000" pitchFamily="50" charset="-94"/>
            </a:endParaRPr>
          </a:p>
        </p:txBody>
      </p:sp>
      <p:sp>
        <p:nvSpPr>
          <p:cNvPr id="12" name="2 İçerik Yer Tutucusu"/>
          <p:cNvSpPr>
            <a:spLocks noGrp="1"/>
          </p:cNvSpPr>
          <p:nvPr>
            <p:ph idx="1"/>
          </p:nvPr>
        </p:nvSpPr>
        <p:spPr>
          <a:xfrm>
            <a:off x="479376" y="1691093"/>
            <a:ext cx="10884221" cy="4021550"/>
          </a:xfrm>
        </p:spPr>
        <p:txBody>
          <a:bodyPr>
            <a:noAutofit/>
          </a:bodyPr>
          <a:lstStyle/>
          <a:p>
            <a:pPr marL="0" indent="0">
              <a:buNone/>
            </a:pPr>
            <a:r>
              <a:rPr lang="tr-TR" sz="2400" b="1" dirty="0"/>
              <a:t>	</a:t>
            </a:r>
            <a:endParaRPr lang="tr-TR" sz="2400" dirty="0"/>
          </a:p>
          <a:p>
            <a:pPr marL="0" indent="0">
              <a:buNone/>
            </a:pPr>
            <a:r>
              <a:rPr lang="tr-TR" sz="2400" dirty="0"/>
              <a:t>	</a:t>
            </a:r>
            <a:endParaRPr lang="tr-TR" dirty="0"/>
          </a:p>
        </p:txBody>
      </p:sp>
      <p:sp>
        <p:nvSpPr>
          <p:cNvPr id="16" name="Unvan 1"/>
          <p:cNvSpPr txBox="1">
            <a:spLocks/>
          </p:cNvSpPr>
          <p:nvPr/>
        </p:nvSpPr>
        <p:spPr>
          <a:xfrm>
            <a:off x="479376" y="138001"/>
            <a:ext cx="9974195" cy="6695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Vezne Servisiyle İlgili Kontrol Edilmesi Gereken Listeler</a:t>
            </a:r>
            <a:endParaRPr lang="tr-TR" sz="2400" b="1" dirty="0">
              <a:solidFill>
                <a:schemeClr val="accent5">
                  <a:lumMod val="75000"/>
                </a:schemeClr>
              </a:solidFill>
              <a:latin typeface="GalanoGrotesque-Medium" panose="00000600000000000000" pitchFamily="50" charset="-94"/>
            </a:endParaRPr>
          </a:p>
        </p:txBody>
      </p:sp>
      <p:sp>
        <p:nvSpPr>
          <p:cNvPr id="10" name="Metin kutusu 9"/>
          <p:cNvSpPr txBox="1"/>
          <p:nvPr/>
        </p:nvSpPr>
        <p:spPr>
          <a:xfrm>
            <a:off x="479376" y="789071"/>
            <a:ext cx="7507628" cy="461665"/>
          </a:xfrm>
          <a:prstGeom prst="rect">
            <a:avLst/>
          </a:prstGeom>
          <a:noFill/>
        </p:spPr>
        <p:txBody>
          <a:bodyPr wrap="square" rtlCol="0">
            <a:spAutoFit/>
          </a:bodyPr>
          <a:lstStyle/>
          <a:p>
            <a:r>
              <a:rPr lang="tr-TR" sz="2200" b="1" dirty="0" smtClean="0">
                <a:solidFill>
                  <a:srgbClr val="C00000"/>
                </a:solidFill>
              </a:rPr>
              <a:t>1. </a:t>
            </a:r>
            <a:r>
              <a:rPr lang="tr-TR" sz="2400" b="1" dirty="0">
                <a:solidFill>
                  <a:srgbClr val="C00000"/>
                </a:solidFill>
              </a:rPr>
              <a:t>Vezne Faaliyet </a:t>
            </a:r>
            <a:r>
              <a:rPr lang="tr-TR" sz="2400" b="1" dirty="0" smtClean="0">
                <a:solidFill>
                  <a:srgbClr val="C00000"/>
                </a:solidFill>
              </a:rPr>
              <a:t>Raporu (Günlük)</a:t>
            </a:r>
            <a:endParaRPr lang="tr-TR" sz="2200" b="1" dirty="0">
              <a:solidFill>
                <a:srgbClr val="C00000"/>
              </a:solidFill>
            </a:endParaRPr>
          </a:p>
        </p:txBody>
      </p:sp>
      <p:pic>
        <p:nvPicPr>
          <p:cNvPr id="15" name="Resim 14"/>
          <p:cNvPicPr/>
          <p:nvPr/>
        </p:nvPicPr>
        <p:blipFill>
          <a:blip r:embed="rId6"/>
          <a:stretch>
            <a:fillRect/>
          </a:stretch>
        </p:blipFill>
        <p:spPr>
          <a:xfrm>
            <a:off x="479375" y="1297249"/>
            <a:ext cx="11333179" cy="4870286"/>
          </a:xfrm>
          <a:prstGeom prst="rect">
            <a:avLst/>
          </a:prstGeom>
        </p:spPr>
      </p:pic>
      <p:pic>
        <p:nvPicPr>
          <p:cNvPr id="17" name="Resim 16"/>
          <p:cNvPicPr/>
          <p:nvPr/>
        </p:nvPicPr>
        <p:blipFill>
          <a:blip r:embed="rId7"/>
          <a:stretch>
            <a:fillRect/>
          </a:stretch>
        </p:blipFill>
        <p:spPr>
          <a:xfrm>
            <a:off x="479374" y="5834956"/>
            <a:ext cx="11333180" cy="604053"/>
          </a:xfrm>
          <a:prstGeom prst="rect">
            <a:avLst/>
          </a:prstGeom>
        </p:spPr>
      </p:pic>
    </p:spTree>
    <p:extLst>
      <p:ext uri="{BB962C8B-B14F-4D97-AF65-F5344CB8AC3E}">
        <p14:creationId xmlns:p14="http://schemas.microsoft.com/office/powerpoint/2010/main" val="3871879692"/>
      </p:ext>
    </p:extLst>
  </p:cSld>
  <p:clrMapOvr>
    <a:masterClrMapping/>
  </p:clrMapOvr>
  <p:transition spd="slow">
    <p:push dir="u"/>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69301" y="3144416"/>
            <a:ext cx="8791242" cy="798106"/>
          </a:xfrm>
        </p:spPr>
        <p:txBody>
          <a:bodyPr>
            <a:noAutofit/>
          </a:bodyPr>
          <a:lstStyle/>
          <a:p>
            <a:r>
              <a:rPr lang="tr-TR" sz="4000" b="1" dirty="0">
                <a:solidFill>
                  <a:srgbClr val="E20612"/>
                </a:solidFill>
                <a:latin typeface="GalanoGrotesque-Bold" panose="00000800000000000000" pitchFamily="50" charset="-94"/>
              </a:rPr>
              <a:t>GİBİNTRANET</a:t>
            </a:r>
          </a:p>
        </p:txBody>
      </p:sp>
    </p:spTree>
    <p:extLst>
      <p:ext uri="{BB962C8B-B14F-4D97-AF65-F5344CB8AC3E}">
        <p14:creationId xmlns:p14="http://schemas.microsoft.com/office/powerpoint/2010/main" val="2703806213"/>
      </p:ext>
    </p:extLst>
  </p:cSld>
  <p:clrMapOvr>
    <a:masterClrMapping/>
  </p:clrMapOvr>
  <p:transition spd="slow">
    <p:push dir="u"/>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496675" y="6508777"/>
            <a:ext cx="489137" cy="365125"/>
          </a:xfrm>
        </p:spPr>
        <p:txBody>
          <a:bodyPr/>
          <a:lstStyle/>
          <a:p>
            <a:fld id="{16449A80-6FDC-475E-9293-1C17F140D77C}" type="slidenum">
              <a:rPr lang="tr-TR" smtClean="0">
                <a:solidFill>
                  <a:schemeClr val="bg1"/>
                </a:solidFill>
                <a:latin typeface="GalanoGrotesque-Bold" panose="00000800000000000000" pitchFamily="50" charset="-94"/>
              </a:rPr>
              <a:t>173</a:t>
            </a:fld>
            <a:endParaRPr lang="tr-TR" dirty="0">
              <a:solidFill>
                <a:schemeClr val="bg1"/>
              </a:solidFill>
              <a:latin typeface="GalanoGrotesque-Bold" panose="00000800000000000000" pitchFamily="50" charset="-94"/>
            </a:endParaRPr>
          </a:p>
        </p:txBody>
      </p:sp>
      <p:pic>
        <p:nvPicPr>
          <p:cNvPr id="5122"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2845" y="1028700"/>
            <a:ext cx="11639735" cy="53706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GİBİNTRANET </a:t>
            </a:r>
            <a:r>
              <a:rPr lang="tr-TR" sz="2400" b="1" dirty="0" err="1" smtClean="0">
                <a:solidFill>
                  <a:schemeClr val="accent5">
                    <a:lumMod val="75000"/>
                  </a:schemeClr>
                </a:solidFill>
                <a:latin typeface="GalanoGrotesque-Medium" panose="00000600000000000000" pitchFamily="50" charset="-94"/>
              </a:rPr>
              <a:t>Portalı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3965248324"/>
      </p:ext>
    </p:extLst>
  </p:cSld>
  <p:clrMapOvr>
    <a:masterClrMapping/>
  </p:clrMapOvr>
  <p:transition spd="slow">
    <p:push dir="u"/>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69301" y="3144416"/>
            <a:ext cx="8791242" cy="798106"/>
          </a:xfrm>
        </p:spPr>
        <p:txBody>
          <a:bodyPr>
            <a:noAutofit/>
          </a:bodyPr>
          <a:lstStyle/>
          <a:p>
            <a:r>
              <a:rPr lang="tr-TR" sz="4000" b="1" dirty="0">
                <a:solidFill>
                  <a:srgbClr val="E20612"/>
                </a:solidFill>
                <a:latin typeface="GalanoGrotesque-Bold" panose="00000800000000000000" pitchFamily="50" charset="-94"/>
              </a:rPr>
              <a:t>YBS-YÖNETİM BİLGİ SİSTEMİ </a:t>
            </a:r>
          </a:p>
        </p:txBody>
      </p:sp>
    </p:spTree>
    <p:extLst>
      <p:ext uri="{BB962C8B-B14F-4D97-AF65-F5344CB8AC3E}">
        <p14:creationId xmlns:p14="http://schemas.microsoft.com/office/powerpoint/2010/main" val="265905497"/>
      </p:ext>
    </p:extLst>
  </p:cSld>
  <p:clrMapOvr>
    <a:masterClrMapping/>
  </p:clrMapOvr>
  <p:transition spd="slow">
    <p:push dir="u"/>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77" y="306016"/>
            <a:ext cx="204768" cy="259531"/>
          </a:xfrm>
          <a:prstGeom prst="rect">
            <a:avLst/>
          </a:prstGeom>
        </p:spPr>
      </p:pic>
      <p:sp>
        <p:nvSpPr>
          <p:cNvPr id="4" name="Slayt Numarası Yer Tutucusu 3"/>
          <p:cNvSpPr>
            <a:spLocks noGrp="1"/>
          </p:cNvSpPr>
          <p:nvPr>
            <p:ph type="sldNum" sz="quarter" idx="12"/>
          </p:nvPr>
        </p:nvSpPr>
        <p:spPr>
          <a:xfrm>
            <a:off x="11537992" y="6528243"/>
            <a:ext cx="479612" cy="365125"/>
          </a:xfrm>
        </p:spPr>
        <p:txBody>
          <a:bodyPr/>
          <a:lstStyle/>
          <a:p>
            <a:fld id="{16449A80-6FDC-475E-9293-1C17F140D77C}" type="slidenum">
              <a:rPr lang="tr-TR" smtClean="0">
                <a:solidFill>
                  <a:schemeClr val="bg1"/>
                </a:solidFill>
                <a:latin typeface="GalanoGrotesque-Bold" panose="00000800000000000000" pitchFamily="50" charset="-94"/>
              </a:rPr>
              <a:t>175</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Mükellefin Sicilde Kayıtlı Tüm Adresleri</a:t>
            </a:r>
          </a:p>
        </p:txBody>
      </p:sp>
      <p:pic>
        <p:nvPicPr>
          <p:cNvPr id="3" name="Resim 2"/>
          <p:cNvPicPr>
            <a:picLocks noChangeAspect="1"/>
          </p:cNvPicPr>
          <p:nvPr/>
        </p:nvPicPr>
        <p:blipFill>
          <a:blip r:embed="rId8"/>
          <a:stretch>
            <a:fillRect/>
          </a:stretch>
        </p:blipFill>
        <p:spPr>
          <a:xfrm>
            <a:off x="381663" y="1013567"/>
            <a:ext cx="11406287" cy="5514675"/>
          </a:xfrm>
          <a:prstGeom prst="rect">
            <a:avLst/>
          </a:prstGeom>
        </p:spPr>
      </p:pic>
      <p:sp>
        <p:nvSpPr>
          <p:cNvPr id="9" name="Dikdörtgen 8"/>
          <p:cNvSpPr/>
          <p:nvPr/>
        </p:nvSpPr>
        <p:spPr>
          <a:xfrm flipV="1">
            <a:off x="2082187" y="2998893"/>
            <a:ext cx="683047" cy="4493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5533054" y="2998893"/>
            <a:ext cx="914400" cy="12129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39114426"/>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537992" y="6525292"/>
            <a:ext cx="479612" cy="365125"/>
          </a:xfrm>
        </p:spPr>
        <p:txBody>
          <a:bodyPr/>
          <a:lstStyle/>
          <a:p>
            <a:fld id="{16449A80-6FDC-475E-9293-1C17F140D77C}" type="slidenum">
              <a:rPr lang="tr-TR" smtClean="0">
                <a:solidFill>
                  <a:schemeClr val="bg1"/>
                </a:solidFill>
                <a:latin typeface="GalanoGrotesque-Bold" panose="00000800000000000000" pitchFamily="50" charset="-94"/>
              </a:rPr>
              <a:t>176</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6" y="127496"/>
            <a:ext cx="9230975"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err="1">
                <a:solidFill>
                  <a:schemeClr val="accent5">
                    <a:lumMod val="75000"/>
                  </a:schemeClr>
                </a:solidFill>
                <a:latin typeface="GalanoGrotesque-Medium" panose="00000600000000000000" pitchFamily="50" charset="-94"/>
              </a:rPr>
              <a:t>T.C.Kimlik</a:t>
            </a:r>
            <a:r>
              <a:rPr lang="tr-TR" sz="2400" b="1" dirty="0">
                <a:solidFill>
                  <a:schemeClr val="accent5">
                    <a:lumMod val="75000"/>
                  </a:schemeClr>
                </a:solidFill>
                <a:latin typeface="GalanoGrotesque-Medium" panose="00000600000000000000" pitchFamily="50" charset="-94"/>
              </a:rPr>
              <a:t> No / Yabancı Kimlik No İle </a:t>
            </a:r>
            <a:r>
              <a:rPr lang="tr-TR" sz="2400" b="1" dirty="0" err="1">
                <a:solidFill>
                  <a:schemeClr val="accent5">
                    <a:lumMod val="75000"/>
                  </a:schemeClr>
                </a:solidFill>
                <a:latin typeface="GalanoGrotesque-Medium" panose="00000600000000000000" pitchFamily="50" charset="-94"/>
              </a:rPr>
              <a:t>MERNİSten</a:t>
            </a:r>
            <a:r>
              <a:rPr lang="tr-TR" sz="2400" b="1" dirty="0">
                <a:solidFill>
                  <a:schemeClr val="accent5">
                    <a:lumMod val="75000"/>
                  </a:schemeClr>
                </a:solidFill>
                <a:latin typeface="GalanoGrotesque-Medium" panose="00000600000000000000" pitchFamily="50" charset="-94"/>
              </a:rPr>
              <a:t> Adres Bilgileri Sorgulama(Tüm Adresler)</a:t>
            </a:r>
          </a:p>
        </p:txBody>
      </p:sp>
      <p:pic>
        <p:nvPicPr>
          <p:cNvPr id="5" name="Resim 4"/>
          <p:cNvPicPr>
            <a:picLocks noChangeAspect="1"/>
          </p:cNvPicPr>
          <p:nvPr/>
        </p:nvPicPr>
        <p:blipFill>
          <a:blip r:embed="rId8"/>
          <a:stretch>
            <a:fillRect/>
          </a:stretch>
        </p:blipFill>
        <p:spPr>
          <a:xfrm>
            <a:off x="357822" y="910836"/>
            <a:ext cx="11348404" cy="5543946"/>
          </a:xfrm>
          <a:prstGeom prst="rect">
            <a:avLst/>
          </a:prstGeom>
        </p:spPr>
      </p:pic>
      <p:sp>
        <p:nvSpPr>
          <p:cNvPr id="9" name="Dikdörtgen 8"/>
          <p:cNvSpPr/>
          <p:nvPr/>
        </p:nvSpPr>
        <p:spPr>
          <a:xfrm flipV="1">
            <a:off x="4555379" y="1905917"/>
            <a:ext cx="809835" cy="2093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27457651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061" y="306016"/>
            <a:ext cx="204768" cy="259531"/>
          </a:xfrm>
          <a:prstGeom prst="rect">
            <a:avLst/>
          </a:prstGeom>
        </p:spPr>
      </p:pic>
      <p:sp>
        <p:nvSpPr>
          <p:cNvPr id="4" name="Slayt Numarası Yer Tutucusu 3"/>
          <p:cNvSpPr>
            <a:spLocks noGrp="1"/>
          </p:cNvSpPr>
          <p:nvPr>
            <p:ph type="sldNum" sz="quarter" idx="12"/>
          </p:nvPr>
        </p:nvSpPr>
        <p:spPr>
          <a:xfrm>
            <a:off x="11515885" y="6476337"/>
            <a:ext cx="523825" cy="397565"/>
          </a:xfrm>
        </p:spPr>
        <p:txBody>
          <a:bodyPr/>
          <a:lstStyle/>
          <a:p>
            <a:fld id="{16449A80-6FDC-475E-9293-1C17F140D77C}" type="slidenum">
              <a:rPr lang="tr-TR" smtClean="0">
                <a:solidFill>
                  <a:schemeClr val="bg1"/>
                </a:solidFill>
                <a:latin typeface="GalanoGrotesque-Bold" panose="00000800000000000000" pitchFamily="50" charset="-94"/>
              </a:rPr>
              <a:t>177</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9511954" cy="7233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err="1">
                <a:solidFill>
                  <a:schemeClr val="accent5">
                    <a:lumMod val="75000"/>
                  </a:schemeClr>
                </a:solidFill>
                <a:latin typeface="GalanoGrotesque-Medium" panose="00000600000000000000" pitchFamily="50" charset="-94"/>
              </a:rPr>
              <a:t>T.C.Kimlik</a:t>
            </a:r>
            <a:r>
              <a:rPr lang="tr-TR" sz="2400" b="1" dirty="0">
                <a:solidFill>
                  <a:schemeClr val="accent5">
                    <a:lumMod val="75000"/>
                  </a:schemeClr>
                </a:solidFill>
                <a:latin typeface="GalanoGrotesque-Medium" panose="00000600000000000000" pitchFamily="50" charset="-94"/>
              </a:rPr>
              <a:t> Numarası ile </a:t>
            </a:r>
            <a:r>
              <a:rPr lang="tr-TR" sz="2400" b="1" dirty="0" err="1">
                <a:solidFill>
                  <a:schemeClr val="accent5">
                    <a:lumMod val="75000"/>
                  </a:schemeClr>
                </a:solidFill>
                <a:latin typeface="GalanoGrotesque-Medium" panose="00000600000000000000" pitchFamily="50" charset="-94"/>
              </a:rPr>
              <a:t>MERNİS’ten</a:t>
            </a:r>
            <a:r>
              <a:rPr lang="tr-TR" sz="2400" b="1" dirty="0">
                <a:solidFill>
                  <a:schemeClr val="accent5">
                    <a:lumMod val="75000"/>
                  </a:schemeClr>
                </a:solidFill>
                <a:latin typeface="GalanoGrotesque-Medium" panose="00000600000000000000" pitchFamily="50" charset="-94"/>
              </a:rPr>
              <a:t> Kimlik Bilgileri Sorgulama (Anne ve Baba </a:t>
            </a:r>
            <a:r>
              <a:rPr lang="tr-TR" sz="2400" b="1" dirty="0" err="1">
                <a:solidFill>
                  <a:schemeClr val="accent5">
                    <a:lumMod val="75000"/>
                  </a:schemeClr>
                </a:solidFill>
                <a:latin typeface="GalanoGrotesque-Medium" panose="00000600000000000000" pitchFamily="50" charset="-94"/>
              </a:rPr>
              <a:t>T.C.Kimlik</a:t>
            </a:r>
            <a:r>
              <a:rPr lang="tr-TR" sz="2400" b="1" dirty="0">
                <a:solidFill>
                  <a:schemeClr val="accent5">
                    <a:lumMod val="75000"/>
                  </a:schemeClr>
                </a:solidFill>
                <a:latin typeface="GalanoGrotesque-Medium" panose="00000600000000000000" pitchFamily="50" charset="-94"/>
              </a:rPr>
              <a:t> No dahil)</a:t>
            </a:r>
          </a:p>
        </p:txBody>
      </p:sp>
      <p:pic>
        <p:nvPicPr>
          <p:cNvPr id="5" name="Resim 4"/>
          <p:cNvPicPr>
            <a:picLocks noChangeAspect="1"/>
          </p:cNvPicPr>
          <p:nvPr/>
        </p:nvPicPr>
        <p:blipFill>
          <a:blip r:embed="rId8"/>
          <a:stretch>
            <a:fillRect/>
          </a:stretch>
        </p:blipFill>
        <p:spPr>
          <a:xfrm>
            <a:off x="381663" y="933644"/>
            <a:ext cx="11445321" cy="5506658"/>
          </a:xfrm>
          <a:prstGeom prst="rect">
            <a:avLst/>
          </a:prstGeom>
        </p:spPr>
      </p:pic>
      <p:sp>
        <p:nvSpPr>
          <p:cNvPr id="9" name="Dikdörtgen 8"/>
          <p:cNvSpPr/>
          <p:nvPr/>
        </p:nvSpPr>
        <p:spPr>
          <a:xfrm flipV="1">
            <a:off x="4307595" y="2930486"/>
            <a:ext cx="1322024" cy="1983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1871419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47320" y="6579994"/>
            <a:ext cx="460955" cy="278006"/>
          </a:xfrm>
        </p:spPr>
        <p:txBody>
          <a:bodyPr/>
          <a:lstStyle/>
          <a:p>
            <a:fld id="{16449A80-6FDC-475E-9293-1C17F140D77C}" type="slidenum">
              <a:rPr lang="tr-TR" smtClean="0">
                <a:solidFill>
                  <a:schemeClr val="bg1"/>
                </a:solidFill>
                <a:latin typeface="GalanoGrotesque-Bold" panose="00000800000000000000" pitchFamily="50" charset="-94"/>
              </a:rPr>
              <a:t>178</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TOBB-Türkiye Ticaret Sicili Gazetesi İlan Görüntüleme</a:t>
            </a:r>
          </a:p>
        </p:txBody>
      </p:sp>
      <p:pic>
        <p:nvPicPr>
          <p:cNvPr id="6" name="Resim 5"/>
          <p:cNvPicPr>
            <a:picLocks noChangeAspect="1"/>
          </p:cNvPicPr>
          <p:nvPr/>
        </p:nvPicPr>
        <p:blipFill rotWithShape="1">
          <a:blip r:embed="rId8"/>
          <a:srcRect b="12157"/>
          <a:stretch/>
        </p:blipFill>
        <p:spPr>
          <a:xfrm>
            <a:off x="381664" y="892634"/>
            <a:ext cx="11328254" cy="5557041"/>
          </a:xfrm>
          <a:prstGeom prst="rect">
            <a:avLst/>
          </a:prstGeom>
        </p:spPr>
      </p:pic>
      <p:sp>
        <p:nvSpPr>
          <p:cNvPr id="7" name="Dikdörtgen 6"/>
          <p:cNvSpPr/>
          <p:nvPr/>
        </p:nvSpPr>
        <p:spPr>
          <a:xfrm>
            <a:off x="8289375" y="2588042"/>
            <a:ext cx="3257945" cy="1200329"/>
          </a:xfrm>
          <a:prstGeom prst="rect">
            <a:avLst/>
          </a:prstGeom>
          <a:solidFill>
            <a:schemeClr val="accent1">
              <a:lumMod val="20000"/>
              <a:lumOff val="80000"/>
            </a:schemeClr>
          </a:solidFill>
        </p:spPr>
        <p:txBody>
          <a:bodyPr wrap="square">
            <a:spAutoFit/>
          </a:bodyPr>
          <a:lstStyle/>
          <a:p>
            <a:r>
              <a:rPr lang="tr-TR" dirty="0" smtClean="0">
                <a:solidFill>
                  <a:srgbClr val="FF0000"/>
                </a:solidFill>
              </a:rPr>
              <a:t>GİBİNTRANET/Sicil </a:t>
            </a:r>
            <a:r>
              <a:rPr lang="tr-TR" dirty="0">
                <a:solidFill>
                  <a:srgbClr val="FF0000"/>
                </a:solidFill>
              </a:rPr>
              <a:t>Sorgulama/Ticaret Sicili İşlemleri sayfasından Ticaret Sicil Gazeteleri görüntülenebilir.</a:t>
            </a:r>
          </a:p>
        </p:txBody>
      </p:sp>
    </p:spTree>
    <p:extLst>
      <p:ext uri="{BB962C8B-B14F-4D97-AF65-F5344CB8AC3E}">
        <p14:creationId xmlns:p14="http://schemas.microsoft.com/office/powerpoint/2010/main" val="95084887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1" y="306016"/>
            <a:ext cx="204768" cy="259531"/>
          </a:xfrm>
          <a:prstGeom prst="rect">
            <a:avLst/>
          </a:prstGeom>
        </p:spPr>
      </p:pic>
      <p:sp>
        <p:nvSpPr>
          <p:cNvPr id="4" name="Slayt Numarası Yer Tutucusu 3"/>
          <p:cNvSpPr>
            <a:spLocks noGrp="1"/>
          </p:cNvSpPr>
          <p:nvPr>
            <p:ph type="sldNum" sz="quarter" idx="12"/>
          </p:nvPr>
        </p:nvSpPr>
        <p:spPr>
          <a:xfrm>
            <a:off x="11535198" y="6524679"/>
            <a:ext cx="485200" cy="365125"/>
          </a:xfrm>
        </p:spPr>
        <p:txBody>
          <a:bodyPr/>
          <a:lstStyle/>
          <a:p>
            <a:fld id="{16449A80-6FDC-475E-9293-1C17F140D77C}" type="slidenum">
              <a:rPr lang="tr-TR" smtClean="0">
                <a:solidFill>
                  <a:schemeClr val="bg1"/>
                </a:solidFill>
                <a:latin typeface="GalanoGrotesque-Bold" panose="00000800000000000000" pitchFamily="50" charset="-94"/>
              </a:rPr>
              <a:t>179</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GİB ve MERSİS Ortak/Yönetici </a:t>
            </a:r>
            <a:r>
              <a:rPr lang="tr-TR" sz="2400" b="1" dirty="0" smtClean="0">
                <a:solidFill>
                  <a:schemeClr val="accent5">
                    <a:lumMod val="75000"/>
                  </a:schemeClr>
                </a:solidFill>
                <a:latin typeface="GalanoGrotesque-Medium" panose="00000600000000000000" pitchFamily="50" charset="-94"/>
              </a:rPr>
              <a:t>Görüntüleme   (Aktif </a:t>
            </a:r>
            <a:r>
              <a:rPr lang="tr-TR" sz="2400" b="1" dirty="0">
                <a:solidFill>
                  <a:schemeClr val="accent5">
                    <a:lumMod val="75000"/>
                  </a:schemeClr>
                </a:solidFill>
                <a:latin typeface="GalanoGrotesque-Medium" panose="00000600000000000000" pitchFamily="50" charset="-94"/>
              </a:rPr>
              <a:t>Kayıtlar)</a:t>
            </a:r>
          </a:p>
        </p:txBody>
      </p:sp>
      <p:pic>
        <p:nvPicPr>
          <p:cNvPr id="5" name="Resim 4"/>
          <p:cNvPicPr>
            <a:picLocks noChangeAspect="1"/>
          </p:cNvPicPr>
          <p:nvPr/>
        </p:nvPicPr>
        <p:blipFill>
          <a:blip r:embed="rId8"/>
          <a:stretch>
            <a:fillRect/>
          </a:stretch>
        </p:blipFill>
        <p:spPr>
          <a:xfrm>
            <a:off x="381662" y="899205"/>
            <a:ext cx="11401629" cy="5577132"/>
          </a:xfrm>
          <a:prstGeom prst="rect">
            <a:avLst/>
          </a:prstGeom>
        </p:spPr>
      </p:pic>
      <p:sp>
        <p:nvSpPr>
          <p:cNvPr id="9" name="Dikdörtgen 8"/>
          <p:cNvSpPr/>
          <p:nvPr/>
        </p:nvSpPr>
        <p:spPr>
          <a:xfrm>
            <a:off x="4340647" y="4164639"/>
            <a:ext cx="7266636" cy="1754326"/>
          </a:xfrm>
          <a:prstGeom prst="rect">
            <a:avLst/>
          </a:prstGeom>
          <a:solidFill>
            <a:schemeClr val="accent5">
              <a:lumMod val="20000"/>
              <a:lumOff val="80000"/>
            </a:schemeClr>
          </a:solidFill>
        </p:spPr>
        <p:txBody>
          <a:bodyPr wrap="square">
            <a:spAutoFit/>
          </a:bodyPr>
          <a:lstStyle/>
          <a:p>
            <a:r>
              <a:rPr lang="tr-TR" dirty="0">
                <a:solidFill>
                  <a:srgbClr val="FF0000"/>
                </a:solidFill>
              </a:rPr>
              <a:t>Mükellefin sisteme girişi yapılmamış temsilci/ortaklık ve pay değişikliğinin tespit edilmesi durumunda vergi dairesi tarafından GİBİNTRA/Sicil Sorgulama/Ortaklık Yöneticilik Sorumlu Bilgisi Elbirliği Mülkiyet Sorgulama   / GİB ve MERSİS Ortak/Yönetici Görüntüleme (Aktif Kayıtlar) ekranı ve ticaret sicili gazeteleri kontrol edilerek öncelikle bu değişikliklerin sisteme girişi yapılmalıdır.</a:t>
            </a:r>
          </a:p>
        </p:txBody>
      </p:sp>
    </p:spTree>
    <p:extLst>
      <p:ext uri="{BB962C8B-B14F-4D97-AF65-F5344CB8AC3E}">
        <p14:creationId xmlns:p14="http://schemas.microsoft.com/office/powerpoint/2010/main" val="1873018588"/>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5198" y="6561917"/>
            <a:ext cx="485200" cy="311985"/>
          </a:xfrm>
        </p:spPr>
        <p:txBody>
          <a:bodyPr/>
          <a:lstStyle/>
          <a:p>
            <a:fld id="{16449A80-6FDC-475E-9293-1C17F140D77C}" type="slidenum">
              <a:rPr lang="tr-TR" smtClean="0">
                <a:solidFill>
                  <a:schemeClr val="bg1"/>
                </a:solidFill>
                <a:latin typeface="GalanoGrotesque-Bold" panose="00000800000000000000" pitchFamily="50" charset="-94"/>
              </a:rPr>
              <a:t>180</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GİB ve MERSİS Ortak/Yönetici </a:t>
            </a:r>
            <a:r>
              <a:rPr lang="tr-TR" sz="2400" b="1" dirty="0" smtClean="0">
                <a:solidFill>
                  <a:schemeClr val="accent5">
                    <a:lumMod val="75000"/>
                  </a:schemeClr>
                </a:solidFill>
                <a:latin typeface="GalanoGrotesque-Medium" panose="00000600000000000000" pitchFamily="50" charset="-94"/>
              </a:rPr>
              <a:t>Görüntüleme   (Aktif </a:t>
            </a:r>
            <a:r>
              <a:rPr lang="tr-TR" sz="2400" b="1" dirty="0">
                <a:solidFill>
                  <a:schemeClr val="accent5">
                    <a:lumMod val="75000"/>
                  </a:schemeClr>
                </a:solidFill>
                <a:latin typeface="GalanoGrotesque-Medium" panose="00000600000000000000" pitchFamily="50" charset="-94"/>
              </a:rPr>
              <a:t>Kayıtlar)</a:t>
            </a:r>
          </a:p>
        </p:txBody>
      </p:sp>
      <p:pic>
        <p:nvPicPr>
          <p:cNvPr id="3" name="Resim 2"/>
          <p:cNvPicPr>
            <a:picLocks noChangeAspect="1"/>
          </p:cNvPicPr>
          <p:nvPr/>
        </p:nvPicPr>
        <p:blipFill>
          <a:blip r:embed="rId8"/>
          <a:stretch>
            <a:fillRect/>
          </a:stretch>
        </p:blipFill>
        <p:spPr>
          <a:xfrm>
            <a:off x="381662" y="936443"/>
            <a:ext cx="11341001" cy="5539894"/>
          </a:xfrm>
          <a:prstGeom prst="rect">
            <a:avLst/>
          </a:prstGeom>
        </p:spPr>
      </p:pic>
      <p:sp>
        <p:nvSpPr>
          <p:cNvPr id="9" name="Dikdörtgen 8"/>
          <p:cNvSpPr/>
          <p:nvPr/>
        </p:nvSpPr>
        <p:spPr>
          <a:xfrm flipV="1">
            <a:off x="2389647" y="200824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1944888" y="395212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2797084" y="333941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flipV="1">
            <a:off x="3037619" y="5432585"/>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flipV="1">
            <a:off x="1296916" y="6160372"/>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flipV="1">
            <a:off x="648944" y="3952126"/>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ikdörtgen 17"/>
          <p:cNvSpPr/>
          <p:nvPr/>
        </p:nvSpPr>
        <p:spPr>
          <a:xfrm flipV="1">
            <a:off x="1328017" y="333941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18"/>
          <p:cNvSpPr/>
          <p:nvPr/>
        </p:nvSpPr>
        <p:spPr>
          <a:xfrm flipV="1">
            <a:off x="1272338" y="5406761"/>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038967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5198" y="6561917"/>
            <a:ext cx="485200" cy="311985"/>
          </a:xfrm>
        </p:spPr>
        <p:txBody>
          <a:bodyPr/>
          <a:lstStyle/>
          <a:p>
            <a:fld id="{16449A80-6FDC-475E-9293-1C17F140D77C}" type="slidenum">
              <a:rPr lang="tr-TR" smtClean="0">
                <a:solidFill>
                  <a:schemeClr val="bg1"/>
                </a:solidFill>
                <a:latin typeface="GalanoGrotesque-Bold" panose="00000800000000000000" pitchFamily="50" charset="-94"/>
              </a:rPr>
              <a:t>181</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GİB ve MERSİS Ortak/Yönetici </a:t>
            </a:r>
            <a:r>
              <a:rPr lang="tr-TR" sz="2400" b="1" dirty="0" smtClean="0">
                <a:solidFill>
                  <a:schemeClr val="accent5">
                    <a:lumMod val="75000"/>
                  </a:schemeClr>
                </a:solidFill>
                <a:latin typeface="GalanoGrotesque-Medium" panose="00000600000000000000" pitchFamily="50" charset="-94"/>
              </a:rPr>
              <a:t>Görüntüleme   (Aktif </a:t>
            </a:r>
            <a:r>
              <a:rPr lang="tr-TR" sz="2400" b="1" dirty="0">
                <a:solidFill>
                  <a:schemeClr val="accent5">
                    <a:lumMod val="75000"/>
                  </a:schemeClr>
                </a:solidFill>
                <a:latin typeface="GalanoGrotesque-Medium" panose="00000600000000000000" pitchFamily="50" charset="-94"/>
              </a:rPr>
              <a:t>Kayıtlar)</a:t>
            </a:r>
          </a:p>
        </p:txBody>
      </p:sp>
      <p:sp>
        <p:nvSpPr>
          <p:cNvPr id="9" name="Dikdörtgen 8"/>
          <p:cNvSpPr/>
          <p:nvPr/>
        </p:nvSpPr>
        <p:spPr>
          <a:xfrm flipV="1">
            <a:off x="2389647" y="200824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1944888" y="395212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2797084" y="333941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flipV="1">
            <a:off x="3037619" y="5432585"/>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flipV="1">
            <a:off x="1296916" y="6160372"/>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flipV="1">
            <a:off x="648944" y="3952126"/>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ikdörtgen 17"/>
          <p:cNvSpPr/>
          <p:nvPr/>
        </p:nvSpPr>
        <p:spPr>
          <a:xfrm flipV="1">
            <a:off x="1328017" y="333941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18"/>
          <p:cNvSpPr/>
          <p:nvPr/>
        </p:nvSpPr>
        <p:spPr>
          <a:xfrm flipV="1">
            <a:off x="1272338" y="5406761"/>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381663" y="806320"/>
            <a:ext cx="11729963" cy="5632311"/>
          </a:xfrm>
          <a:prstGeom prst="rect">
            <a:avLst/>
          </a:prstGeom>
        </p:spPr>
        <p:txBody>
          <a:bodyPr wrap="square">
            <a:spAutoFit/>
          </a:bodyPr>
          <a:lstStyle/>
          <a:p>
            <a:r>
              <a:rPr lang="tr-TR" sz="2400" dirty="0"/>
              <a:t>TAHSİLAT GENEL TEBLİĞİ SERİ: A SIRA NO: 1 (</a:t>
            </a:r>
            <a:r>
              <a:rPr lang="tr-TR" sz="2400" dirty="0" err="1"/>
              <a:t>Seri:A</a:t>
            </a:r>
            <a:r>
              <a:rPr lang="tr-TR" sz="2400" dirty="0"/>
              <a:t> Sıra No:5 G.T. ile eklenen paragraf) 6102 sayılı Kanunun 595 inci maddesinde ortaklık payının devri düzenlenmiş ve madde hükmüne göre ortaklık payının/esas sermaye payının devri ve devir borcunu doğuran işlemlerin yazılı şekilde yapılacağı ve tarafların imzalarının noterce onaylanacağı, şirket sözleşmesinde aksi öngörülmemişse, esas sermaye payının devri için ortaklar genel kurulunun onayının şart olduğu ve devrin bu onayla geçerli olacağı, başvurudan itibaren üç ay içinde genel kurul reddetmediği takdirde devre onay vermiş sayılacağı hükme bağlanmıştır.</a:t>
            </a:r>
          </a:p>
          <a:p>
            <a:r>
              <a:rPr lang="tr-TR" sz="2400" dirty="0"/>
              <a:t>(</a:t>
            </a:r>
            <a:r>
              <a:rPr lang="tr-TR" sz="2400" dirty="0" err="1"/>
              <a:t>Seri:A</a:t>
            </a:r>
            <a:r>
              <a:rPr lang="tr-TR" sz="2400" dirty="0"/>
              <a:t> Sıra No:5 G.T. ile eklenen paragraf) Buna göre, ortaklık payının devri; tescil ve ilan edilmese de noter tasdikli devir sözleşmesi, şirket sözleşmesinde aksi öngörülmemişse ortaklar genel kurulunun onayı bu onayın bulunmadığı halde üç aylık sürenin geçmesi ile hüküm ifade etmektedir. (</a:t>
            </a:r>
            <a:r>
              <a:rPr lang="tr-TR" sz="2400" dirty="0" err="1"/>
              <a:t>Seri:A</a:t>
            </a:r>
            <a:r>
              <a:rPr lang="tr-TR" sz="2400" dirty="0"/>
              <a:t> Sıra No:11 G.T. ile değişen cümle) Bu durumda ortaklık payının devredildiği tarih olarak; devrin ortaklar genel kurulu tarafından onaylanmış veya onaylanmış sayılması halinde onay tarihinin, şirket sözleşmesinde ortaklık payının devri için ortaklar genel kurulu onayının aranmadığı durumlarda noter tasdikli devir</a:t>
            </a:r>
          </a:p>
          <a:p>
            <a:r>
              <a:rPr lang="tr-TR" sz="2400" dirty="0"/>
              <a:t>sözleşmesi tarihinin esas alınması gerekmektedir.</a:t>
            </a:r>
          </a:p>
        </p:txBody>
      </p:sp>
    </p:spTree>
    <p:extLst>
      <p:ext uri="{BB962C8B-B14F-4D97-AF65-F5344CB8AC3E}">
        <p14:creationId xmlns:p14="http://schemas.microsoft.com/office/powerpoint/2010/main" val="234879386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3841"/>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5198" y="6561917"/>
            <a:ext cx="485200" cy="311985"/>
          </a:xfrm>
        </p:spPr>
        <p:txBody>
          <a:bodyPr/>
          <a:lstStyle/>
          <a:p>
            <a:fld id="{16449A80-6FDC-475E-9293-1C17F140D77C}" type="slidenum">
              <a:rPr lang="tr-TR" smtClean="0">
                <a:solidFill>
                  <a:schemeClr val="bg1"/>
                </a:solidFill>
                <a:latin typeface="GalanoGrotesque-Bold" panose="00000800000000000000" pitchFamily="50" charset="-94"/>
              </a:rPr>
              <a:t>182</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381663" y="197667"/>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GİB ve MERSİS Ortak/Yönetici </a:t>
            </a:r>
            <a:r>
              <a:rPr lang="tr-TR" sz="2400" b="1" dirty="0" smtClean="0">
                <a:solidFill>
                  <a:schemeClr val="accent5">
                    <a:lumMod val="75000"/>
                  </a:schemeClr>
                </a:solidFill>
                <a:latin typeface="GalanoGrotesque-Medium" panose="00000600000000000000" pitchFamily="50" charset="-94"/>
              </a:rPr>
              <a:t>Görüntüleme   (Aktif </a:t>
            </a:r>
            <a:r>
              <a:rPr lang="tr-TR" sz="2400" b="1" dirty="0">
                <a:solidFill>
                  <a:schemeClr val="accent5">
                    <a:lumMod val="75000"/>
                  </a:schemeClr>
                </a:solidFill>
                <a:latin typeface="GalanoGrotesque-Medium" panose="00000600000000000000" pitchFamily="50" charset="-94"/>
              </a:rPr>
              <a:t>Kayıtlar)</a:t>
            </a:r>
          </a:p>
        </p:txBody>
      </p:sp>
      <p:sp>
        <p:nvSpPr>
          <p:cNvPr id="9" name="Dikdörtgen 8"/>
          <p:cNvSpPr/>
          <p:nvPr/>
        </p:nvSpPr>
        <p:spPr>
          <a:xfrm flipV="1">
            <a:off x="2389647" y="200824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1944888" y="395212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2797084" y="333941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flipV="1">
            <a:off x="3037619" y="5432585"/>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flipV="1">
            <a:off x="1296916" y="6160372"/>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flipV="1">
            <a:off x="648944" y="3952126"/>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Dikdörtgen 17"/>
          <p:cNvSpPr/>
          <p:nvPr/>
        </p:nvSpPr>
        <p:spPr>
          <a:xfrm flipV="1">
            <a:off x="1328017" y="333941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Dikdörtgen 18"/>
          <p:cNvSpPr/>
          <p:nvPr/>
        </p:nvSpPr>
        <p:spPr>
          <a:xfrm flipV="1">
            <a:off x="1272338" y="5406761"/>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6" name="Dikdörtgen 5"/>
          <p:cNvSpPr/>
          <p:nvPr/>
        </p:nvSpPr>
        <p:spPr>
          <a:xfrm>
            <a:off x="381664" y="1550087"/>
            <a:ext cx="11729963" cy="3785652"/>
          </a:xfrm>
          <a:prstGeom prst="rect">
            <a:avLst/>
          </a:prstGeom>
        </p:spPr>
        <p:txBody>
          <a:bodyPr wrap="square">
            <a:spAutoFit/>
          </a:bodyPr>
          <a:lstStyle/>
          <a:p>
            <a:r>
              <a:rPr lang="tr-TR" sz="2400" dirty="0"/>
              <a:t>(</a:t>
            </a:r>
            <a:r>
              <a:rPr lang="tr-TR" sz="2400" dirty="0" err="1"/>
              <a:t>Seri:A</a:t>
            </a:r>
            <a:r>
              <a:rPr lang="tr-TR" sz="2400" dirty="0"/>
              <a:t> Sıra No:5 G.T. ile eklenen paragraf) Diğer taraftan, ortaklık payının noter</a:t>
            </a:r>
          </a:p>
          <a:p>
            <a:r>
              <a:rPr lang="tr-TR" sz="2400" dirty="0"/>
              <a:t>tasdikli devir sözleşmesi ile devredilmesine rağmen devrin genel kurul tarafından</a:t>
            </a:r>
          </a:p>
          <a:p>
            <a:r>
              <a:rPr lang="tr-TR" sz="2400" dirty="0"/>
              <a:t>reddedilmesi halinde, ortaklık payı devredilmemiş sayılacak ve ortağın ortaklık sıfatı devam edecektir.</a:t>
            </a:r>
          </a:p>
          <a:p>
            <a:r>
              <a:rPr lang="tr-TR" sz="2400" dirty="0"/>
              <a:t>(</a:t>
            </a:r>
            <a:r>
              <a:rPr lang="tr-TR" sz="2400" dirty="0" err="1"/>
              <a:t>Seri:A</a:t>
            </a:r>
            <a:r>
              <a:rPr lang="tr-TR" sz="2400" dirty="0"/>
              <a:t> Sıra No:5 G.T. ile eklenen paragraf) Bu itibarla, </a:t>
            </a:r>
            <a:r>
              <a:rPr lang="tr-TR" sz="2400" dirty="0" err="1"/>
              <a:t>limited</a:t>
            </a:r>
            <a:r>
              <a:rPr lang="tr-TR" sz="2400" dirty="0"/>
              <a:t> şirket ortaklarının</a:t>
            </a:r>
          </a:p>
          <a:p>
            <a:r>
              <a:rPr lang="tr-TR" sz="2400" dirty="0"/>
              <a:t>kimliği ve şirketteki sermaye hisselerine ilişkin bilgiler; şirketin Türkiye Ticaret Sicil</a:t>
            </a:r>
          </a:p>
          <a:p>
            <a:r>
              <a:rPr lang="tr-TR" sz="2400" dirty="0"/>
              <a:t>Gazetesinde ilan edilen ana sözleşmesinde, bu sözleşmede yapılan değişikliklerde, pay</a:t>
            </a:r>
          </a:p>
          <a:p>
            <a:r>
              <a:rPr lang="tr-TR" sz="2400" dirty="0"/>
              <a:t>devrinin tescil ve ilan edilmemiş olduğu hallerde ise 6102 sayılı Kanunun 594 üncü</a:t>
            </a:r>
          </a:p>
          <a:p>
            <a:r>
              <a:rPr lang="tr-TR" sz="2400" dirty="0"/>
              <a:t>maddesine göre tutulan pay defterinde ya da devrin genel kurul tarafından onaylanmış veya onaylanmış sayılması halinde noter tasdikli devir sözleşmesinde yer almaktadır.</a:t>
            </a:r>
          </a:p>
        </p:txBody>
      </p:sp>
    </p:spTree>
    <p:extLst>
      <p:ext uri="{BB962C8B-B14F-4D97-AF65-F5344CB8AC3E}">
        <p14:creationId xmlns:p14="http://schemas.microsoft.com/office/powerpoint/2010/main" val="305310825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87382" cy="365125"/>
          </a:xfrm>
        </p:spPr>
        <p:txBody>
          <a:bodyPr/>
          <a:lstStyle/>
          <a:p>
            <a:fld id="{16449A80-6FDC-475E-9293-1C17F140D77C}" type="slidenum">
              <a:rPr lang="tr-TR" smtClean="0">
                <a:solidFill>
                  <a:schemeClr val="bg1"/>
                </a:solidFill>
                <a:latin typeface="GalanoGrotesque-Bold" panose="00000800000000000000" pitchFamily="50" charset="-94"/>
              </a:rPr>
              <a:t>183</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Merkezi Taşıt Kütüğü Sorgulama</a:t>
            </a:r>
          </a:p>
        </p:txBody>
      </p:sp>
      <p:pic>
        <p:nvPicPr>
          <p:cNvPr id="5" name="Resim 4"/>
          <p:cNvPicPr>
            <a:picLocks noChangeAspect="1"/>
          </p:cNvPicPr>
          <p:nvPr/>
        </p:nvPicPr>
        <p:blipFill rotWithShape="1">
          <a:blip r:embed="rId8"/>
          <a:srcRect l="-389" t="365" r="389" b="28447"/>
          <a:stretch/>
        </p:blipFill>
        <p:spPr>
          <a:xfrm>
            <a:off x="376097" y="894979"/>
            <a:ext cx="11391237" cy="5466025"/>
          </a:xfrm>
          <a:prstGeom prst="rect">
            <a:avLst/>
          </a:prstGeom>
        </p:spPr>
      </p:pic>
    </p:spTree>
    <p:extLst>
      <p:ext uri="{BB962C8B-B14F-4D97-AF65-F5344CB8AC3E}">
        <p14:creationId xmlns:p14="http://schemas.microsoft.com/office/powerpoint/2010/main" val="2005206429"/>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31" y="306016"/>
            <a:ext cx="204768" cy="259531"/>
          </a:xfrm>
          <a:prstGeom prst="rect">
            <a:avLst/>
          </a:prstGeom>
        </p:spPr>
      </p:pic>
      <p:sp>
        <p:nvSpPr>
          <p:cNvPr id="4" name="Slayt Numarası Yer Tutucusu 3"/>
          <p:cNvSpPr>
            <a:spLocks noGrp="1"/>
          </p:cNvSpPr>
          <p:nvPr>
            <p:ph type="sldNum" sz="quarter" idx="12"/>
          </p:nvPr>
        </p:nvSpPr>
        <p:spPr>
          <a:xfrm>
            <a:off x="11523643" y="6508777"/>
            <a:ext cx="496907" cy="349223"/>
          </a:xfrm>
        </p:spPr>
        <p:txBody>
          <a:bodyPr/>
          <a:lstStyle/>
          <a:p>
            <a:fld id="{16449A80-6FDC-475E-9293-1C17F140D77C}" type="slidenum">
              <a:rPr lang="tr-TR" smtClean="0">
                <a:solidFill>
                  <a:schemeClr val="bg1"/>
                </a:solidFill>
                <a:latin typeface="GalanoGrotesque-Bold" panose="00000800000000000000" pitchFamily="50" charset="-94"/>
              </a:rPr>
              <a:t>184</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TAKBIS (Tapu Kadastro Bilgileri Sorgulama) YENİ</a:t>
            </a:r>
          </a:p>
        </p:txBody>
      </p:sp>
      <p:pic>
        <p:nvPicPr>
          <p:cNvPr id="7" name="Resim 6"/>
          <p:cNvPicPr>
            <a:picLocks noChangeAspect="1"/>
          </p:cNvPicPr>
          <p:nvPr/>
        </p:nvPicPr>
        <p:blipFill rotWithShape="1">
          <a:blip r:embed="rId8"/>
          <a:srcRect l="2" t="733" r="1113" b="15528"/>
          <a:stretch/>
        </p:blipFill>
        <p:spPr>
          <a:xfrm>
            <a:off x="375961" y="982257"/>
            <a:ext cx="11396135" cy="5310130"/>
          </a:xfrm>
          <a:prstGeom prst="rect">
            <a:avLst/>
          </a:prstGeom>
        </p:spPr>
      </p:pic>
      <p:sp>
        <p:nvSpPr>
          <p:cNvPr id="9" name="Dikdörtgen 8"/>
          <p:cNvSpPr/>
          <p:nvPr/>
        </p:nvSpPr>
        <p:spPr>
          <a:xfrm flipV="1">
            <a:off x="4206006" y="3712641"/>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4206006" y="398414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51459099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87382" cy="349223"/>
          </a:xfrm>
        </p:spPr>
        <p:txBody>
          <a:bodyPr/>
          <a:lstStyle/>
          <a:p>
            <a:fld id="{16449A80-6FDC-475E-9293-1C17F140D77C}" type="slidenum">
              <a:rPr lang="tr-TR" smtClean="0">
                <a:solidFill>
                  <a:schemeClr val="bg1"/>
                </a:solidFill>
                <a:latin typeface="GalanoGrotesque-Bold" panose="00000800000000000000" pitchFamily="50" charset="-94"/>
              </a:rPr>
              <a:t>185</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Tüm Malvarlığı Sorgulama (YENİ)</a:t>
            </a:r>
            <a:endParaRPr lang="tr-TR" sz="2400" b="1" dirty="0">
              <a:solidFill>
                <a:schemeClr val="accent5">
                  <a:lumMod val="75000"/>
                </a:schemeClr>
              </a:solidFill>
              <a:latin typeface="GalanoGrotesque-Medium" panose="00000600000000000000" pitchFamily="50" charset="-94"/>
            </a:endParaRPr>
          </a:p>
        </p:txBody>
      </p:sp>
      <p:pic>
        <p:nvPicPr>
          <p:cNvPr id="6" name="Resim 5"/>
          <p:cNvPicPr>
            <a:picLocks noChangeAspect="1"/>
          </p:cNvPicPr>
          <p:nvPr/>
        </p:nvPicPr>
        <p:blipFill>
          <a:blip r:embed="rId8"/>
          <a:stretch>
            <a:fillRect/>
          </a:stretch>
        </p:blipFill>
        <p:spPr>
          <a:xfrm>
            <a:off x="381662" y="885385"/>
            <a:ext cx="11372187" cy="5594003"/>
          </a:xfrm>
          <a:prstGeom prst="rect">
            <a:avLst/>
          </a:prstGeom>
        </p:spPr>
      </p:pic>
      <p:sp>
        <p:nvSpPr>
          <p:cNvPr id="9" name="Dikdörtgen 8"/>
          <p:cNvSpPr/>
          <p:nvPr/>
        </p:nvSpPr>
        <p:spPr>
          <a:xfrm>
            <a:off x="4209210" y="4004848"/>
            <a:ext cx="7314433" cy="2308324"/>
          </a:xfrm>
          <a:prstGeom prst="rect">
            <a:avLst/>
          </a:prstGeom>
          <a:solidFill>
            <a:schemeClr val="accent1">
              <a:lumMod val="20000"/>
              <a:lumOff val="80000"/>
            </a:schemeClr>
          </a:solidFill>
        </p:spPr>
        <p:txBody>
          <a:bodyPr wrap="square">
            <a:spAutoFit/>
          </a:bodyPr>
          <a:lstStyle/>
          <a:p>
            <a:pPr algn="just"/>
            <a:r>
              <a:rPr lang="tr-TR" sz="1600" dirty="0" smtClean="0"/>
              <a:t>Tahsil </a:t>
            </a:r>
            <a:r>
              <a:rPr lang="tr-TR" sz="1600" dirty="0"/>
              <a:t>dairelerince mahkemeye sunulmak üzere mal varlığı araştırmasına dair bilgilere sistem üzerinden ulaşılamadığından; açılan davaların istinaf yolu kapalı olmak üzere tahsil dairelerinin aleyhine kesin karar çıkması şeklinde sonuçlandığı görülmüş ve bu nedenle bu ekran 11/08/2023 tarihinde kullanıma açılmıştır. </a:t>
            </a:r>
          </a:p>
          <a:p>
            <a:pPr algn="just"/>
            <a:r>
              <a:rPr lang="tr-TR" sz="1600" dirty="0" smtClean="0"/>
              <a:t>Malvarlığı </a:t>
            </a:r>
            <a:r>
              <a:rPr lang="tr-TR" sz="1600" dirty="0"/>
              <a:t>araştırmasına dayanak teşkil eden elektronik hacizlerin tek bir menü altında toplanması sağlanmıştır. Bu menü altında toplanan bilgiler mükellefin elektronik ortamda verilerine erişilebilen malların araştırılması neticesinde elde edilen bilgileri içermektedir. Mükellefin malvarlığına elektronik ortamda konulan tüm hacizler toplu olarak listeleneceğinden borcunu aşan tutarda hacizlerin konma durumu azalacaktır. </a:t>
            </a:r>
          </a:p>
        </p:txBody>
      </p:sp>
      <p:sp>
        <p:nvSpPr>
          <p:cNvPr id="10" name="Dikdörtgen 9"/>
          <p:cNvSpPr/>
          <p:nvPr/>
        </p:nvSpPr>
        <p:spPr>
          <a:xfrm flipV="1">
            <a:off x="7135819" y="261162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7135819" y="2966192"/>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9237094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23643" y="6508777"/>
            <a:ext cx="496907" cy="365125"/>
          </a:xfrm>
        </p:spPr>
        <p:txBody>
          <a:bodyPr/>
          <a:lstStyle/>
          <a:p>
            <a:fld id="{16449A80-6FDC-475E-9293-1C17F140D77C}" type="slidenum">
              <a:rPr lang="tr-TR" smtClean="0">
                <a:solidFill>
                  <a:schemeClr val="bg1"/>
                </a:solidFill>
                <a:latin typeface="GalanoGrotesque-Bold" panose="00000800000000000000" pitchFamily="50" charset="-94"/>
              </a:rPr>
              <a:t>186</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Tüm Malvarlığı Sorgulama (YENİ)</a:t>
            </a:r>
            <a:endParaRPr lang="tr-TR" sz="2400" b="1" dirty="0">
              <a:solidFill>
                <a:schemeClr val="accent5">
                  <a:lumMod val="75000"/>
                </a:schemeClr>
              </a:solidFill>
              <a:latin typeface="GalanoGrotesque-Medium" panose="00000600000000000000" pitchFamily="50" charset="-94"/>
            </a:endParaRPr>
          </a:p>
        </p:txBody>
      </p:sp>
      <p:pic>
        <p:nvPicPr>
          <p:cNvPr id="9" name="Resim 8"/>
          <p:cNvPicPr>
            <a:picLocks noChangeAspect="1"/>
          </p:cNvPicPr>
          <p:nvPr/>
        </p:nvPicPr>
        <p:blipFill>
          <a:blip r:embed="rId8"/>
          <a:stretch>
            <a:fillRect/>
          </a:stretch>
        </p:blipFill>
        <p:spPr>
          <a:xfrm>
            <a:off x="381664" y="1000849"/>
            <a:ext cx="11281602" cy="5424807"/>
          </a:xfrm>
          <a:prstGeom prst="rect">
            <a:avLst/>
          </a:prstGeom>
        </p:spPr>
      </p:pic>
      <p:sp>
        <p:nvSpPr>
          <p:cNvPr id="10" name="Dikdörtgen 9"/>
          <p:cNvSpPr/>
          <p:nvPr/>
        </p:nvSpPr>
        <p:spPr>
          <a:xfrm flipV="1">
            <a:off x="2367876" y="1491956"/>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8771458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23643" y="6508777"/>
            <a:ext cx="506432" cy="457810"/>
          </a:xfrm>
        </p:spPr>
        <p:txBody>
          <a:bodyPr/>
          <a:lstStyle/>
          <a:p>
            <a:fld id="{16449A80-6FDC-475E-9293-1C17F140D77C}" type="slidenum">
              <a:rPr lang="tr-TR" smtClean="0">
                <a:solidFill>
                  <a:schemeClr val="bg1"/>
                </a:solidFill>
                <a:latin typeface="GalanoGrotesque-Bold" panose="00000800000000000000" pitchFamily="50" charset="-94"/>
              </a:rPr>
              <a:t>187</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Veraset İşlemleri</a:t>
            </a:r>
          </a:p>
        </p:txBody>
      </p:sp>
      <p:pic>
        <p:nvPicPr>
          <p:cNvPr id="3" name="Resim 2"/>
          <p:cNvPicPr>
            <a:picLocks noChangeAspect="1"/>
          </p:cNvPicPr>
          <p:nvPr/>
        </p:nvPicPr>
        <p:blipFill>
          <a:blip r:embed="rId8"/>
          <a:stretch>
            <a:fillRect/>
          </a:stretch>
        </p:blipFill>
        <p:spPr>
          <a:xfrm>
            <a:off x="381664" y="980501"/>
            <a:ext cx="11571636" cy="5387249"/>
          </a:xfrm>
          <a:prstGeom prst="rect">
            <a:avLst/>
          </a:prstGeom>
        </p:spPr>
      </p:pic>
    </p:spTree>
    <p:extLst>
      <p:ext uri="{BB962C8B-B14F-4D97-AF65-F5344CB8AC3E}">
        <p14:creationId xmlns:p14="http://schemas.microsoft.com/office/powerpoint/2010/main" val="322938895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96907" cy="404613"/>
          </a:xfrm>
        </p:spPr>
        <p:txBody>
          <a:bodyPr/>
          <a:lstStyle/>
          <a:p>
            <a:fld id="{16449A80-6FDC-475E-9293-1C17F140D77C}" type="slidenum">
              <a:rPr lang="tr-TR" smtClean="0">
                <a:solidFill>
                  <a:schemeClr val="bg1"/>
                </a:solidFill>
                <a:latin typeface="GalanoGrotesque-Bold" panose="00000800000000000000" pitchFamily="50" charset="-94"/>
              </a:rPr>
              <a:t>188</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MERNİS Kayıtlarına Göre MURİS listesi</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381663" y="1157968"/>
            <a:ext cx="11571637" cy="5262979"/>
          </a:xfrm>
          <a:prstGeom prst="rect">
            <a:avLst/>
          </a:prstGeom>
        </p:spPr>
        <p:txBody>
          <a:bodyPr wrap="square">
            <a:spAutoFit/>
          </a:bodyPr>
          <a:lstStyle/>
          <a:p>
            <a:r>
              <a:rPr lang="tr-TR" sz="1600" dirty="0"/>
              <a:t>22/07/2020 tarihi itibariyle GİBİNTRANET/Mükellef Hizmetleri/Sicil Sorgulama/Veraset İşlemleri/ MERNİS Kayıtlarına Göre Muris Listesi Sorgulama ekranı kullanıma açılmıştır. </a:t>
            </a:r>
          </a:p>
          <a:p>
            <a:r>
              <a:rPr lang="tr-TR" sz="1600" dirty="0"/>
              <a:t>GIBINTRANET/Mükellef Hizmetleri/Sicil Sorgulama/Veraset İşlemleri/MERNİS Kayıtlarına Göre MURİS Listesi seçeneği seçildiğinde açılan ekrandan;</a:t>
            </a:r>
          </a:p>
          <a:p>
            <a:r>
              <a:rPr lang="tr-TR" sz="1600" dirty="0"/>
              <a:t>Tarih Aralığı: Ölüm kayıtlarını sorgulamak istediğiniz tarih aralığını seçmeniz gerekmektedir. (Şu an için seçilebilecek tarih aralığı bir ay ile sınırlıdır)</a:t>
            </a:r>
          </a:p>
          <a:p>
            <a:r>
              <a:rPr lang="tr-TR" sz="1600" dirty="0"/>
              <a:t>Veraset Durumu:</a:t>
            </a:r>
          </a:p>
          <a:p>
            <a:r>
              <a:rPr lang="tr-TR" sz="1600" dirty="0"/>
              <a:t>Hepsi</a:t>
            </a:r>
          </a:p>
          <a:p>
            <a:r>
              <a:rPr lang="tr-TR" sz="1600" dirty="0"/>
              <a:t>Beyannamesi Verilmemiş</a:t>
            </a:r>
          </a:p>
          <a:p>
            <a:r>
              <a:rPr lang="tr-TR" sz="1600" dirty="0"/>
              <a:t>Beyannamesi Verilmiş</a:t>
            </a:r>
          </a:p>
          <a:p>
            <a:r>
              <a:rPr lang="tr-TR" sz="1600" dirty="0"/>
              <a:t>seçeneklerinden uygun olan seçilmelidir.</a:t>
            </a:r>
          </a:p>
          <a:p>
            <a:r>
              <a:rPr lang="tr-TR" sz="1600" dirty="0"/>
              <a:t>Vergi Dairesi Yetki Alanı: </a:t>
            </a:r>
            <a:r>
              <a:rPr lang="tr-TR" sz="1600" dirty="0" smtClean="0"/>
              <a:t>Burada, VD </a:t>
            </a:r>
            <a:r>
              <a:rPr lang="tr-TR" sz="1600" dirty="0"/>
              <a:t>ve Boştaki Kayıtlar, seçilmesi halinde tarih aralığında vefat edenler içerisinden, MERNİS sisteminde son ikamet adresi vergi daireniz yetki alanında olanlar ve MERNİS sisteminde son ikamet adresi tespit edilemeyen muris bilgileri listelenecektir.</a:t>
            </a:r>
          </a:p>
          <a:p>
            <a:r>
              <a:rPr lang="tr-TR" sz="1600" dirty="0"/>
              <a:t>Sadece VD, seçilmesi halinde; girişi yapılan tarih aralığında vefat edenler içinden, MERNİS sisteminde son ikamet adresi vergi daireniz yetki alanında olanlar listelenecektir.</a:t>
            </a:r>
          </a:p>
          <a:p>
            <a:r>
              <a:rPr lang="tr-TR" sz="1600" dirty="0"/>
              <a:t>Tercihinize göre TCKN Sıralı ya da Ölüm Tarihi Sıralı seçeneklerinden birini tercih ettikten sonra “Sorgula” butonuna basılarak Murislere ait bilgiler ekrana listelenecektir.</a:t>
            </a:r>
          </a:p>
          <a:p>
            <a:r>
              <a:rPr lang="tr-TR" sz="1600" dirty="0"/>
              <a:t>Ekrana gelen listede, NVİ Mirasçılık Bildirimi başlığı altındaki  işareti seçildiğinde muris ve varislerine ait bilgilerin bulunduğu “Ölüm ve Mirasçı Bildirimi” görüntülenebilecektir.</a:t>
            </a:r>
          </a:p>
          <a:p>
            <a:r>
              <a:rPr lang="tr-TR" sz="1600" dirty="0"/>
              <a:t>MERNİS Kayıtlarına Göre Muris Listesi Sorgulama ekranı yetkileri </a:t>
            </a:r>
            <a:r>
              <a:rPr lang="tr-TR" sz="1600" dirty="0">
                <a:solidFill>
                  <a:srgbClr val="FF0000"/>
                </a:solidFill>
              </a:rPr>
              <a:t>vergi dairelerinde süreksiz vergilendirme servisi (veraset) şef ve müdür yardımcılarına </a:t>
            </a:r>
            <a:r>
              <a:rPr lang="tr-TR" sz="1600" dirty="0"/>
              <a:t>verilmiştir. </a:t>
            </a:r>
            <a:r>
              <a:rPr lang="tr-TR" sz="1600" dirty="0" err="1">
                <a:solidFill>
                  <a:srgbClr val="FF0000"/>
                </a:solidFill>
              </a:rPr>
              <a:t>Malmüdürlüklerinde</a:t>
            </a:r>
            <a:r>
              <a:rPr lang="tr-TR" sz="1600" dirty="0">
                <a:solidFill>
                  <a:srgbClr val="FF0000"/>
                </a:solidFill>
              </a:rPr>
              <a:t> ise Gelir Servisi personellerine </a:t>
            </a:r>
            <a:r>
              <a:rPr lang="tr-TR" sz="1600" dirty="0"/>
              <a:t>verilmiştir.</a:t>
            </a:r>
          </a:p>
        </p:txBody>
      </p:sp>
    </p:spTree>
    <p:extLst>
      <p:ext uri="{BB962C8B-B14F-4D97-AF65-F5344CB8AC3E}">
        <p14:creationId xmlns:p14="http://schemas.microsoft.com/office/powerpoint/2010/main" val="315399223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439525" y="6508777"/>
            <a:ext cx="561975" cy="365125"/>
          </a:xfrm>
        </p:spPr>
        <p:txBody>
          <a:bodyPr/>
          <a:lstStyle/>
          <a:p>
            <a:fld id="{16449A80-6FDC-475E-9293-1C17F140D77C}" type="slidenum">
              <a:rPr lang="tr-TR" smtClean="0">
                <a:solidFill>
                  <a:schemeClr val="bg1"/>
                </a:solidFill>
                <a:latin typeface="GalanoGrotesque-Bold" panose="00000800000000000000" pitchFamily="50" charset="-94"/>
              </a:rPr>
              <a:t>189</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Mükellef Güncel Hesap Durumu </a:t>
            </a:r>
            <a:r>
              <a:rPr lang="tr-TR" sz="2400" b="1" dirty="0" smtClean="0">
                <a:solidFill>
                  <a:schemeClr val="accent5">
                    <a:lumMod val="75000"/>
                  </a:schemeClr>
                </a:solidFill>
                <a:latin typeface="GalanoGrotesque-Medium" panose="00000600000000000000" pitchFamily="50" charset="-94"/>
              </a:rPr>
              <a:t>Sorgulama</a:t>
            </a:r>
            <a:endParaRPr lang="tr-TR" sz="2400" b="1" dirty="0">
              <a:solidFill>
                <a:schemeClr val="accent5">
                  <a:lumMod val="75000"/>
                </a:schemeClr>
              </a:solidFill>
              <a:latin typeface="GalanoGrotesque-Medium" panose="00000600000000000000" pitchFamily="50" charset="-94"/>
            </a:endParaRPr>
          </a:p>
        </p:txBody>
      </p:sp>
      <p:pic>
        <p:nvPicPr>
          <p:cNvPr id="7" name="Resim 6"/>
          <p:cNvPicPr>
            <a:picLocks noChangeAspect="1"/>
          </p:cNvPicPr>
          <p:nvPr/>
        </p:nvPicPr>
        <p:blipFill>
          <a:blip r:embed="rId8"/>
          <a:stretch>
            <a:fillRect/>
          </a:stretch>
        </p:blipFill>
        <p:spPr>
          <a:xfrm>
            <a:off x="381660" y="840421"/>
            <a:ext cx="11329193" cy="2858787"/>
          </a:xfrm>
          <a:prstGeom prst="rect">
            <a:avLst/>
          </a:prstGeom>
        </p:spPr>
      </p:pic>
      <p:pic>
        <p:nvPicPr>
          <p:cNvPr id="10" name="Resim 9"/>
          <p:cNvPicPr/>
          <p:nvPr/>
        </p:nvPicPr>
        <p:blipFill>
          <a:blip r:embed="rId9"/>
          <a:stretch>
            <a:fillRect/>
          </a:stretch>
        </p:blipFill>
        <p:spPr>
          <a:xfrm>
            <a:off x="381659" y="3699208"/>
            <a:ext cx="11329195" cy="2761227"/>
          </a:xfrm>
          <a:prstGeom prst="rect">
            <a:avLst/>
          </a:prstGeom>
        </p:spPr>
      </p:pic>
      <p:sp>
        <p:nvSpPr>
          <p:cNvPr id="12" name="Dikdörtgen 11"/>
          <p:cNvSpPr/>
          <p:nvPr/>
        </p:nvSpPr>
        <p:spPr>
          <a:xfrm flipV="1">
            <a:off x="4271321" y="195848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flipV="1">
            <a:off x="4271321" y="227145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7726050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96907" cy="365126"/>
          </a:xfrm>
        </p:spPr>
        <p:txBody>
          <a:bodyPr/>
          <a:lstStyle/>
          <a:p>
            <a:fld id="{16449A80-6FDC-475E-9293-1C17F140D77C}" type="slidenum">
              <a:rPr lang="tr-TR" smtClean="0">
                <a:solidFill>
                  <a:schemeClr val="bg1"/>
                </a:solidFill>
                <a:latin typeface="GalanoGrotesque-Bold" panose="00000800000000000000" pitchFamily="50" charset="-94"/>
              </a:rPr>
              <a:t>190</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Dış Kurum Borç Sorgulama-</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81663" y="838760"/>
            <a:ext cx="11461470" cy="5468916"/>
          </a:xfrm>
          <a:prstGeom prst="rect">
            <a:avLst/>
          </a:prstGeom>
        </p:spPr>
      </p:pic>
      <p:sp>
        <p:nvSpPr>
          <p:cNvPr id="9" name="Dikdörtgen 8"/>
          <p:cNvSpPr/>
          <p:nvPr/>
        </p:nvSpPr>
        <p:spPr>
          <a:xfrm flipV="1">
            <a:off x="6473346" y="2443678"/>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6473346" y="3274103"/>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5" name="Dikdörtgen 4"/>
          <p:cNvSpPr/>
          <p:nvPr/>
        </p:nvSpPr>
        <p:spPr>
          <a:xfrm>
            <a:off x="3732955" y="3386504"/>
            <a:ext cx="7898606" cy="2800767"/>
          </a:xfrm>
          <a:prstGeom prst="rect">
            <a:avLst/>
          </a:prstGeom>
          <a:solidFill>
            <a:schemeClr val="accent1">
              <a:lumMod val="20000"/>
              <a:lumOff val="80000"/>
            </a:schemeClr>
          </a:solidFill>
        </p:spPr>
        <p:txBody>
          <a:bodyPr wrap="square">
            <a:spAutoFit/>
          </a:bodyPr>
          <a:lstStyle/>
          <a:p>
            <a:r>
              <a:rPr lang="tr-TR" sz="1600" dirty="0"/>
              <a:t>Tahsil edildikten sonra kanuni sebeplerle nakden reddi </a:t>
            </a:r>
            <a:r>
              <a:rPr lang="tr-TR" sz="1600" dirty="0" err="1"/>
              <a:t>icabeden</a:t>
            </a:r>
            <a:r>
              <a:rPr lang="tr-TR" sz="1600" dirty="0"/>
              <a:t> alacaklara ilişkin </a:t>
            </a:r>
            <a:r>
              <a:rPr lang="tr-TR" sz="1600" dirty="0" err="1"/>
              <a:t>reddiyatın</a:t>
            </a:r>
            <a:r>
              <a:rPr lang="tr-TR" sz="1600" dirty="0"/>
              <a:t> Başkanlığımıza bağlı tahsil dairelerince yapılacağı hallerde, mükelleflerin talebinin olup olmadığına bakılmaksızın;</a:t>
            </a:r>
          </a:p>
          <a:p>
            <a:r>
              <a:rPr lang="tr-TR" sz="1600" dirty="0"/>
              <a:t> • Öncelikle borçlunun Bakanlığımıza bağlı tüm vergi dairelerine  olan muaccel borçlarına mahsup yapılması,</a:t>
            </a:r>
          </a:p>
          <a:p>
            <a:r>
              <a:rPr lang="tr-TR" sz="1600" dirty="0"/>
              <a:t> • Mahsup sonrası kalan bir tutarın bulunması halinde bu tutarın,  borçlunun alacaklı amme idaresi olan Devletin </a:t>
            </a:r>
            <a:r>
              <a:rPr lang="tr-TR" sz="1600" b="1" dirty="0">
                <a:solidFill>
                  <a:srgbClr val="FF0000"/>
                </a:solidFill>
              </a:rPr>
              <a:t>gümrük</a:t>
            </a:r>
            <a:r>
              <a:rPr lang="tr-TR" sz="1600" dirty="0"/>
              <a:t> mevzuatından doğan amme alacaklarını takiple görevli Ticaret Bakanlığına bağlı  tahsil dairelerine bulunan muaccel borçlarına mahsup edilmesi,</a:t>
            </a:r>
          </a:p>
          <a:p>
            <a:r>
              <a:rPr lang="tr-TR" sz="1600" dirty="0"/>
              <a:t> • Bu mahsup sonrasında da iadesi gereken bir tutarın bulunması halinde borçlunun Sosyal Güvenlik Kurumuna </a:t>
            </a:r>
            <a:r>
              <a:rPr lang="tr-TR" sz="1600" b="1" dirty="0">
                <a:solidFill>
                  <a:srgbClr val="FF0000"/>
                </a:solidFill>
              </a:rPr>
              <a:t>(SGK</a:t>
            </a:r>
            <a:r>
              <a:rPr lang="tr-TR" sz="1600" b="1" dirty="0" smtClean="0">
                <a:solidFill>
                  <a:srgbClr val="FF0000"/>
                </a:solidFill>
              </a:rPr>
              <a:t>)</a:t>
            </a:r>
            <a:r>
              <a:rPr lang="tr-TR" sz="1600" dirty="0" smtClean="0"/>
              <a:t> </a:t>
            </a:r>
            <a:r>
              <a:rPr lang="tr-TR" sz="1600" dirty="0"/>
              <a:t>olan ve 6183 sayılı Kanuna göre takip edilen muaccel prim ve diğer borçlarına ödenmek üzere </a:t>
            </a:r>
            <a:r>
              <a:rPr lang="tr-TR" sz="1600" dirty="0" err="1"/>
              <a:t>SGK’ya</a:t>
            </a:r>
            <a:r>
              <a:rPr lang="tr-TR" sz="1600" dirty="0"/>
              <a:t> aktarılması gerekmektedir</a:t>
            </a:r>
          </a:p>
        </p:txBody>
      </p:sp>
    </p:spTree>
    <p:extLst>
      <p:ext uri="{BB962C8B-B14F-4D97-AF65-F5344CB8AC3E}">
        <p14:creationId xmlns:p14="http://schemas.microsoft.com/office/powerpoint/2010/main" val="188001080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96907" cy="349223"/>
          </a:xfrm>
        </p:spPr>
        <p:txBody>
          <a:bodyPr/>
          <a:lstStyle/>
          <a:p>
            <a:fld id="{16449A80-6FDC-475E-9293-1C17F140D77C}" type="slidenum">
              <a:rPr lang="tr-TR" smtClean="0">
                <a:solidFill>
                  <a:schemeClr val="bg1"/>
                </a:solidFill>
                <a:latin typeface="GalanoGrotesque-Bold" panose="00000800000000000000" pitchFamily="50" charset="-94"/>
              </a:rPr>
              <a:t>191</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Borçlunun Çalıştığı İşyeri Bilgilerini Sorgulama</a:t>
            </a:r>
          </a:p>
        </p:txBody>
      </p:sp>
      <p:pic>
        <p:nvPicPr>
          <p:cNvPr id="5" name="Resim 4"/>
          <p:cNvPicPr>
            <a:picLocks noChangeAspect="1"/>
          </p:cNvPicPr>
          <p:nvPr/>
        </p:nvPicPr>
        <p:blipFill>
          <a:blip r:embed="rId8"/>
          <a:stretch>
            <a:fillRect/>
          </a:stretch>
        </p:blipFill>
        <p:spPr>
          <a:xfrm>
            <a:off x="457859" y="739918"/>
            <a:ext cx="11450452" cy="5603337"/>
          </a:xfrm>
          <a:prstGeom prst="rect">
            <a:avLst/>
          </a:prstGeom>
        </p:spPr>
      </p:pic>
      <p:sp>
        <p:nvSpPr>
          <p:cNvPr id="9" name="Dikdörtgen 8"/>
          <p:cNvSpPr/>
          <p:nvPr/>
        </p:nvSpPr>
        <p:spPr>
          <a:xfrm flipV="1">
            <a:off x="4810946" y="2686274"/>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4887141" y="3031507"/>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3992663" y="4961194"/>
            <a:ext cx="7779433" cy="1323439"/>
          </a:xfrm>
          <a:prstGeom prst="rect">
            <a:avLst/>
          </a:prstGeom>
          <a:solidFill>
            <a:schemeClr val="accent1">
              <a:lumMod val="20000"/>
              <a:lumOff val="80000"/>
            </a:schemeClr>
          </a:solidFill>
        </p:spPr>
        <p:txBody>
          <a:bodyPr wrap="square">
            <a:spAutoFit/>
          </a:bodyPr>
          <a:lstStyle/>
          <a:p>
            <a:pPr algn="just"/>
            <a:r>
              <a:rPr lang="tr-TR" sz="2000" dirty="0">
                <a:solidFill>
                  <a:srgbClr val="FF0000"/>
                </a:solidFill>
              </a:rPr>
              <a:t>6183 sayılı yasanın 79</a:t>
            </a:r>
            <a:r>
              <a:rPr lang="tr-TR" sz="2000" dirty="0" smtClean="0">
                <a:solidFill>
                  <a:srgbClr val="FF0000"/>
                </a:solidFill>
              </a:rPr>
              <a:t>. maddesiyle </a:t>
            </a:r>
            <a:r>
              <a:rPr lang="tr-TR" sz="2000" dirty="0">
                <a:solidFill>
                  <a:srgbClr val="FF0000"/>
                </a:solidFill>
              </a:rPr>
              <a:t>amme borçlusunun üçüncü kişilerde bulunan mallarının, alacaklarının haczi mümkün hale getirilmiştir. Asıl amme borçlusunun 3</a:t>
            </a:r>
            <a:r>
              <a:rPr lang="tr-TR" sz="2000" dirty="0" smtClean="0">
                <a:solidFill>
                  <a:srgbClr val="FF0000"/>
                </a:solidFill>
              </a:rPr>
              <a:t>. kişilerde </a:t>
            </a:r>
            <a:r>
              <a:rPr lang="tr-TR" sz="2000" dirty="0">
                <a:solidFill>
                  <a:srgbClr val="FF0000"/>
                </a:solidFill>
              </a:rPr>
              <a:t>olan alacakları, menkul malları, maaş ve ücretleri kira gelirleri </a:t>
            </a:r>
            <a:r>
              <a:rPr lang="tr-TR" sz="2000" dirty="0" err="1">
                <a:solidFill>
                  <a:srgbClr val="FF0000"/>
                </a:solidFill>
              </a:rPr>
              <a:t>vs</a:t>
            </a:r>
            <a:r>
              <a:rPr lang="tr-TR" sz="2000" dirty="0">
                <a:solidFill>
                  <a:srgbClr val="FF0000"/>
                </a:solidFill>
              </a:rPr>
              <a:t> için haciz bildirisi gönderilebilecektir.</a:t>
            </a:r>
          </a:p>
        </p:txBody>
      </p:sp>
    </p:spTree>
    <p:extLst>
      <p:ext uri="{BB962C8B-B14F-4D97-AF65-F5344CB8AC3E}">
        <p14:creationId xmlns:p14="http://schemas.microsoft.com/office/powerpoint/2010/main" val="171609614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96907" cy="349223"/>
          </a:xfrm>
        </p:spPr>
        <p:txBody>
          <a:bodyPr/>
          <a:lstStyle/>
          <a:p>
            <a:fld id="{16449A80-6FDC-475E-9293-1C17F140D77C}" type="slidenum">
              <a:rPr lang="tr-TR" smtClean="0">
                <a:solidFill>
                  <a:schemeClr val="bg1"/>
                </a:solidFill>
                <a:latin typeface="GalanoGrotesque-Bold" panose="00000800000000000000" pitchFamily="50" charset="-94"/>
              </a:rPr>
              <a:t>192</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Yıllık KDV Beyannameleri Sorgulama</a:t>
            </a:r>
          </a:p>
        </p:txBody>
      </p:sp>
      <p:pic>
        <p:nvPicPr>
          <p:cNvPr id="3" name="Resim 2"/>
          <p:cNvPicPr>
            <a:picLocks noChangeAspect="1"/>
          </p:cNvPicPr>
          <p:nvPr/>
        </p:nvPicPr>
        <p:blipFill rotWithShape="1">
          <a:blip r:embed="rId8"/>
          <a:srcRect b="7481"/>
          <a:stretch/>
        </p:blipFill>
        <p:spPr>
          <a:xfrm>
            <a:off x="381663" y="982980"/>
            <a:ext cx="11450454" cy="3108960"/>
          </a:xfrm>
          <a:prstGeom prst="rect">
            <a:avLst/>
          </a:prstGeom>
        </p:spPr>
      </p:pic>
      <p:pic>
        <p:nvPicPr>
          <p:cNvPr id="6" name="Resim 5"/>
          <p:cNvPicPr>
            <a:picLocks noChangeAspect="1"/>
          </p:cNvPicPr>
          <p:nvPr/>
        </p:nvPicPr>
        <p:blipFill rotWithShape="1">
          <a:blip r:embed="rId9"/>
          <a:srcRect t="18591"/>
          <a:stretch/>
        </p:blipFill>
        <p:spPr>
          <a:xfrm>
            <a:off x="381663" y="4091940"/>
            <a:ext cx="11450454" cy="2379174"/>
          </a:xfrm>
          <a:prstGeom prst="rect">
            <a:avLst/>
          </a:prstGeom>
        </p:spPr>
      </p:pic>
      <p:sp>
        <p:nvSpPr>
          <p:cNvPr id="10" name="Dikdörtgen 9"/>
          <p:cNvSpPr/>
          <p:nvPr/>
        </p:nvSpPr>
        <p:spPr>
          <a:xfrm flipV="1">
            <a:off x="4215337" y="1791478"/>
            <a:ext cx="1295944" cy="39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46520455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506432" cy="415898"/>
          </a:xfrm>
        </p:spPr>
        <p:txBody>
          <a:bodyPr/>
          <a:lstStyle/>
          <a:p>
            <a:fld id="{16449A80-6FDC-475E-9293-1C17F140D77C}" type="slidenum">
              <a:rPr lang="tr-TR" smtClean="0">
                <a:solidFill>
                  <a:schemeClr val="bg1"/>
                </a:solidFill>
                <a:latin typeface="GalanoGrotesque-Bold" panose="00000800000000000000" pitchFamily="50" charset="-94"/>
              </a:rPr>
              <a:t>193</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Gelir/Kurumlar Vergisi İade İşlemleri</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8"/>
          <a:stretch>
            <a:fillRect/>
          </a:stretch>
        </p:blipFill>
        <p:spPr>
          <a:xfrm>
            <a:off x="295296" y="898169"/>
            <a:ext cx="11396135" cy="5511493"/>
          </a:xfrm>
          <a:prstGeom prst="rect">
            <a:avLst/>
          </a:prstGeom>
        </p:spPr>
      </p:pic>
      <p:sp>
        <p:nvSpPr>
          <p:cNvPr id="6" name="Dikdörtgen 5"/>
          <p:cNvSpPr/>
          <p:nvPr/>
        </p:nvSpPr>
        <p:spPr>
          <a:xfrm>
            <a:off x="4392058" y="2328034"/>
            <a:ext cx="7131585" cy="2308324"/>
          </a:xfrm>
          <a:prstGeom prst="rect">
            <a:avLst/>
          </a:prstGeom>
          <a:solidFill>
            <a:schemeClr val="accent1">
              <a:lumMod val="20000"/>
              <a:lumOff val="80000"/>
            </a:schemeClr>
          </a:solidFill>
        </p:spPr>
        <p:txBody>
          <a:bodyPr wrap="square">
            <a:spAutoFit/>
          </a:bodyPr>
          <a:lstStyle/>
          <a:p>
            <a:pPr algn="just"/>
            <a:r>
              <a:rPr lang="tr-TR" dirty="0"/>
              <a:t>Gelir ve Kurumlar Vergisi iade uygulamalarında: iade talep eden mükellefin, Gelir ve Kurumlar Vergisi beyanname eklerindeki kesinti yoluyla ödenen vergilere ilişkin listelerdeki iadeye esas teşkil eden çapraz kontroller, tevkif yoluyla kesilen vergilerle ilgili, adına kesinti yapılan mükellef, dönem, tutar vb. analiz ve kontrol işlemlerinin tamamına yakını Gelir İdaresi Başkanlığı tarafından otomatik olarak yapılıp iade talebini neticelendirecek vergi dairesine rapor edilmektedir.  Söz konusu kontroller yapılmadan iade sürecinin tamamlanması mümkün değildir. </a:t>
            </a:r>
          </a:p>
        </p:txBody>
      </p:sp>
    </p:spTree>
    <p:extLst>
      <p:ext uri="{BB962C8B-B14F-4D97-AF65-F5344CB8AC3E}">
        <p14:creationId xmlns:p14="http://schemas.microsoft.com/office/powerpoint/2010/main" val="3867541996"/>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506432" cy="415898"/>
          </a:xfrm>
        </p:spPr>
        <p:txBody>
          <a:bodyPr/>
          <a:lstStyle/>
          <a:p>
            <a:fld id="{16449A80-6FDC-475E-9293-1C17F140D77C}" type="slidenum">
              <a:rPr lang="tr-TR" smtClean="0">
                <a:solidFill>
                  <a:schemeClr val="bg1"/>
                </a:solidFill>
                <a:latin typeface="GalanoGrotesque-Bold" panose="00000800000000000000" pitchFamily="50" charset="-94"/>
              </a:rPr>
              <a:t>194</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Gelir/Kurumlar Vergisi İade İşlemleri</a:t>
            </a:r>
            <a:endParaRPr lang="tr-TR" sz="2400" b="1" dirty="0">
              <a:solidFill>
                <a:schemeClr val="accent5">
                  <a:lumMod val="75000"/>
                </a:schemeClr>
              </a:solidFill>
              <a:latin typeface="GalanoGrotesque-Medium" panose="00000600000000000000" pitchFamily="50" charset="-94"/>
            </a:endParaRPr>
          </a:p>
        </p:txBody>
      </p:sp>
      <p:sp>
        <p:nvSpPr>
          <p:cNvPr id="6" name="Dikdörtgen 5"/>
          <p:cNvSpPr/>
          <p:nvPr/>
        </p:nvSpPr>
        <p:spPr>
          <a:xfrm>
            <a:off x="381663" y="883303"/>
            <a:ext cx="11426107" cy="5355312"/>
          </a:xfrm>
          <a:prstGeom prst="rect">
            <a:avLst/>
          </a:prstGeom>
          <a:solidFill>
            <a:schemeClr val="accent1">
              <a:lumMod val="20000"/>
              <a:lumOff val="80000"/>
            </a:schemeClr>
          </a:solidFill>
        </p:spPr>
        <p:txBody>
          <a:bodyPr wrap="square">
            <a:spAutoFit/>
          </a:bodyPr>
          <a:lstStyle/>
          <a:p>
            <a:pPr algn="just"/>
            <a:r>
              <a:rPr lang="tr-TR" dirty="0"/>
              <a:t>99 Seri No.lu Gelir Vergisi Sirkülerinde belirtildiği üzere; gelir ve kurumlar vergisi mükelleflerinin 2015 ve izleyen vergilendirme dönemlerine yönelik iade </a:t>
            </a:r>
            <a:r>
              <a:rPr lang="tr-TR" dirty="0" smtClean="0"/>
              <a:t>taleplerini </a:t>
            </a:r>
            <a:r>
              <a:rPr lang="tr-TR" dirty="0"/>
              <a:t>Gelir ve Kurumlar Vergisi Standart İade Sistemini (GEKSİS) kullanmak suretiyle yapmaları gerekmektedir.</a:t>
            </a:r>
          </a:p>
          <a:p>
            <a:pPr algn="just"/>
            <a:r>
              <a:rPr lang="tr-TR" dirty="0"/>
              <a:t>GEKSİS kontrol raporunun oluşabilmesi için iade talep eden mükellefler tarafından internet vergi dairesi aracılığı ile bilgi girişi yapılmalıdır. Bu şekilde </a:t>
            </a:r>
            <a:r>
              <a:rPr lang="tr-TR" dirty="0" smtClean="0"/>
              <a:t>yapılan </a:t>
            </a:r>
            <a:r>
              <a:rPr lang="tr-TR" dirty="0"/>
              <a:t>bilgi girişleri iade talep dilekçesi mahiyetinde değildir. İade taleplerini elektronik olarak yapmak zorunda olan mükellefler standart iade talep dilekçelerini </a:t>
            </a:r>
            <a:r>
              <a:rPr lang="tr-TR" dirty="0" smtClean="0"/>
              <a:t>de </a:t>
            </a:r>
            <a:r>
              <a:rPr lang="tr-TR" dirty="0"/>
              <a:t>vermelidir. Standart gelir/kurumlar vergisi iade talep dilekçelerini (1A-1B) vermeyen mükelleflerin GEKSİS kontrol raporu oluşturulmayacaktır.</a:t>
            </a:r>
          </a:p>
          <a:p>
            <a:pPr algn="just"/>
            <a:r>
              <a:rPr lang="tr-TR" dirty="0"/>
              <a:t>Mükelleflerin elektronik ortamda gönderecekleri bilgi ve belgeler esas alınarak iadelere yönelik kontrol ve analizler elektronik ortamda yapılacak olup </a:t>
            </a:r>
            <a:r>
              <a:rPr lang="tr-TR" dirty="0" smtClean="0"/>
              <a:t>Başkanlığımızca </a:t>
            </a:r>
            <a:r>
              <a:rPr lang="tr-TR" dirty="0"/>
              <a:t>hazırlanan GEKSİS Kontrol Raporu iadeyi yapacak birime sunulacaktır. Mükellefler de oluşturulan GEKSİS özet raporuna internet vergi dairesi </a:t>
            </a:r>
            <a:r>
              <a:rPr lang="tr-TR" dirty="0" smtClean="0"/>
              <a:t>aracılığıyla </a:t>
            </a:r>
            <a:r>
              <a:rPr lang="tr-TR" dirty="0"/>
              <a:t>ulaşabileceklerdir.</a:t>
            </a:r>
          </a:p>
          <a:p>
            <a:pPr algn="just"/>
            <a:r>
              <a:rPr lang="tr-TR" dirty="0"/>
              <a:t>Beyannamelerini elektronik ortamda verme zorunluluğu bulunmayan mükelleflerin iade taleplerinde bu sistemi kullanma zorunluluğu bulunmamaktadır.</a:t>
            </a:r>
          </a:p>
          <a:p>
            <a:pPr algn="just"/>
            <a:r>
              <a:rPr lang="tr-TR" dirty="0"/>
              <a:t>Kazançları ücret, menkul sermaye iradı, gayrimenkul sermaye iradı, diğer kazanç ve iratlar olup 0012 kodundan (hazır beyan) beyanname veren </a:t>
            </a:r>
            <a:r>
              <a:rPr lang="tr-TR" dirty="0" smtClean="0"/>
              <a:t>mükellefler </a:t>
            </a:r>
            <a:r>
              <a:rPr lang="tr-TR" dirty="0"/>
              <a:t>isterlerse, standart 1A - Gelir / Kurumlar Vergisi iade talep dilekçesi vererek ve GEKSİS girişi yaparak iade talebinde bulunabilirler.</a:t>
            </a:r>
          </a:p>
          <a:p>
            <a:pPr algn="just"/>
            <a:r>
              <a:rPr lang="tr-TR" dirty="0"/>
              <a:t>Diğer taraftan, elektronik ortamda gönderilemeyen diğer belge / liste / tablolar eskiden olduğu gibi kağıt ortamında dilekçe ekinde vergi dairesine </a:t>
            </a:r>
            <a:r>
              <a:rPr lang="tr-TR" dirty="0" smtClean="0"/>
              <a:t>verilecektir</a:t>
            </a:r>
            <a:r>
              <a:rPr lang="tr-TR" dirty="0"/>
              <a:t>.</a:t>
            </a:r>
          </a:p>
          <a:p>
            <a:pPr algn="just"/>
            <a:r>
              <a:rPr lang="tr-TR" dirty="0"/>
              <a:t>2015 vergilendirme dönemi öncesi gerçekleşen iade hakkı doğuran işlemlere yönelik iade taleplerinde, düzenleme öncesindeki uygulama geçerli </a:t>
            </a:r>
            <a:r>
              <a:rPr lang="tr-TR" dirty="0" smtClean="0"/>
              <a:t>olacaktır</a:t>
            </a:r>
            <a:endParaRPr lang="tr-TR" dirty="0"/>
          </a:p>
        </p:txBody>
      </p:sp>
    </p:spTree>
    <p:extLst>
      <p:ext uri="{BB962C8B-B14F-4D97-AF65-F5344CB8AC3E}">
        <p14:creationId xmlns:p14="http://schemas.microsoft.com/office/powerpoint/2010/main" val="2771634649"/>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6397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77" y="306016"/>
            <a:ext cx="204768" cy="259531"/>
          </a:xfrm>
          <a:prstGeom prst="rect">
            <a:avLst/>
          </a:prstGeom>
        </p:spPr>
      </p:pic>
      <p:sp>
        <p:nvSpPr>
          <p:cNvPr id="4" name="Slayt Numarası Yer Tutucusu 3"/>
          <p:cNvSpPr>
            <a:spLocks noGrp="1"/>
          </p:cNvSpPr>
          <p:nvPr>
            <p:ph type="sldNum" sz="quarter" idx="12"/>
          </p:nvPr>
        </p:nvSpPr>
        <p:spPr>
          <a:xfrm>
            <a:off x="11523643" y="6508777"/>
            <a:ext cx="506432" cy="349223"/>
          </a:xfrm>
        </p:spPr>
        <p:txBody>
          <a:bodyPr/>
          <a:lstStyle/>
          <a:p>
            <a:fld id="{16449A80-6FDC-475E-9293-1C17F140D77C}" type="slidenum">
              <a:rPr lang="tr-TR" smtClean="0">
                <a:solidFill>
                  <a:schemeClr val="bg1"/>
                </a:solidFill>
                <a:latin typeface="GalanoGrotesque-Bold" panose="00000800000000000000" pitchFamily="50" charset="-94"/>
              </a:rPr>
              <a:t>195</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Gelir/Kurumlar Vergisi İade İşlemleri</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307910" y="806320"/>
            <a:ext cx="11439331" cy="5847755"/>
          </a:xfrm>
          <a:prstGeom prst="rect">
            <a:avLst/>
          </a:prstGeom>
        </p:spPr>
        <p:txBody>
          <a:bodyPr wrap="square">
            <a:spAutoFit/>
          </a:bodyPr>
          <a:lstStyle/>
          <a:p>
            <a:pPr algn="just"/>
            <a:r>
              <a:rPr lang="tr-TR" sz="1700" dirty="0" smtClean="0"/>
              <a:t>GEKSİS </a:t>
            </a:r>
            <a:r>
              <a:rPr lang="tr-TR" sz="1700" dirty="0"/>
              <a:t>İŞ AKIŞI</a:t>
            </a:r>
          </a:p>
          <a:p>
            <a:pPr algn="just"/>
            <a:r>
              <a:rPr lang="tr-TR" sz="1700" dirty="0" smtClean="0"/>
              <a:t>1.AŞAMA </a:t>
            </a:r>
            <a:r>
              <a:rPr lang="tr-TR" sz="1700" dirty="0"/>
              <a:t>Mükellef ilgili dönem Gelir / Kurumlar Vergisi beyannamesini verir.</a:t>
            </a:r>
          </a:p>
          <a:p>
            <a:pPr algn="just"/>
            <a:r>
              <a:rPr lang="tr-TR" sz="1700" dirty="0"/>
              <a:t>2.AŞAMA Mükellef, standart iade talep dilekçesini İnternet Vergi Dairesi yolu ile elektronik ortamda verir.</a:t>
            </a:r>
          </a:p>
          <a:p>
            <a:pPr algn="just"/>
            <a:r>
              <a:rPr lang="tr-TR" sz="1700" dirty="0"/>
              <a:t>3.AŞAMA Mükellef, iade talebinde bulunacağı zaman, iadeye konu Gelir /Kurumlar Vergisi beyannamesinde belirtilen iade türüne göre, </a:t>
            </a:r>
            <a:r>
              <a:rPr lang="tr-TR" sz="1700" dirty="0" smtClean="0"/>
              <a:t>mevzuat gereğince </a:t>
            </a:r>
            <a:r>
              <a:rPr lang="tr-TR" sz="1700" dirty="0"/>
              <a:t>vermesi gereken bilgilerini/listelerini İnternet Vergi Dairesi yolu ile elektronik ortamda gönderir.</a:t>
            </a:r>
          </a:p>
          <a:p>
            <a:pPr algn="just"/>
            <a:r>
              <a:rPr lang="tr-TR" sz="1700" dirty="0"/>
              <a:t>4.AŞAMA İnternet Vergi Dairesinden iade bilgilerinin/listelerinin gönderildiği gün iade talebi, Gelir İdaresi Başkanlığınca analize tabi tutulur.</a:t>
            </a:r>
          </a:p>
          <a:p>
            <a:pPr algn="just"/>
            <a:r>
              <a:rPr lang="tr-TR" sz="1700" dirty="0"/>
              <a:t>5.AŞAMA Gelir İdaresi Başkanlığınca oluşturulan GEKSİS Kontrol Raporu, iade bilgilerinin/listelerinin İnternet Vergi Dairesinden gönderildiği </a:t>
            </a:r>
            <a:r>
              <a:rPr lang="tr-TR" sz="1700" dirty="0" smtClean="0"/>
              <a:t>günü izleyen </a:t>
            </a:r>
            <a:r>
              <a:rPr lang="tr-TR" sz="1700" dirty="0"/>
              <a:t>gün GİBİNTRANET üzerinden iadeyi sonuçlandıracak vergi dairesinin kullanımına açılır. Ayrıca mükelleflerin internet vergi </a:t>
            </a:r>
            <a:r>
              <a:rPr lang="tr-TR" sz="1700" dirty="0" smtClean="0"/>
              <a:t>dairesi aracılığıyla </a:t>
            </a:r>
            <a:r>
              <a:rPr lang="tr-TR" sz="1700" dirty="0"/>
              <a:t>Özet Raporu (hatalı </a:t>
            </a:r>
            <a:r>
              <a:rPr lang="tr-TR" sz="1700" dirty="0" err="1"/>
              <a:t>segmentlerin</a:t>
            </a:r>
            <a:r>
              <a:rPr lang="tr-TR" sz="1700" dirty="0"/>
              <a:t> gösterildiği) görüntülemeleri sağlanmaktadır.</a:t>
            </a:r>
          </a:p>
          <a:p>
            <a:pPr algn="just"/>
            <a:r>
              <a:rPr lang="tr-TR" sz="1700" dirty="0"/>
              <a:t>6.AŞAMA Vergi dairesi, oluşan raporu değerlendirerek, mevzuat gereğince verilmesi gereken ancak sistemden verilemeyen (mükellefin elden </a:t>
            </a:r>
            <a:r>
              <a:rPr lang="tr-TR" sz="1700" dirty="0" smtClean="0"/>
              <a:t>verdiği) belgelerin </a:t>
            </a:r>
            <a:r>
              <a:rPr lang="tr-TR" sz="1700" dirty="0"/>
              <a:t>kontrolü neticesinde de olumsuz herhangi bir duruma rastlanmazsa iade talebi yerine getirilir.</a:t>
            </a:r>
          </a:p>
          <a:p>
            <a:pPr algn="just"/>
            <a:r>
              <a:rPr lang="tr-TR" sz="1700" dirty="0"/>
              <a:t>7.AŞAMA Kontrol </a:t>
            </a:r>
            <a:r>
              <a:rPr lang="tr-TR" sz="1700" dirty="0" err="1"/>
              <a:t>segmentlerinde</a:t>
            </a:r>
            <a:r>
              <a:rPr lang="tr-TR" sz="1700" dirty="0"/>
              <a:t> eksiklik veya hata tespit edilmesi halinde vergi dairesi, mükellefin eksikliği, hatayı gidermesini sözlü veya </a:t>
            </a:r>
            <a:r>
              <a:rPr lang="tr-TR" sz="1700" dirty="0" smtClean="0"/>
              <a:t>yazılı olarak </a:t>
            </a:r>
            <a:r>
              <a:rPr lang="tr-TR" sz="1700" dirty="0"/>
              <a:t>ister.</a:t>
            </a:r>
          </a:p>
          <a:p>
            <a:pPr algn="just"/>
            <a:r>
              <a:rPr lang="tr-TR" sz="1700" dirty="0"/>
              <a:t>8.AŞAMA Mükellef, gerekli düzeltmeleri yapabilmek ve eksiklikleri gidermek için bir dilekçe ile vergi dairesinden ya da internet vergi dairesi </a:t>
            </a:r>
            <a:r>
              <a:rPr lang="tr-TR" sz="1700" dirty="0" smtClean="0"/>
              <a:t>üzerinden Gelir/Kurumlar </a:t>
            </a:r>
            <a:r>
              <a:rPr lang="tr-TR" sz="1700" dirty="0"/>
              <a:t>Vergisi İade Talep Giriş İşlemlerinin iptal edilmesini / pasife çekilmesini talep eder.</a:t>
            </a:r>
          </a:p>
          <a:p>
            <a:pPr algn="just"/>
            <a:r>
              <a:rPr lang="tr-TR" sz="1700" dirty="0"/>
              <a:t>9.AŞAMA Vergi dairesi mükellefin talebi üzerine iptal edilme/pasife çekme işlemine onay vererek, istenilen düzeltmeleri İnternet Vergi </a:t>
            </a:r>
            <a:r>
              <a:rPr lang="tr-TR" sz="1700" dirty="0" smtClean="0"/>
              <a:t>Dairesinden yapabilmesini </a:t>
            </a:r>
            <a:r>
              <a:rPr lang="tr-TR" sz="1700" dirty="0"/>
              <a:t>sağlar.</a:t>
            </a:r>
          </a:p>
          <a:p>
            <a:pPr algn="just"/>
            <a:r>
              <a:rPr lang="tr-TR" sz="1700" dirty="0"/>
              <a:t>10.AŞAMA Mükellef gerekli düzeltmeleri yaptıktan sonra iade talebine yönelik bilgi ve liste girişlerini son haliyle internet ortamında </a:t>
            </a:r>
            <a:r>
              <a:rPr lang="tr-TR" sz="1700" dirty="0" smtClean="0"/>
              <a:t>onaylayarak gönderir</a:t>
            </a:r>
            <a:r>
              <a:rPr lang="tr-TR" sz="1700" dirty="0"/>
              <a:t>. (İade talebinin onaylanmasını izleyen gün, Vergi Dairesinin mevcut raporu yeniden analize tabi tutma işlemine gerek </a:t>
            </a:r>
            <a:r>
              <a:rPr lang="tr-TR" sz="1700" dirty="0" smtClean="0"/>
              <a:t>kalmaksızın sistem </a:t>
            </a:r>
            <a:r>
              <a:rPr lang="tr-TR" sz="1700" dirty="0"/>
              <a:t>tarafından analize tabi tutularak GEKSİS Kontrol Raporu kullanıma açılır.) </a:t>
            </a:r>
            <a:endParaRPr lang="tr-TR" sz="1700" i="1" dirty="0"/>
          </a:p>
        </p:txBody>
      </p:sp>
    </p:spTree>
    <p:extLst>
      <p:ext uri="{BB962C8B-B14F-4D97-AF65-F5344CB8AC3E}">
        <p14:creationId xmlns:p14="http://schemas.microsoft.com/office/powerpoint/2010/main" val="187004405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87382" cy="349223"/>
          </a:xfrm>
        </p:spPr>
        <p:txBody>
          <a:bodyPr/>
          <a:lstStyle/>
          <a:p>
            <a:fld id="{16449A80-6FDC-475E-9293-1C17F140D77C}" type="slidenum">
              <a:rPr lang="tr-TR" smtClean="0">
                <a:solidFill>
                  <a:schemeClr val="bg1"/>
                </a:solidFill>
                <a:latin typeface="GalanoGrotesque-Bold" panose="00000800000000000000" pitchFamily="50" charset="-94"/>
              </a:rPr>
              <a:t>196</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KDV İadesi Kontrol Raporunda Tespit Edilen Hatalara İlişkin Yapılan İşlemleri Sorgulama</a:t>
            </a:r>
          </a:p>
        </p:txBody>
      </p:sp>
      <p:pic>
        <p:nvPicPr>
          <p:cNvPr id="3" name="Resim 2"/>
          <p:cNvPicPr>
            <a:picLocks noChangeAspect="1"/>
          </p:cNvPicPr>
          <p:nvPr/>
        </p:nvPicPr>
        <p:blipFill>
          <a:blip r:embed="rId8"/>
          <a:stretch>
            <a:fillRect/>
          </a:stretch>
        </p:blipFill>
        <p:spPr>
          <a:xfrm>
            <a:off x="381663" y="898268"/>
            <a:ext cx="11373334" cy="5578069"/>
          </a:xfrm>
          <a:prstGeom prst="rect">
            <a:avLst/>
          </a:prstGeom>
        </p:spPr>
      </p:pic>
      <p:sp>
        <p:nvSpPr>
          <p:cNvPr id="6" name="Dikdörtgen 5"/>
          <p:cNvSpPr/>
          <p:nvPr/>
        </p:nvSpPr>
        <p:spPr>
          <a:xfrm>
            <a:off x="3998975" y="5107562"/>
            <a:ext cx="7364621" cy="1200329"/>
          </a:xfrm>
          <a:prstGeom prst="rect">
            <a:avLst/>
          </a:prstGeom>
          <a:solidFill>
            <a:schemeClr val="accent1">
              <a:lumMod val="20000"/>
              <a:lumOff val="80000"/>
            </a:schemeClr>
          </a:solidFill>
        </p:spPr>
        <p:txBody>
          <a:bodyPr wrap="square">
            <a:spAutoFit/>
          </a:bodyPr>
          <a:lstStyle/>
          <a:p>
            <a:r>
              <a:rPr lang="tr-TR" dirty="0" smtClean="0">
                <a:solidFill>
                  <a:srgbClr val="FF0000"/>
                </a:solidFill>
              </a:rPr>
              <a:t>GEK 06 Alt Mükelleflerin Fatura Beyan Tutarlılığı Kontrolü </a:t>
            </a:r>
            <a:r>
              <a:rPr lang="tr-TR" dirty="0" err="1" smtClean="0">
                <a:solidFill>
                  <a:srgbClr val="FF0000"/>
                </a:solidFill>
              </a:rPr>
              <a:t>Segmenti</a:t>
            </a:r>
            <a:r>
              <a:rPr lang="tr-TR" dirty="0" smtClean="0">
                <a:solidFill>
                  <a:srgbClr val="FF0000"/>
                </a:solidFill>
              </a:rPr>
              <a:t>  </a:t>
            </a:r>
          </a:p>
          <a:p>
            <a:r>
              <a:rPr lang="tr-TR" dirty="0" smtClean="0">
                <a:solidFill>
                  <a:srgbClr val="FF0000"/>
                </a:solidFill>
              </a:rPr>
              <a:t>GEK 08 Belge Basım</a:t>
            </a:r>
          </a:p>
          <a:p>
            <a:r>
              <a:rPr lang="tr-TR" dirty="0" smtClean="0">
                <a:solidFill>
                  <a:srgbClr val="FF0000"/>
                </a:solidFill>
              </a:rPr>
              <a:t>GEK 17 E FATURA                       GEK 22 KDV </a:t>
            </a:r>
            <a:r>
              <a:rPr lang="tr-TR" dirty="0" err="1" smtClean="0">
                <a:solidFill>
                  <a:srgbClr val="FF0000"/>
                </a:solidFill>
              </a:rPr>
              <a:t>Tevkifat</a:t>
            </a:r>
            <a:r>
              <a:rPr lang="tr-TR" dirty="0" smtClean="0">
                <a:solidFill>
                  <a:srgbClr val="FF0000"/>
                </a:solidFill>
              </a:rPr>
              <a:t> </a:t>
            </a:r>
          </a:p>
          <a:p>
            <a:r>
              <a:rPr lang="tr-TR" dirty="0" smtClean="0">
                <a:solidFill>
                  <a:srgbClr val="FF0000"/>
                </a:solidFill>
              </a:rPr>
              <a:t>OEK14/17 KDV Beyannamesi Vermemesi </a:t>
            </a:r>
            <a:endParaRPr lang="tr-TR" dirty="0">
              <a:solidFill>
                <a:srgbClr val="FF0000"/>
              </a:solidFill>
            </a:endParaRPr>
          </a:p>
        </p:txBody>
      </p:sp>
    </p:spTree>
    <p:extLst>
      <p:ext uri="{BB962C8B-B14F-4D97-AF65-F5344CB8AC3E}">
        <p14:creationId xmlns:p14="http://schemas.microsoft.com/office/powerpoint/2010/main" val="196330413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3643" y="6508777"/>
            <a:ext cx="487382" cy="349223"/>
          </a:xfrm>
        </p:spPr>
        <p:txBody>
          <a:bodyPr/>
          <a:lstStyle/>
          <a:p>
            <a:fld id="{16449A80-6FDC-475E-9293-1C17F140D77C}" type="slidenum">
              <a:rPr lang="tr-TR" smtClean="0">
                <a:solidFill>
                  <a:schemeClr val="bg1"/>
                </a:solidFill>
                <a:latin typeface="GalanoGrotesque-Bold" panose="00000800000000000000" pitchFamily="50" charset="-94"/>
              </a:rPr>
              <a:t>197</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KDV İadesi Kontrol Raporunda Tespit Edilen Hatalara İlişkin Yapılan İşlemleri Sorgulama</a:t>
            </a:r>
          </a:p>
        </p:txBody>
      </p:sp>
      <p:sp>
        <p:nvSpPr>
          <p:cNvPr id="6" name="Dikdörtgen 5"/>
          <p:cNvSpPr/>
          <p:nvPr/>
        </p:nvSpPr>
        <p:spPr>
          <a:xfrm>
            <a:off x="381663" y="876466"/>
            <a:ext cx="10876669" cy="5324535"/>
          </a:xfrm>
          <a:prstGeom prst="rect">
            <a:avLst/>
          </a:prstGeom>
          <a:solidFill>
            <a:schemeClr val="accent1">
              <a:lumMod val="20000"/>
              <a:lumOff val="80000"/>
            </a:schemeClr>
          </a:solidFill>
        </p:spPr>
        <p:txBody>
          <a:bodyPr wrap="square">
            <a:spAutoFit/>
          </a:bodyPr>
          <a:lstStyle/>
          <a:p>
            <a:r>
              <a:rPr lang="tr-TR" sz="2000" dirty="0" smtClean="0"/>
              <a:t>KDV iadesi kontrol raporunda genel esas kontrol </a:t>
            </a:r>
            <a:r>
              <a:rPr lang="tr-TR" sz="2000" dirty="0" err="1" smtClean="0"/>
              <a:t>segmentleri</a:t>
            </a:r>
            <a:r>
              <a:rPr lang="tr-TR" sz="2000" dirty="0"/>
              <a:t> </a:t>
            </a:r>
            <a:r>
              <a:rPr lang="tr-TR" sz="2000" dirty="0" smtClean="0"/>
              <a:t>iade </a:t>
            </a:r>
            <a:r>
              <a:rPr lang="tr-TR" sz="2000" dirty="0"/>
              <a:t>alacak </a:t>
            </a:r>
            <a:r>
              <a:rPr lang="tr-TR" sz="2000" dirty="0" smtClean="0"/>
              <a:t>mükellefin</a:t>
            </a:r>
            <a:r>
              <a:rPr lang="tr-TR" sz="2000" dirty="0"/>
              <a:t>, KDV İadesi kontrol raporunda bulunan GEK 06, GEK 11, GEK 17, GEK 29 gibi </a:t>
            </a:r>
            <a:r>
              <a:rPr lang="tr-TR" sz="2000" dirty="0" err="1"/>
              <a:t>segmentlerinde</a:t>
            </a:r>
            <a:r>
              <a:rPr lang="tr-TR" sz="2000" dirty="0"/>
              <a:t> tespit edilen hatalar,  Mal veya Hizmet alım satımı </a:t>
            </a:r>
            <a:r>
              <a:rPr lang="tr-TR" sz="2000" dirty="0" smtClean="0"/>
              <a:t>yaptığı mükelleflerin </a:t>
            </a:r>
            <a:r>
              <a:rPr lang="tr-TR" sz="2000" dirty="0"/>
              <a:t>bağlı olduğu vergi dairesine düşüyor. Bu vergi dairelerinin vergilendirme servisi elemanlarınca </a:t>
            </a:r>
            <a:r>
              <a:rPr lang="tr-TR" sz="2000" dirty="0" smtClean="0"/>
              <a:t>en </a:t>
            </a:r>
            <a:r>
              <a:rPr lang="tr-TR" sz="2000" dirty="0"/>
              <a:t>azından haftalık periyotlarla </a:t>
            </a:r>
            <a:r>
              <a:rPr lang="tr-TR" sz="2000" dirty="0" err="1"/>
              <a:t>Gibintranet</a:t>
            </a:r>
            <a:r>
              <a:rPr lang="tr-TR" sz="2000" dirty="0"/>
              <a:t> de bulunan menüyü kontrol etmeleri ve bu hataların kaynağını araştırarak mal veya hizmet alım satımı yapılan mükelleften izah ve gerekirse de düzeltme yapmalarını istemeleri </a:t>
            </a:r>
            <a:r>
              <a:rPr lang="tr-TR" sz="2000" dirty="0" smtClean="0"/>
              <a:t>gerekiyor.</a:t>
            </a:r>
          </a:p>
          <a:p>
            <a:r>
              <a:rPr lang="tr-TR" sz="2000" dirty="0"/>
              <a:t>Hata KDV iade talep eden mükelleften de kaynaklı olabilir. Hatanın mal ve hizmet alım satımı yapılan mükelleften kaynaklı olmadığı anlaşılırsa bu durumun KDV iadesi kontrol raporu menüsünde bulunan cevap kısımlarından girişi yapılarak iade işlemini yapacak vergi dairesinin ekranına düşmesi sağlanıyor</a:t>
            </a:r>
          </a:p>
          <a:p>
            <a:r>
              <a:rPr lang="tr-TR" sz="2000" dirty="0"/>
              <a:t>KDV iadesi yapacak Vergi Dairesi alt firmanın bağlı bulunduğu Vergi dairesinden cevap gelmeden işlem yapmıyor Bu nedenle alt firmanın bağlı </a:t>
            </a:r>
            <a:r>
              <a:rPr lang="tr-TR" sz="2000" dirty="0" smtClean="0"/>
              <a:t>bulunduğu </a:t>
            </a:r>
            <a:r>
              <a:rPr lang="tr-TR" sz="2000" dirty="0"/>
              <a:t>vergi dairesinin bu menüleri belli periyotlarla kontrol edip işlemleri tamamlaması gerekir</a:t>
            </a:r>
          </a:p>
          <a:p>
            <a:r>
              <a:rPr lang="tr-TR" sz="2000" dirty="0"/>
              <a:t>Uygulamada KDV iadesi yapacak Vergi Dairesi belli bir süre bekleyip cevap gelmediğinde ya ilgili vergi dairesine uyarıp cevap gönderilmesini sağlıyor ya da cevap gelmeden kendisi araştırarak iadeye engel bir durum olmadığına kanaat getirirse Olumsuz olan </a:t>
            </a:r>
            <a:r>
              <a:rPr lang="tr-TR" sz="2000" dirty="0" err="1"/>
              <a:t>Gek</a:t>
            </a:r>
            <a:r>
              <a:rPr lang="tr-TR" sz="2000" dirty="0"/>
              <a:t> </a:t>
            </a:r>
            <a:r>
              <a:rPr lang="tr-TR" sz="2000" dirty="0" err="1"/>
              <a:t>segmentlerini</a:t>
            </a:r>
            <a:r>
              <a:rPr lang="tr-TR" sz="2000" dirty="0"/>
              <a:t>  olumluya çevirerek iade işlemini yapıyormuş</a:t>
            </a:r>
          </a:p>
          <a:p>
            <a:endParaRPr lang="tr-TR" sz="2000" dirty="0"/>
          </a:p>
        </p:txBody>
      </p:sp>
    </p:spTree>
    <p:extLst>
      <p:ext uri="{BB962C8B-B14F-4D97-AF65-F5344CB8AC3E}">
        <p14:creationId xmlns:p14="http://schemas.microsoft.com/office/powerpoint/2010/main" val="136299113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198</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Detaylı İade Durumu Sorgulama</a:t>
            </a:r>
          </a:p>
        </p:txBody>
      </p:sp>
      <p:pic>
        <p:nvPicPr>
          <p:cNvPr id="5" name="Resim 4"/>
          <p:cNvPicPr>
            <a:picLocks noChangeAspect="1"/>
          </p:cNvPicPr>
          <p:nvPr/>
        </p:nvPicPr>
        <p:blipFill>
          <a:blip r:embed="rId8"/>
          <a:stretch>
            <a:fillRect/>
          </a:stretch>
        </p:blipFill>
        <p:spPr>
          <a:xfrm>
            <a:off x="381663" y="980465"/>
            <a:ext cx="11414325" cy="5437487"/>
          </a:xfrm>
          <a:prstGeom prst="rect">
            <a:avLst/>
          </a:prstGeom>
        </p:spPr>
      </p:pic>
    </p:spTree>
    <p:extLst>
      <p:ext uri="{BB962C8B-B14F-4D97-AF65-F5344CB8AC3E}">
        <p14:creationId xmlns:p14="http://schemas.microsoft.com/office/powerpoint/2010/main" val="231236618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199</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err="1">
                <a:solidFill>
                  <a:schemeClr val="accent5">
                    <a:lumMod val="75000"/>
                  </a:schemeClr>
                </a:solidFill>
                <a:latin typeface="GalanoGrotesque-Medium" panose="00000600000000000000" pitchFamily="50" charset="-94"/>
              </a:rPr>
              <a:t>Re’sen</a:t>
            </a:r>
            <a:r>
              <a:rPr lang="tr-TR" sz="2400" b="1" dirty="0">
                <a:solidFill>
                  <a:schemeClr val="accent5">
                    <a:lumMod val="75000"/>
                  </a:schemeClr>
                </a:solidFill>
                <a:latin typeface="GalanoGrotesque-Medium" panose="00000600000000000000" pitchFamily="50" charset="-94"/>
              </a:rPr>
              <a:t> Terk İşlemleri</a:t>
            </a:r>
          </a:p>
        </p:txBody>
      </p:sp>
      <p:pic>
        <p:nvPicPr>
          <p:cNvPr id="3" name="Resim 2"/>
          <p:cNvPicPr>
            <a:picLocks noChangeAspect="1"/>
          </p:cNvPicPr>
          <p:nvPr/>
        </p:nvPicPr>
        <p:blipFill>
          <a:blip r:embed="rId8"/>
          <a:stretch>
            <a:fillRect/>
          </a:stretch>
        </p:blipFill>
        <p:spPr>
          <a:xfrm>
            <a:off x="381663" y="822858"/>
            <a:ext cx="11414247" cy="5519452"/>
          </a:xfrm>
          <a:prstGeom prst="rect">
            <a:avLst/>
          </a:prstGeom>
        </p:spPr>
      </p:pic>
      <p:sp>
        <p:nvSpPr>
          <p:cNvPr id="7" name="Dikdörtgen 6"/>
          <p:cNvSpPr/>
          <p:nvPr/>
        </p:nvSpPr>
        <p:spPr>
          <a:xfrm>
            <a:off x="3701667" y="1994053"/>
            <a:ext cx="7943162" cy="3693319"/>
          </a:xfrm>
          <a:prstGeom prst="rect">
            <a:avLst/>
          </a:prstGeom>
          <a:solidFill>
            <a:schemeClr val="accent1">
              <a:lumMod val="20000"/>
              <a:lumOff val="80000"/>
            </a:schemeClr>
          </a:solidFill>
        </p:spPr>
        <p:txBody>
          <a:bodyPr wrap="square">
            <a:spAutoFit/>
          </a:bodyPr>
          <a:lstStyle/>
          <a:p>
            <a:pPr algn="just"/>
            <a:r>
              <a:rPr lang="tr-TR" dirty="0"/>
              <a:t>2016/2 Uygulama İç Genelgesine istinaden “Gayri Faal Mükelleflerin Tespitine İlişkin Liste” gayri faal mükelleflerin tespitine yönelik vergi dairelerince yapılacak resen terkin çalışmalarında faydalanmak üzere </a:t>
            </a:r>
            <a:r>
              <a:rPr lang="tr-TR" dirty="0">
                <a:solidFill>
                  <a:srgbClr val="FF0000"/>
                </a:solidFill>
              </a:rPr>
              <a:t>HER AYIN İLK HAFTASINDA </a:t>
            </a:r>
            <a:r>
              <a:rPr lang="tr-TR" dirty="0"/>
              <a:t>sistem tarafından oluşturulmakta, bu listeler üzerine ilgili vergi dairelerince </a:t>
            </a:r>
            <a:r>
              <a:rPr lang="tr-TR" dirty="0">
                <a:solidFill>
                  <a:srgbClr val="FF0000"/>
                </a:solidFill>
              </a:rPr>
              <a:t>5 İŞ GÜNÜ </a:t>
            </a:r>
            <a:r>
              <a:rPr lang="tr-TR" dirty="0"/>
              <a:t>içerisinde listenin alınarak ilgili işlemlerin </a:t>
            </a:r>
            <a:r>
              <a:rPr lang="tr-TR" dirty="0" smtClean="0"/>
              <a:t>yapılması ve bu işlemlerin </a:t>
            </a:r>
            <a:r>
              <a:rPr lang="tr-TR" dirty="0">
                <a:solidFill>
                  <a:srgbClr val="FF0000"/>
                </a:solidFill>
              </a:rPr>
              <a:t>listenin sisteme konulduğu ayı izleyen üçüncü ayın sonuna kadar </a:t>
            </a:r>
            <a:r>
              <a:rPr lang="tr-TR" dirty="0"/>
              <a:t>sonuçlandırılması </a:t>
            </a:r>
            <a:r>
              <a:rPr lang="tr-TR" dirty="0" smtClean="0"/>
              <a:t>gerekmektedir.</a:t>
            </a:r>
          </a:p>
          <a:p>
            <a:pPr algn="just"/>
            <a:r>
              <a:rPr lang="tr-TR" dirty="0" smtClean="0"/>
              <a:t> </a:t>
            </a:r>
          </a:p>
          <a:p>
            <a:pPr algn="just"/>
            <a:r>
              <a:rPr lang="tr-TR" dirty="0" smtClean="0"/>
              <a:t>Bu sürede </a:t>
            </a:r>
            <a:r>
              <a:rPr lang="tr-TR" dirty="0"/>
              <a:t>sonuçlandırılmayan mükelleflerin tespit edilmesi bakımından listenin </a:t>
            </a:r>
            <a:r>
              <a:rPr lang="tr-TR" dirty="0">
                <a:solidFill>
                  <a:srgbClr val="FF0000"/>
                </a:solidFill>
              </a:rPr>
              <a:t>sisteme konulduğu ayı izleyen dördüncü (4) ayın ilk haftasında </a:t>
            </a:r>
            <a:r>
              <a:rPr lang="tr-TR" dirty="0" err="1"/>
              <a:t>re’sen</a:t>
            </a:r>
            <a:r>
              <a:rPr lang="tr-TR" dirty="0"/>
              <a:t> terkin işlemi sonuçlanmamış mükellefleri gösteren “</a:t>
            </a:r>
            <a:r>
              <a:rPr lang="tr-TR" dirty="0" err="1"/>
              <a:t>Re’sen</a:t>
            </a:r>
            <a:r>
              <a:rPr lang="tr-TR" dirty="0"/>
              <a:t> Terkin İşlemleri Tamamlanmayan Mükellefler Listesi’ sistemde yer almaktadır</a:t>
            </a:r>
            <a:r>
              <a:rPr lang="tr-TR" dirty="0" smtClean="0"/>
              <a:t>. İlgili </a:t>
            </a:r>
            <a:r>
              <a:rPr lang="tr-TR" dirty="0"/>
              <a:t>müdür yardımcısı / şef tarafından </a:t>
            </a:r>
            <a:r>
              <a:rPr lang="tr-TR" dirty="0" err="1"/>
              <a:t>re’sen</a:t>
            </a:r>
            <a:r>
              <a:rPr lang="tr-TR" dirty="0"/>
              <a:t> terkin işlemleri sonuçlandırılmama nedenlerinin araştırılarak vergi dairesi müdürüne </a:t>
            </a:r>
            <a:r>
              <a:rPr lang="tr-TR" dirty="0">
                <a:solidFill>
                  <a:srgbClr val="FF0000"/>
                </a:solidFill>
              </a:rPr>
              <a:t>üç gün içinde </a:t>
            </a:r>
            <a:r>
              <a:rPr lang="tr-TR" dirty="0"/>
              <a:t>bildirilmesi gerekmektedir.</a:t>
            </a:r>
          </a:p>
        </p:txBody>
      </p:sp>
    </p:spTree>
    <p:extLst>
      <p:ext uri="{BB962C8B-B14F-4D97-AF65-F5344CB8AC3E}">
        <p14:creationId xmlns:p14="http://schemas.microsoft.com/office/powerpoint/2010/main" val="195929627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227"/>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200</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err="1">
                <a:solidFill>
                  <a:schemeClr val="accent5">
                    <a:lumMod val="75000"/>
                  </a:schemeClr>
                </a:solidFill>
                <a:latin typeface="GalanoGrotesque-Medium" panose="00000600000000000000" pitchFamily="50" charset="-94"/>
              </a:rPr>
              <a:t>Re’sen</a:t>
            </a:r>
            <a:r>
              <a:rPr lang="tr-TR" sz="2400" b="1" dirty="0">
                <a:solidFill>
                  <a:schemeClr val="accent5">
                    <a:lumMod val="75000"/>
                  </a:schemeClr>
                </a:solidFill>
                <a:latin typeface="GalanoGrotesque-Medium" panose="00000600000000000000" pitchFamily="50" charset="-94"/>
              </a:rPr>
              <a:t> Terk </a:t>
            </a:r>
            <a:r>
              <a:rPr lang="tr-TR" sz="2400" b="1" dirty="0" smtClean="0">
                <a:solidFill>
                  <a:schemeClr val="accent5">
                    <a:lumMod val="75000"/>
                  </a:schemeClr>
                </a:solidFill>
                <a:latin typeface="GalanoGrotesque-Medium" panose="00000600000000000000" pitchFamily="50" charset="-94"/>
              </a:rPr>
              <a:t>Müdür Giriş Ekranı</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8"/>
          <a:stretch>
            <a:fillRect/>
          </a:stretch>
        </p:blipFill>
        <p:spPr>
          <a:xfrm>
            <a:off x="381663" y="867402"/>
            <a:ext cx="11450453" cy="5635610"/>
          </a:xfrm>
          <a:prstGeom prst="rect">
            <a:avLst/>
          </a:prstGeom>
        </p:spPr>
      </p:pic>
      <p:sp>
        <p:nvSpPr>
          <p:cNvPr id="3" name="Dikdörtgen 2"/>
          <p:cNvSpPr/>
          <p:nvPr/>
        </p:nvSpPr>
        <p:spPr>
          <a:xfrm>
            <a:off x="3855904" y="4818169"/>
            <a:ext cx="7683118" cy="646331"/>
          </a:xfrm>
          <a:prstGeom prst="rect">
            <a:avLst/>
          </a:prstGeom>
          <a:solidFill>
            <a:schemeClr val="accent1">
              <a:lumMod val="20000"/>
              <a:lumOff val="80000"/>
            </a:schemeClr>
          </a:solidFill>
        </p:spPr>
        <p:txBody>
          <a:bodyPr wrap="square">
            <a:spAutoFit/>
          </a:bodyPr>
          <a:lstStyle/>
          <a:p>
            <a:r>
              <a:rPr lang="tr-TR" dirty="0"/>
              <a:t>Süresi içinde işlemleri yapılamayan mükelleflerle ilgili Vergi Dairesi Müdürünün giriş yaptığı ekrandır. (Terör nedeniyle mükellefe yoklama çıkarılamaması gibi.)</a:t>
            </a:r>
          </a:p>
        </p:txBody>
      </p:sp>
      <p:sp>
        <p:nvSpPr>
          <p:cNvPr id="10" name="Dikdörtgen 9"/>
          <p:cNvSpPr/>
          <p:nvPr/>
        </p:nvSpPr>
        <p:spPr>
          <a:xfrm flipV="1">
            <a:off x="6482676" y="263609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6482676" y="2929143"/>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8063037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606"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201</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err="1">
                <a:solidFill>
                  <a:schemeClr val="accent5">
                    <a:lumMod val="75000"/>
                  </a:schemeClr>
                </a:solidFill>
                <a:latin typeface="GalanoGrotesque-Medium" panose="00000600000000000000" pitchFamily="50" charset="-94"/>
              </a:rPr>
              <a:t>Re’sen</a:t>
            </a:r>
            <a:r>
              <a:rPr lang="tr-TR" sz="2400" b="1" dirty="0">
                <a:solidFill>
                  <a:schemeClr val="accent5">
                    <a:lumMod val="75000"/>
                  </a:schemeClr>
                </a:solidFill>
                <a:latin typeface="GalanoGrotesque-Medium" panose="00000600000000000000" pitchFamily="50" charset="-94"/>
              </a:rPr>
              <a:t> </a:t>
            </a:r>
            <a:r>
              <a:rPr lang="tr-TR" sz="2400" b="1" dirty="0" smtClean="0">
                <a:solidFill>
                  <a:schemeClr val="accent5">
                    <a:lumMod val="75000"/>
                  </a:schemeClr>
                </a:solidFill>
                <a:latin typeface="GalanoGrotesque-Medium" panose="00000600000000000000" pitchFamily="50" charset="-94"/>
              </a:rPr>
              <a:t>Terkin İşlemleri Tamamlanmayan Mükellefler Listesi</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81664" y="873691"/>
            <a:ext cx="11391236" cy="5629320"/>
          </a:xfrm>
          <a:prstGeom prst="rect">
            <a:avLst/>
          </a:prstGeom>
        </p:spPr>
      </p:pic>
    </p:spTree>
    <p:extLst>
      <p:ext uri="{BB962C8B-B14F-4D97-AF65-F5344CB8AC3E}">
        <p14:creationId xmlns:p14="http://schemas.microsoft.com/office/powerpoint/2010/main" val="150188920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202</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VUK 160/A ya göre Takip Edilen Mükellefler Listesi</a:t>
            </a:r>
          </a:p>
        </p:txBody>
      </p:sp>
      <p:pic>
        <p:nvPicPr>
          <p:cNvPr id="5" name="Resim 4"/>
          <p:cNvPicPr>
            <a:picLocks noChangeAspect="1"/>
          </p:cNvPicPr>
          <p:nvPr/>
        </p:nvPicPr>
        <p:blipFill rotWithShape="1">
          <a:blip r:embed="rId8"/>
          <a:srcRect b="54123"/>
          <a:stretch/>
        </p:blipFill>
        <p:spPr>
          <a:xfrm>
            <a:off x="381663" y="991518"/>
            <a:ext cx="11372187" cy="3372154"/>
          </a:xfrm>
          <a:prstGeom prst="rect">
            <a:avLst/>
          </a:prstGeom>
        </p:spPr>
      </p:pic>
      <p:pic>
        <p:nvPicPr>
          <p:cNvPr id="6" name="Resim 5"/>
          <p:cNvPicPr>
            <a:picLocks noChangeAspect="1"/>
          </p:cNvPicPr>
          <p:nvPr/>
        </p:nvPicPr>
        <p:blipFill rotWithShape="1">
          <a:blip r:embed="rId9"/>
          <a:srcRect t="13807" b="45757"/>
          <a:stretch/>
        </p:blipFill>
        <p:spPr>
          <a:xfrm>
            <a:off x="381663" y="4363672"/>
            <a:ext cx="11372187" cy="2080681"/>
          </a:xfrm>
          <a:prstGeom prst="rect">
            <a:avLst/>
          </a:prstGeom>
        </p:spPr>
      </p:pic>
      <p:sp>
        <p:nvSpPr>
          <p:cNvPr id="10" name="Dikdörtgen 9"/>
          <p:cNvSpPr/>
          <p:nvPr/>
        </p:nvSpPr>
        <p:spPr>
          <a:xfrm flipV="1">
            <a:off x="3347590" y="2966192"/>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3638612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203</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Merkezin </a:t>
            </a:r>
            <a:r>
              <a:rPr lang="tr-TR" sz="2400" b="1" dirty="0">
                <a:solidFill>
                  <a:schemeClr val="accent5">
                    <a:lumMod val="75000"/>
                  </a:schemeClr>
                </a:solidFill>
                <a:latin typeface="GalanoGrotesque-Medium" panose="00000600000000000000" pitchFamily="50" charset="-94"/>
              </a:rPr>
              <a:t>160/A Kapsamında Tespit Ettiği </a:t>
            </a:r>
            <a:r>
              <a:rPr lang="tr-TR" sz="2400" b="1" dirty="0" smtClean="0">
                <a:solidFill>
                  <a:schemeClr val="accent5">
                    <a:lumMod val="75000"/>
                  </a:schemeClr>
                </a:solidFill>
                <a:latin typeface="GalanoGrotesque-Medium" panose="00000600000000000000" pitchFamily="50" charset="-94"/>
              </a:rPr>
              <a:t>Mükellefler</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556837" y="1034857"/>
            <a:ext cx="10392834" cy="5355312"/>
          </a:xfrm>
          <a:prstGeom prst="rect">
            <a:avLst/>
          </a:prstGeom>
        </p:spPr>
        <p:txBody>
          <a:bodyPr wrap="square">
            <a:spAutoFit/>
          </a:bodyPr>
          <a:lstStyle/>
          <a:p>
            <a:r>
              <a:rPr lang="tr-TR" dirty="0" smtClean="0">
                <a:solidFill>
                  <a:srgbClr val="FF0000"/>
                </a:solidFill>
              </a:rPr>
              <a:t>EKRAN ŞİFREDE YOK </a:t>
            </a:r>
          </a:p>
          <a:p>
            <a:pPr algn="just"/>
            <a:r>
              <a:rPr lang="tr-TR" dirty="0" smtClean="0"/>
              <a:t>Başkanlığımız tarafından </a:t>
            </a:r>
            <a:r>
              <a:rPr lang="tr-TR" dirty="0"/>
              <a:t>yapılan analiz ve değerlendirme çalışmaları neticesinde, sahte belge düzenleme </a:t>
            </a:r>
            <a:r>
              <a:rPr lang="tr-TR" dirty="0" smtClean="0"/>
              <a:t>riskinin yüksek </a:t>
            </a:r>
            <a:r>
              <a:rPr lang="tr-TR" dirty="0"/>
              <a:t>olduğu tespit edilen mükellefler “Merkezin 160/A Kapsamında Tespit Ettiği Mükellefler</a:t>
            </a:r>
          </a:p>
          <a:p>
            <a:pPr algn="just"/>
            <a:r>
              <a:rPr lang="tr-TR" dirty="0" err="1"/>
              <a:t>Ekranı”na</a:t>
            </a:r>
            <a:r>
              <a:rPr lang="tr-TR" dirty="0"/>
              <a:t> </a:t>
            </a:r>
            <a:r>
              <a:rPr lang="tr-TR" dirty="0" smtClean="0"/>
              <a:t>yansıtılmaktadır. </a:t>
            </a:r>
          </a:p>
          <a:p>
            <a:pPr algn="just"/>
            <a:r>
              <a:rPr lang="tr-TR" dirty="0"/>
              <a:t>YBS modülünün içinde Denetim </a:t>
            </a:r>
            <a:r>
              <a:rPr lang="tr-TR" dirty="0" smtClean="0"/>
              <a:t>menüsünün altında </a:t>
            </a:r>
            <a:r>
              <a:rPr lang="tr-TR" dirty="0"/>
              <a:t>yer </a:t>
            </a:r>
            <a:r>
              <a:rPr lang="tr-TR" dirty="0" smtClean="0"/>
              <a:t>alan ekrana </a:t>
            </a:r>
            <a:r>
              <a:rPr lang="tr-TR" dirty="0"/>
              <a:t>ulaşma yetkisi, “vergi dairesi müdürlüklerinde vergi </a:t>
            </a:r>
            <a:r>
              <a:rPr lang="tr-TR" dirty="0" smtClean="0"/>
              <a:t>dairesi müdürüne</a:t>
            </a:r>
            <a:r>
              <a:rPr lang="tr-TR" dirty="0"/>
              <a:t>”, “</a:t>
            </a:r>
            <a:r>
              <a:rPr lang="tr-TR" dirty="0" err="1"/>
              <a:t>malmüdürlüklerinde</a:t>
            </a:r>
            <a:r>
              <a:rPr lang="tr-TR" dirty="0"/>
              <a:t> malmüdürüne”, “vergi dairesi başkanlıklarında usul müdürüne</a:t>
            </a:r>
            <a:r>
              <a:rPr lang="tr-TR" dirty="0" smtClean="0"/>
              <a:t>”, “İstanbul </a:t>
            </a:r>
            <a:r>
              <a:rPr lang="tr-TR" dirty="0"/>
              <a:t>Vergi Dairesi Başkanlığında ilgili uygulama grup müdürüne”, “vergi dairesi yetkisine haiz </a:t>
            </a:r>
            <a:r>
              <a:rPr lang="tr-TR" dirty="0" smtClean="0"/>
              <a:t>vergi dairesi </a:t>
            </a:r>
            <a:r>
              <a:rPr lang="tr-TR" dirty="0"/>
              <a:t>başkanlıklarında vergilendirme grup müdürüne” ve “ilgili vergi dairesi </a:t>
            </a:r>
            <a:r>
              <a:rPr lang="tr-TR" dirty="0" err="1"/>
              <a:t>başkanlarına</a:t>
            </a:r>
            <a:r>
              <a:rPr lang="tr-TR" dirty="0" err="1" smtClean="0"/>
              <a:t>”,“</a:t>
            </a:r>
            <a:r>
              <a:rPr lang="tr-TR" dirty="0" err="1"/>
              <a:t>defterdarlıklarda</a:t>
            </a:r>
            <a:r>
              <a:rPr lang="tr-TR" dirty="0"/>
              <a:t> ise gelir müdürüne ve defterdara” tanımlanmıştır</a:t>
            </a:r>
            <a:r>
              <a:rPr lang="tr-TR" dirty="0" smtClean="0"/>
              <a:t>.</a:t>
            </a:r>
          </a:p>
          <a:p>
            <a:pPr algn="just"/>
            <a:r>
              <a:rPr lang="tr-TR" dirty="0"/>
              <a:t>İlgili ekrana yansıtılan mükellef hakkında, 520 Sıra No.lu Vergi Usul Kanunu Genel Tebliği </a:t>
            </a:r>
            <a:r>
              <a:rPr lang="tr-TR" dirty="0" smtClean="0"/>
              <a:t>ve 2021/3 </a:t>
            </a:r>
            <a:r>
              <a:rPr lang="tr-TR" dirty="0"/>
              <a:t>sayılı Uygulama İç Genelgesi hükümleri gereği </a:t>
            </a:r>
            <a:r>
              <a:rPr lang="tr-TR" dirty="0" smtClean="0">
                <a:solidFill>
                  <a:srgbClr val="FF0000"/>
                </a:solidFill>
              </a:rPr>
              <a:t>mükellefiyetin terkin işlemlerine </a:t>
            </a:r>
            <a:r>
              <a:rPr lang="tr-TR" dirty="0">
                <a:solidFill>
                  <a:srgbClr val="FF0000"/>
                </a:solidFill>
              </a:rPr>
              <a:t>başlanılması </a:t>
            </a:r>
            <a:r>
              <a:rPr lang="tr-TR" dirty="0"/>
              <a:t>gerekmektedir</a:t>
            </a:r>
            <a:r>
              <a:rPr lang="tr-TR" dirty="0" smtClean="0"/>
              <a:t>.</a:t>
            </a:r>
          </a:p>
          <a:p>
            <a:pPr algn="just"/>
            <a:r>
              <a:rPr lang="tr-TR" dirty="0"/>
              <a:t> Başkanlığımız tarafından mezkûr madde kapsamında mükellefiyetlerinin terkin edilmesi amacıyla “Merkezin 160/A Kapsamında Tespit Ettiği Mükellefler </a:t>
            </a:r>
            <a:r>
              <a:rPr lang="tr-TR" dirty="0" err="1"/>
              <a:t>Ekranı”na</a:t>
            </a:r>
            <a:r>
              <a:rPr lang="tr-TR" dirty="0"/>
              <a:t> yansıtılan mükellefler yine </a:t>
            </a:r>
            <a:r>
              <a:rPr lang="tr-TR" dirty="0">
                <a:solidFill>
                  <a:srgbClr val="FF0000"/>
                </a:solidFill>
              </a:rPr>
              <a:t>Başkanlığımız tarafından Vergi Denetim Kurulu Başkanlığı’na incelemeye </a:t>
            </a:r>
            <a:r>
              <a:rPr lang="tr-TR" dirty="0"/>
              <a:t>gönderilmektedir</a:t>
            </a:r>
            <a:r>
              <a:rPr lang="tr-TR" dirty="0" smtClean="0"/>
              <a:t>.</a:t>
            </a:r>
          </a:p>
          <a:p>
            <a:pPr algn="just"/>
            <a:r>
              <a:rPr lang="tr-TR" dirty="0"/>
              <a:t>incelemeye gönderilen söz konusu mükellefler, aynı </a:t>
            </a:r>
            <a:r>
              <a:rPr lang="tr-TR" dirty="0" smtClean="0"/>
              <a:t>zamanda Vergi </a:t>
            </a:r>
            <a:r>
              <a:rPr lang="tr-TR" dirty="0"/>
              <a:t>Dairesi/ </a:t>
            </a:r>
            <a:r>
              <a:rPr lang="tr-TR" dirty="0" err="1"/>
              <a:t>Malmüdürlüğünün</a:t>
            </a:r>
            <a:r>
              <a:rPr lang="tr-TR" dirty="0"/>
              <a:t> işlem yapabilmesi için GİBİNTRANET ekranlarında, </a:t>
            </a:r>
            <a:r>
              <a:rPr lang="tr-TR" dirty="0">
                <a:solidFill>
                  <a:srgbClr val="FF0000"/>
                </a:solidFill>
              </a:rPr>
              <a:t>vergi dairesi müdürü/malmüdürü yetkisine tanımlanan </a:t>
            </a:r>
            <a:r>
              <a:rPr lang="tr-TR" dirty="0"/>
              <a:t>Özel Esaslar Uygulama modülünün </a:t>
            </a:r>
            <a:r>
              <a:rPr lang="tr-TR" dirty="0">
                <a:solidFill>
                  <a:srgbClr val="FF0000"/>
                </a:solidFill>
              </a:rPr>
              <a:t>(ÖZ-ES), “Özel Esaslar” kulakçığının altında, “Komisyon İşlemleri” ekranı altında yer alan “Merkezin İncelemeye Sevk Ettiği Mükellefler (SMİYB) ve Komisyon Kararları Giriş” </a:t>
            </a:r>
            <a:r>
              <a:rPr lang="tr-TR" dirty="0"/>
              <a:t>ekranlarınıza yansıtılmaktadır.</a:t>
            </a:r>
          </a:p>
        </p:txBody>
      </p:sp>
    </p:spTree>
    <p:extLst>
      <p:ext uri="{BB962C8B-B14F-4D97-AF65-F5344CB8AC3E}">
        <p14:creationId xmlns:p14="http://schemas.microsoft.com/office/powerpoint/2010/main" val="1988490659"/>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204</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Merkezin </a:t>
            </a:r>
            <a:r>
              <a:rPr lang="tr-TR" sz="2400" b="1" dirty="0">
                <a:solidFill>
                  <a:schemeClr val="accent5">
                    <a:lumMod val="75000"/>
                  </a:schemeClr>
                </a:solidFill>
                <a:latin typeface="GalanoGrotesque-Medium" panose="00000600000000000000" pitchFamily="50" charset="-94"/>
              </a:rPr>
              <a:t>160/A Kapsamında Tespit Ettiği </a:t>
            </a:r>
            <a:r>
              <a:rPr lang="tr-TR" sz="2400" b="1" dirty="0" smtClean="0">
                <a:solidFill>
                  <a:schemeClr val="accent5">
                    <a:lumMod val="75000"/>
                  </a:schemeClr>
                </a:solidFill>
                <a:latin typeface="GalanoGrotesque-Medium" panose="00000600000000000000" pitchFamily="50" charset="-94"/>
              </a:rPr>
              <a:t>Mükellefler</a:t>
            </a:r>
            <a:endParaRPr lang="tr-TR" sz="2400" b="1" dirty="0">
              <a:solidFill>
                <a:schemeClr val="accent5">
                  <a:lumMod val="75000"/>
                </a:schemeClr>
              </a:solidFill>
              <a:latin typeface="GalanoGrotesque-Medium" panose="00000600000000000000" pitchFamily="50" charset="-94"/>
            </a:endParaRPr>
          </a:p>
        </p:txBody>
      </p:sp>
      <p:pic>
        <p:nvPicPr>
          <p:cNvPr id="6" name="Resim 5"/>
          <p:cNvPicPr>
            <a:picLocks noChangeAspect="1"/>
          </p:cNvPicPr>
          <p:nvPr/>
        </p:nvPicPr>
        <p:blipFill rotWithShape="1">
          <a:blip r:embed="rId8"/>
          <a:srcRect l="11415" t="34792" r="13632" b="16763"/>
          <a:stretch/>
        </p:blipFill>
        <p:spPr>
          <a:xfrm>
            <a:off x="408576" y="982980"/>
            <a:ext cx="11410043" cy="5372100"/>
          </a:xfrm>
          <a:prstGeom prst="rect">
            <a:avLst/>
          </a:prstGeom>
        </p:spPr>
      </p:pic>
    </p:spTree>
    <p:extLst>
      <p:ext uri="{BB962C8B-B14F-4D97-AF65-F5344CB8AC3E}">
        <p14:creationId xmlns:p14="http://schemas.microsoft.com/office/powerpoint/2010/main" val="3770445371"/>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205</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Hitap 89</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81662" y="1095001"/>
            <a:ext cx="11428419" cy="5408010"/>
          </a:xfrm>
          <a:prstGeom prst="rect">
            <a:avLst/>
          </a:prstGeom>
        </p:spPr>
      </p:pic>
      <p:sp>
        <p:nvSpPr>
          <p:cNvPr id="7" name="Dikdörtgen 6"/>
          <p:cNvSpPr/>
          <p:nvPr/>
        </p:nvSpPr>
        <p:spPr>
          <a:xfrm>
            <a:off x="3700979" y="1814331"/>
            <a:ext cx="8109102" cy="4247317"/>
          </a:xfrm>
          <a:prstGeom prst="rect">
            <a:avLst/>
          </a:prstGeom>
        </p:spPr>
        <p:txBody>
          <a:bodyPr wrap="square">
            <a:spAutoFit/>
          </a:bodyPr>
          <a:lstStyle/>
          <a:p>
            <a:pPr algn="just"/>
            <a:r>
              <a:rPr lang="tr-TR" dirty="0"/>
              <a:t>05.07.2012 tarih ve 28344 sayılı Resmi </a:t>
            </a:r>
            <a:r>
              <a:rPr lang="tr-TR" dirty="0" err="1"/>
              <a:t>Gazete’de</a:t>
            </a:r>
            <a:r>
              <a:rPr lang="tr-TR" dirty="0"/>
              <a:t> yayımlanan 6352 sayılı Kanunun 18’inci maddesi ile </a:t>
            </a:r>
            <a:r>
              <a:rPr lang="tr-TR" dirty="0">
                <a:solidFill>
                  <a:srgbClr val="FF0000"/>
                </a:solidFill>
              </a:rPr>
              <a:t>2004 sayılı İcra ve İflas Kanunun 89’uncu maddesinin </a:t>
            </a:r>
            <a:r>
              <a:rPr lang="tr-TR" dirty="0"/>
              <a:t>yedinci fıkrası “Haciz ihbarnamesi, borçlunun hak ve alacaklarının bulunabileceği bir tüzel kişinin veya müessesenin şubesine veya tüm şubelerini kapsayacak şekilde merkezine tebliğ edilir. Haciz ihbarnamesinin tebliğ edildiği merkez, tüm şubeleri veya birimlerini kapsayacak şekilde beyanda bulunmakla yükümlüdür.”</a:t>
            </a:r>
          </a:p>
          <a:p>
            <a:pPr algn="just"/>
            <a:r>
              <a:rPr lang="tr-TR" dirty="0"/>
              <a:t>Uygulama ve Veri Yönetimi Daire Başkanlığı tarafından sisteme girişi yapılan ve elektronik ortamda belirlenen ilgili birimlere (Vergi Dairesi Başkanlıkları-Defterdarlık-Vergi Daireleri) gönderilen Haciz Bildirilerini </a:t>
            </a:r>
            <a:r>
              <a:rPr lang="tr-TR" dirty="0">
                <a:solidFill>
                  <a:srgbClr val="FF0000"/>
                </a:solidFill>
              </a:rPr>
              <a:t>aynı gün içeresinde cevaplamak ve onaylamakla </a:t>
            </a:r>
            <a:r>
              <a:rPr lang="tr-TR" dirty="0"/>
              <a:t>yükümlüdür</a:t>
            </a:r>
            <a:r>
              <a:rPr lang="tr-TR" dirty="0" smtClean="0"/>
              <a:t>.</a:t>
            </a:r>
            <a:endParaRPr lang="tr-TR" dirty="0"/>
          </a:p>
          <a:p>
            <a:pPr algn="just"/>
            <a:r>
              <a:rPr lang="tr-TR" dirty="0"/>
              <a:t>HİTAP 89 programı ile </a:t>
            </a:r>
            <a:r>
              <a:rPr lang="tr-TR" dirty="0" smtClean="0"/>
              <a:t>açılan </a:t>
            </a:r>
            <a:r>
              <a:rPr lang="tr-TR" dirty="0"/>
              <a:t>haciz bildirisindeki kişi veya kişiler vergi daireleri tarafından mükellefleri olsun olmasın mutlaka sorgulanarak cevap verilmek zorundadır. Bu kişilerin vergi iadeleri dışında; hak ediş ödemeleri, ilamlı icra, ihbar ikramiyeleri veya maaş ödemeleri konularında alacakları olabilir. Bu yüzden </a:t>
            </a:r>
            <a:r>
              <a:rPr lang="tr-TR" dirty="0" smtClean="0"/>
              <a:t>tüm </a:t>
            </a:r>
            <a:r>
              <a:rPr lang="tr-TR" dirty="0"/>
              <a:t>mükelleflerin sorgulamaları yapılarak cevap verilmesi </a:t>
            </a:r>
            <a:r>
              <a:rPr lang="tr-TR" dirty="0" smtClean="0"/>
              <a:t>gerekmektedir.</a:t>
            </a:r>
            <a:endParaRPr lang="tr-TR" dirty="0"/>
          </a:p>
        </p:txBody>
      </p:sp>
    </p:spTree>
    <p:extLst>
      <p:ext uri="{BB962C8B-B14F-4D97-AF65-F5344CB8AC3E}">
        <p14:creationId xmlns:p14="http://schemas.microsoft.com/office/powerpoint/2010/main" val="321946765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206</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Hitap 89- Onay Bekleyen Haciz Bildirisi Listesi</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8"/>
          <a:stretch>
            <a:fillRect/>
          </a:stretch>
        </p:blipFill>
        <p:spPr>
          <a:xfrm>
            <a:off x="293527" y="881218"/>
            <a:ext cx="11587016" cy="5586850"/>
          </a:xfrm>
          <a:prstGeom prst="rect">
            <a:avLst/>
          </a:prstGeom>
        </p:spPr>
      </p:pic>
      <p:sp>
        <p:nvSpPr>
          <p:cNvPr id="6" name="Dikdörtgen 5"/>
          <p:cNvSpPr/>
          <p:nvPr/>
        </p:nvSpPr>
        <p:spPr>
          <a:xfrm>
            <a:off x="762578" y="3382209"/>
            <a:ext cx="10553123" cy="2308324"/>
          </a:xfrm>
          <a:prstGeom prst="rect">
            <a:avLst/>
          </a:prstGeom>
        </p:spPr>
        <p:txBody>
          <a:bodyPr wrap="square">
            <a:spAutoFit/>
          </a:bodyPr>
          <a:lstStyle/>
          <a:p>
            <a:pPr algn="just"/>
            <a:r>
              <a:rPr lang="tr-TR" dirty="0">
                <a:solidFill>
                  <a:srgbClr val="FF0000"/>
                </a:solidFill>
              </a:rPr>
              <a:t>Haciz Bildirisi Cevap </a:t>
            </a:r>
            <a:r>
              <a:rPr lang="tr-TR" dirty="0" smtClean="0">
                <a:solidFill>
                  <a:srgbClr val="FF0000"/>
                </a:solidFill>
              </a:rPr>
              <a:t>Ekranı </a:t>
            </a:r>
            <a:r>
              <a:rPr lang="tr-TR" dirty="0" smtClean="0"/>
              <a:t>ile haciz bildirisine </a:t>
            </a:r>
            <a:r>
              <a:rPr lang="tr-TR" dirty="0"/>
              <a:t>konu olan borçlunun ilgili birimden hak ve alacağı olmaması durumunda Hak ve Alacak Durumu alanına </a:t>
            </a:r>
            <a:r>
              <a:rPr lang="tr-TR" dirty="0" smtClean="0"/>
              <a:t>YOK, var olması halinde VAR </a:t>
            </a:r>
            <a:r>
              <a:rPr lang="tr-TR" dirty="0"/>
              <a:t>seçeneği </a:t>
            </a:r>
            <a:r>
              <a:rPr lang="tr-TR" dirty="0" smtClean="0"/>
              <a:t>ile kaydet yapılmalıdır. </a:t>
            </a:r>
          </a:p>
          <a:p>
            <a:pPr algn="just"/>
            <a:r>
              <a:rPr lang="tr-TR" dirty="0" smtClean="0">
                <a:solidFill>
                  <a:srgbClr val="FF0000"/>
                </a:solidFill>
              </a:rPr>
              <a:t>Onay Bekleyen Haciz Bildirisi Listesi ekranı sadece </a:t>
            </a:r>
            <a:r>
              <a:rPr lang="tr-TR" dirty="0">
                <a:solidFill>
                  <a:srgbClr val="FF0000"/>
                </a:solidFill>
              </a:rPr>
              <a:t>Müdür </a:t>
            </a:r>
            <a:r>
              <a:rPr lang="tr-TR" dirty="0" smtClean="0">
                <a:solidFill>
                  <a:srgbClr val="FF0000"/>
                </a:solidFill>
              </a:rPr>
              <a:t>yetkisindedir. </a:t>
            </a:r>
            <a:r>
              <a:rPr lang="tr-TR" dirty="0" smtClean="0"/>
              <a:t>Bu </a:t>
            </a:r>
            <a:r>
              <a:rPr lang="tr-TR" dirty="0"/>
              <a:t>ekranda onay işleminin yapılabilmesi için Haciz Bildirisine Konu olan borçlu mükelleflerin tamamı için ilgili birim tarafından hak alacaklarının olup olmadığına dair Haciz Bildirisi Cevap işlemi yapıldığı </a:t>
            </a:r>
            <a:r>
              <a:rPr lang="tr-TR" dirty="0" smtClean="0"/>
              <a:t>takdirde, </a:t>
            </a:r>
            <a:r>
              <a:rPr lang="tr-TR" dirty="0"/>
              <a:t>ekranda ONAYLA </a:t>
            </a:r>
            <a:r>
              <a:rPr lang="tr-TR" dirty="0" smtClean="0"/>
              <a:t>butonuna </a:t>
            </a:r>
            <a:r>
              <a:rPr lang="tr-TR" dirty="0"/>
              <a:t>basılarak onay işlemi </a:t>
            </a:r>
            <a:r>
              <a:rPr lang="tr-TR" dirty="0" smtClean="0"/>
              <a:t>tamamlanacak </a:t>
            </a:r>
            <a:r>
              <a:rPr lang="tr-TR" dirty="0"/>
              <a:t>ve ilgili haciz bildirisi otomatik olarak listeden çıkartılacaktır.</a:t>
            </a:r>
          </a:p>
          <a:p>
            <a:pPr algn="just"/>
            <a:r>
              <a:rPr lang="tr-TR" dirty="0" smtClean="0"/>
              <a:t>Haciz </a:t>
            </a:r>
            <a:r>
              <a:rPr lang="tr-TR" dirty="0"/>
              <a:t>Bildirisine konu olan mükellefler için hiç Haciz Bildirisi Cevap Girişi yapılmamışsa veya mükelleflerin bir kısmı için cevap girişi yapılmışsa ONAYLA butonu görünmeyeceğinden dolayı onay </a:t>
            </a:r>
            <a:r>
              <a:rPr lang="tr-TR" dirty="0" smtClean="0"/>
              <a:t>işlemi </a:t>
            </a:r>
            <a:r>
              <a:rPr lang="tr-TR" dirty="0"/>
              <a:t>yapılamaz.</a:t>
            </a:r>
          </a:p>
        </p:txBody>
      </p:sp>
    </p:spTree>
    <p:extLst>
      <p:ext uri="{BB962C8B-B14F-4D97-AF65-F5344CB8AC3E}">
        <p14:creationId xmlns:p14="http://schemas.microsoft.com/office/powerpoint/2010/main" val="71476679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207</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5683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Borcu Yoktur Yazısı</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8"/>
          <a:stretch>
            <a:fillRect/>
          </a:stretch>
        </p:blipFill>
        <p:spPr>
          <a:xfrm>
            <a:off x="381663" y="969483"/>
            <a:ext cx="11433478" cy="5523392"/>
          </a:xfrm>
          <a:prstGeom prst="rect">
            <a:avLst/>
          </a:prstGeom>
        </p:spPr>
      </p:pic>
      <p:sp>
        <p:nvSpPr>
          <p:cNvPr id="7" name="Dikdörtgen 6"/>
          <p:cNvSpPr/>
          <p:nvPr/>
        </p:nvSpPr>
        <p:spPr>
          <a:xfrm>
            <a:off x="4700530" y="2191123"/>
            <a:ext cx="6838492" cy="4524315"/>
          </a:xfrm>
          <a:prstGeom prst="rect">
            <a:avLst/>
          </a:prstGeom>
        </p:spPr>
        <p:txBody>
          <a:bodyPr wrap="square">
            <a:spAutoFit/>
          </a:bodyPr>
          <a:lstStyle/>
          <a:p>
            <a:pPr algn="just"/>
            <a:r>
              <a:rPr lang="tr-TR" dirty="0"/>
              <a:t>Mükelleflerce borcu yoktur yazı talepleri </a:t>
            </a:r>
            <a:r>
              <a:rPr lang="tr-TR" dirty="0">
                <a:solidFill>
                  <a:srgbClr val="FF0000"/>
                </a:solidFill>
              </a:rPr>
              <a:t>vergi dairesi </a:t>
            </a:r>
            <a:r>
              <a:rPr lang="tr-TR" dirty="0"/>
              <a:t>ve </a:t>
            </a:r>
            <a:r>
              <a:rPr lang="tr-TR" dirty="0">
                <a:solidFill>
                  <a:srgbClr val="FF0000"/>
                </a:solidFill>
              </a:rPr>
              <a:t>internet </a:t>
            </a:r>
            <a:r>
              <a:rPr lang="tr-TR" dirty="0"/>
              <a:t>olmak üzere iki şekilde yapılmaktadır. İnternet ortamında yapılan taleplerde talep, mükellefin faal/ terk olarak son mükellefiyetinin bulunduğu vergi daireleri veya borç bulunan diğer vergi daireleri sistemlerine iş emri olarak indirilmektedir. Vergi dairelerinin </a:t>
            </a:r>
            <a:r>
              <a:rPr lang="tr-TR" dirty="0">
                <a:solidFill>
                  <a:srgbClr val="FF0000"/>
                </a:solidFill>
              </a:rPr>
              <a:t>iş emrini aldıkları tarihten itibaren 1 gün içinde </a:t>
            </a:r>
            <a:r>
              <a:rPr lang="tr-TR" dirty="0"/>
              <a:t>cevap vermeleri üzerine yazı oluşturulmakta ve yazı internet ortamında mükellefe verilmektedir.</a:t>
            </a:r>
          </a:p>
          <a:p>
            <a:pPr algn="just"/>
            <a:r>
              <a:rPr lang="tr-TR" dirty="0"/>
              <a:t> </a:t>
            </a:r>
          </a:p>
          <a:p>
            <a:pPr algn="just"/>
            <a:r>
              <a:rPr lang="tr-TR" dirty="0"/>
              <a:t>Vergi dairesine yapılan taleplerde ise evrak kayıt işlemi </a:t>
            </a:r>
            <a:r>
              <a:rPr lang="tr-TR" dirty="0" smtClean="0"/>
              <a:t>yapılan </a:t>
            </a:r>
            <a:r>
              <a:rPr lang="tr-TR" dirty="0"/>
              <a:t>Borcu Yoktur Talep dilekçesinin bilgi girişi  </a:t>
            </a:r>
            <a:r>
              <a:rPr lang="tr-TR" dirty="0">
                <a:solidFill>
                  <a:srgbClr val="FF0000"/>
                </a:solidFill>
              </a:rPr>
              <a:t>İş Emri Giriş Ekranından </a:t>
            </a:r>
            <a:r>
              <a:rPr lang="tr-TR" dirty="0"/>
              <a:t>yapılacaktır</a:t>
            </a:r>
            <a:r>
              <a:rPr lang="tr-TR" dirty="0" smtClean="0"/>
              <a:t>.</a:t>
            </a:r>
          </a:p>
          <a:p>
            <a:pPr algn="just"/>
            <a:endParaRPr lang="tr-TR" dirty="0" smtClean="0"/>
          </a:p>
          <a:p>
            <a:pPr algn="just"/>
            <a:r>
              <a:rPr lang="tr-TR" dirty="0"/>
              <a:t>İş emrine karşılık verilen cevabın hatalı olması durumunda </a:t>
            </a:r>
            <a:r>
              <a:rPr lang="tr-TR" dirty="0">
                <a:solidFill>
                  <a:srgbClr val="FF0000"/>
                </a:solidFill>
              </a:rPr>
              <a:t>İş Emri İptal Ekranı </a:t>
            </a:r>
            <a:r>
              <a:rPr lang="tr-TR" dirty="0"/>
              <a:t>kullanılarak girişi yanlış yapılan cevap iptal edilebilecektir. </a:t>
            </a:r>
          </a:p>
          <a:p>
            <a:pPr algn="just"/>
            <a:endParaRPr lang="tr-TR" dirty="0" smtClean="0"/>
          </a:p>
          <a:p>
            <a:pPr algn="just"/>
            <a:endParaRPr lang="tr-TR" dirty="0" smtClean="0"/>
          </a:p>
          <a:p>
            <a:pPr algn="just"/>
            <a:endParaRPr lang="tr-TR" dirty="0"/>
          </a:p>
        </p:txBody>
      </p:sp>
    </p:spTree>
    <p:extLst>
      <p:ext uri="{BB962C8B-B14F-4D97-AF65-F5344CB8AC3E}">
        <p14:creationId xmlns:p14="http://schemas.microsoft.com/office/powerpoint/2010/main" val="2058362638"/>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208</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İş Emri Borç Sorgulama Ekranı</a:t>
            </a:r>
            <a:endParaRPr lang="tr-TR" sz="2400" b="1" dirty="0">
              <a:solidFill>
                <a:schemeClr val="accent5">
                  <a:lumMod val="75000"/>
                </a:schemeClr>
              </a:solidFill>
              <a:latin typeface="GalanoGrotesque-Medium" panose="00000600000000000000" pitchFamily="50" charset="-94"/>
            </a:endParaRPr>
          </a:p>
        </p:txBody>
      </p:sp>
      <p:pic>
        <p:nvPicPr>
          <p:cNvPr id="6" name="Resim 5"/>
          <p:cNvPicPr>
            <a:picLocks noChangeAspect="1"/>
          </p:cNvPicPr>
          <p:nvPr/>
        </p:nvPicPr>
        <p:blipFill>
          <a:blip r:embed="rId8"/>
          <a:stretch>
            <a:fillRect/>
          </a:stretch>
        </p:blipFill>
        <p:spPr>
          <a:xfrm>
            <a:off x="381664" y="953562"/>
            <a:ext cx="11384350" cy="5593992"/>
          </a:xfrm>
          <a:prstGeom prst="rect">
            <a:avLst/>
          </a:prstGeom>
        </p:spPr>
      </p:pic>
    </p:spTree>
    <p:extLst>
      <p:ext uri="{BB962C8B-B14F-4D97-AF65-F5344CB8AC3E}">
        <p14:creationId xmlns:p14="http://schemas.microsoft.com/office/powerpoint/2010/main" val="292532293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209</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İş Emri Borç Sorgulama Ekranı</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8"/>
          <a:stretch>
            <a:fillRect/>
          </a:stretch>
        </p:blipFill>
        <p:spPr>
          <a:xfrm>
            <a:off x="381664" y="1013551"/>
            <a:ext cx="11406384" cy="5489459"/>
          </a:xfrm>
          <a:prstGeom prst="rect">
            <a:avLst/>
          </a:prstGeom>
        </p:spPr>
      </p:pic>
      <p:sp>
        <p:nvSpPr>
          <p:cNvPr id="9" name="Dikdörtgen 8"/>
          <p:cNvSpPr/>
          <p:nvPr/>
        </p:nvSpPr>
        <p:spPr>
          <a:xfrm flipV="1">
            <a:off x="4168684" y="2602299"/>
            <a:ext cx="1295944" cy="1377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4168684" y="2880689"/>
            <a:ext cx="1295944" cy="186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882229514"/>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210</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İş Emri Borç Sorgulama Ekranı</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81663" y="867401"/>
            <a:ext cx="11505537" cy="5608936"/>
          </a:xfrm>
          <a:prstGeom prst="rect">
            <a:avLst/>
          </a:prstGeom>
        </p:spPr>
      </p:pic>
    </p:spTree>
    <p:extLst>
      <p:ext uri="{BB962C8B-B14F-4D97-AF65-F5344CB8AC3E}">
        <p14:creationId xmlns:p14="http://schemas.microsoft.com/office/powerpoint/2010/main" val="1647840878"/>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211</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Onay Bekleyen İş Emirleri Sorgulama Ekranı</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81663" y="867400"/>
            <a:ext cx="11406385" cy="5635611"/>
          </a:xfrm>
          <a:prstGeom prst="rect">
            <a:avLst/>
          </a:prstGeom>
        </p:spPr>
      </p:pic>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47594906"/>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212</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Onay Bekleyen İş Emirleri Sorgulama Ekranı</a:t>
            </a:r>
            <a:endParaRPr lang="tr-TR" sz="2400" b="1" dirty="0">
              <a:solidFill>
                <a:schemeClr val="accent5">
                  <a:lumMod val="75000"/>
                </a:schemeClr>
              </a:solidFill>
              <a:latin typeface="GalanoGrotesque-Medium" panose="00000600000000000000" pitchFamily="50" charset="-94"/>
            </a:endParaRPr>
          </a:p>
        </p:txBody>
      </p:sp>
      <p:pic>
        <p:nvPicPr>
          <p:cNvPr id="5" name="Resim 4"/>
          <p:cNvPicPr>
            <a:picLocks noChangeAspect="1"/>
          </p:cNvPicPr>
          <p:nvPr/>
        </p:nvPicPr>
        <p:blipFill>
          <a:blip r:embed="rId8"/>
          <a:stretch>
            <a:fillRect/>
          </a:stretch>
        </p:blipFill>
        <p:spPr>
          <a:xfrm>
            <a:off x="381663" y="956495"/>
            <a:ext cx="11384351" cy="5400238"/>
          </a:xfrm>
          <a:prstGeom prst="rect">
            <a:avLst/>
          </a:prstGeom>
        </p:spPr>
      </p:pic>
    </p:spTree>
    <p:extLst>
      <p:ext uri="{BB962C8B-B14F-4D97-AF65-F5344CB8AC3E}">
        <p14:creationId xmlns:p14="http://schemas.microsoft.com/office/powerpoint/2010/main" val="1224159453"/>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213</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Karşılaştırmalı </a:t>
            </a:r>
            <a:r>
              <a:rPr lang="tr-TR" sz="2400" b="1" dirty="0">
                <a:solidFill>
                  <a:schemeClr val="accent5">
                    <a:lumMod val="75000"/>
                  </a:schemeClr>
                </a:solidFill>
                <a:latin typeface="GalanoGrotesque-Medium" panose="00000600000000000000" pitchFamily="50" charset="-94"/>
              </a:rPr>
              <a:t>Alış-Satış Analizi</a:t>
            </a: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850863"/>
            <a:ext cx="11377718" cy="5500776"/>
          </a:xfrm>
          <a:prstGeom prst="rect">
            <a:avLst/>
          </a:prstGeom>
        </p:spPr>
      </p:pic>
    </p:spTree>
    <p:extLst>
      <p:ext uri="{BB962C8B-B14F-4D97-AF65-F5344CB8AC3E}">
        <p14:creationId xmlns:p14="http://schemas.microsoft.com/office/powerpoint/2010/main" val="248129035"/>
      </p:ext>
    </p:extLst>
  </p:cSld>
  <p:clrMapOvr>
    <a:masterClrMapping/>
  </p:clrMapOvr>
  <p:transition spd="slow">
    <p:push dir="u"/>
  </p:transition>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214</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Karşılaştırmalı </a:t>
            </a:r>
            <a:r>
              <a:rPr lang="tr-TR" sz="2400" b="1" dirty="0">
                <a:solidFill>
                  <a:schemeClr val="accent5">
                    <a:lumMod val="75000"/>
                  </a:schemeClr>
                </a:solidFill>
                <a:latin typeface="GalanoGrotesque-Medium" panose="00000600000000000000" pitchFamily="50" charset="-94"/>
              </a:rPr>
              <a:t>Alış-Satış Analizi</a:t>
            </a: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850863"/>
            <a:ext cx="11387550" cy="5530272"/>
          </a:xfrm>
          <a:prstGeom prst="rect">
            <a:avLst/>
          </a:prstGeom>
        </p:spPr>
      </p:pic>
    </p:spTree>
    <p:extLst>
      <p:ext uri="{BB962C8B-B14F-4D97-AF65-F5344CB8AC3E}">
        <p14:creationId xmlns:p14="http://schemas.microsoft.com/office/powerpoint/2010/main" val="940541595"/>
      </p:ext>
    </p:extLst>
  </p:cSld>
  <p:clrMapOvr>
    <a:masterClrMapping/>
  </p:clrMapOvr>
  <p:transition spd="slow">
    <p:push dir="u"/>
  </p:transition>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215</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10274870"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Araç Alım-Satımına İlişkin Noter Sözleşmeleri </a:t>
            </a:r>
            <a:r>
              <a:rPr lang="tr-TR" sz="2400" b="1" dirty="0" smtClean="0">
                <a:solidFill>
                  <a:schemeClr val="accent5">
                    <a:lumMod val="75000"/>
                  </a:schemeClr>
                </a:solidFill>
                <a:latin typeface="GalanoGrotesque-Medium" panose="00000600000000000000" pitchFamily="50" charset="-94"/>
              </a:rPr>
              <a:t>Görüntüle</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717754"/>
            <a:ext cx="11377718" cy="2782530"/>
          </a:xfrm>
          <a:prstGeom prst="rect">
            <a:avLst/>
          </a:prstGeom>
        </p:spPr>
      </p:pic>
      <p:pic>
        <p:nvPicPr>
          <p:cNvPr id="15" name="Resim 14"/>
          <p:cNvPicPr/>
          <p:nvPr/>
        </p:nvPicPr>
        <p:blipFill>
          <a:blip r:embed="rId7"/>
          <a:stretch>
            <a:fillRect/>
          </a:stretch>
        </p:blipFill>
        <p:spPr>
          <a:xfrm>
            <a:off x="381663" y="3500284"/>
            <a:ext cx="11377718" cy="2890683"/>
          </a:xfrm>
          <a:prstGeom prst="rect">
            <a:avLst/>
          </a:prstGeom>
        </p:spPr>
      </p:pic>
    </p:spTree>
    <p:extLst>
      <p:ext uri="{BB962C8B-B14F-4D97-AF65-F5344CB8AC3E}">
        <p14:creationId xmlns:p14="http://schemas.microsoft.com/office/powerpoint/2010/main" val="70614020"/>
      </p:ext>
    </p:extLst>
  </p:cSld>
  <p:clrMapOvr>
    <a:masterClrMapping/>
  </p:clrMapOvr>
  <p:transition spd="slow">
    <p:push dir="u"/>
  </p:transition>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216</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9911077"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a:solidFill>
                  <a:schemeClr val="accent5">
                    <a:lumMod val="75000"/>
                  </a:schemeClr>
                </a:solidFill>
                <a:latin typeface="GalanoGrotesque-Medium" panose="00000600000000000000" pitchFamily="50" charset="-94"/>
              </a:rPr>
              <a:t>Günlük Gayrimenkul/Kara ve Hava Aracı Alan/Satan Mükellefler </a:t>
            </a:r>
            <a:r>
              <a:rPr lang="tr-TR" sz="2400" b="1" smtClean="0">
                <a:solidFill>
                  <a:schemeClr val="accent5">
                    <a:lumMod val="75000"/>
                  </a:schemeClr>
                </a:solidFill>
                <a:latin typeface="GalanoGrotesque-Medium" panose="00000600000000000000" pitchFamily="50" charset="-94"/>
              </a:rPr>
              <a:t>Listesi</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2" y="877651"/>
            <a:ext cx="11426880" cy="1757394"/>
          </a:xfrm>
          <a:prstGeom prst="rect">
            <a:avLst/>
          </a:prstGeom>
        </p:spPr>
      </p:pic>
      <p:pic>
        <p:nvPicPr>
          <p:cNvPr id="15" name="Resim 14"/>
          <p:cNvPicPr/>
          <p:nvPr/>
        </p:nvPicPr>
        <p:blipFill>
          <a:blip r:embed="rId7"/>
          <a:stretch>
            <a:fillRect/>
          </a:stretch>
        </p:blipFill>
        <p:spPr>
          <a:xfrm>
            <a:off x="381662" y="2635045"/>
            <a:ext cx="11426880" cy="3841292"/>
          </a:xfrm>
          <a:prstGeom prst="rect">
            <a:avLst/>
          </a:prstGeom>
        </p:spPr>
      </p:pic>
    </p:spTree>
    <p:extLst>
      <p:ext uri="{BB962C8B-B14F-4D97-AF65-F5344CB8AC3E}">
        <p14:creationId xmlns:p14="http://schemas.microsoft.com/office/powerpoint/2010/main" val="81295313"/>
      </p:ext>
    </p:extLst>
  </p:cSld>
  <p:clrMapOvr>
    <a:masterClrMapping/>
  </p:clrMapOvr>
  <p:transition spd="slow">
    <p:push dir="u"/>
  </p:transition>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217</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D</a:t>
            </a:r>
            <a:r>
              <a:rPr lang="tr-TR" sz="2400" b="1" dirty="0" smtClean="0">
                <a:solidFill>
                  <a:schemeClr val="accent5">
                    <a:lumMod val="75000"/>
                  </a:schemeClr>
                </a:solidFill>
                <a:latin typeface="GalanoGrotesque-Medium" panose="00000600000000000000" pitchFamily="50" charset="-94"/>
              </a:rPr>
              <a:t>eniz Taşıtları Sorgulama (Yeni)</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1111045"/>
            <a:ext cx="11446543" cy="3883742"/>
          </a:xfrm>
          <a:prstGeom prst="rect">
            <a:avLst/>
          </a:prstGeom>
        </p:spPr>
      </p:pic>
    </p:spTree>
    <p:extLst>
      <p:ext uri="{BB962C8B-B14F-4D97-AF65-F5344CB8AC3E}">
        <p14:creationId xmlns:p14="http://schemas.microsoft.com/office/powerpoint/2010/main" val="923633688"/>
      </p:ext>
    </p:extLst>
  </p:cSld>
  <p:clrMapOvr>
    <a:masterClrMapping/>
  </p:clrMapOvr>
  <p:transition spd="slow">
    <p:push dir="u"/>
  </p:transition>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Mükellefin </a:t>
            </a:r>
            <a:r>
              <a:rPr lang="tr-TR" sz="2400" b="1" dirty="0" err="1" smtClean="0">
                <a:solidFill>
                  <a:schemeClr val="accent5">
                    <a:lumMod val="75000"/>
                  </a:schemeClr>
                </a:solidFill>
                <a:latin typeface="GalanoGrotesque-Medium" panose="00000600000000000000" pitchFamily="50" charset="-94"/>
              </a:rPr>
              <a:t>Mersis</a:t>
            </a:r>
            <a:r>
              <a:rPr lang="tr-TR" sz="2400" b="1" dirty="0" smtClean="0">
                <a:solidFill>
                  <a:schemeClr val="accent5">
                    <a:lumMod val="75000"/>
                  </a:schemeClr>
                </a:solidFill>
                <a:latin typeface="GalanoGrotesque-Medium" panose="00000600000000000000" pitchFamily="50" charset="-94"/>
              </a:rPr>
              <a:t> Numarasını Sorgulama</a:t>
            </a:r>
            <a:endParaRPr lang="tr-TR" sz="2400" b="1" dirty="0">
              <a:solidFill>
                <a:schemeClr val="accent5">
                  <a:lumMod val="75000"/>
                </a:schemeClr>
              </a:solidFill>
              <a:latin typeface="GalanoGrotesque-Medium" panose="00000600000000000000" pitchFamily="50" charset="-94"/>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218</a:t>
            </a:fld>
            <a:endParaRPr lang="tr-TR" dirty="0">
              <a:solidFill>
                <a:schemeClr val="bg1"/>
              </a:solidFill>
              <a:latin typeface="GalanoGrotesque-Medium" panose="00000600000000000000" pitchFamily="50" charset="-94"/>
            </a:endParaRPr>
          </a:p>
        </p:txBody>
      </p:sp>
      <p:pic>
        <p:nvPicPr>
          <p:cNvPr id="7" name="Resim 6"/>
          <p:cNvPicPr/>
          <p:nvPr/>
        </p:nvPicPr>
        <p:blipFill>
          <a:blip r:embed="rId5"/>
          <a:stretch>
            <a:fillRect/>
          </a:stretch>
        </p:blipFill>
        <p:spPr>
          <a:xfrm>
            <a:off x="381663" y="966793"/>
            <a:ext cx="11342977" cy="5493642"/>
          </a:xfrm>
          <a:prstGeom prst="rect">
            <a:avLst/>
          </a:prstGeom>
        </p:spPr>
      </p:pic>
      <p:sp>
        <p:nvSpPr>
          <p:cNvPr id="2" name="Yuvarlatılmış Dikdörtgen 1"/>
          <p:cNvSpPr/>
          <p:nvPr/>
        </p:nvSpPr>
        <p:spPr>
          <a:xfrm>
            <a:off x="4480560" y="3942080"/>
            <a:ext cx="873760" cy="18288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grpSp>
        <p:nvGrpSpPr>
          <p:cNvPr id="9" name="Grup 8"/>
          <p:cNvGrpSpPr/>
          <p:nvPr/>
        </p:nvGrpSpPr>
        <p:grpSpPr>
          <a:xfrm>
            <a:off x="2875280" y="1011193"/>
            <a:ext cx="6786135" cy="1190824"/>
            <a:chOff x="5342308" y="1708432"/>
            <a:chExt cx="3132184" cy="1774228"/>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grpSpPr>
        <p:sp>
          <p:nvSpPr>
            <p:cNvPr id="10" name="Yuvarlatılmış Dikdörtgen 9"/>
            <p:cNvSpPr/>
            <p:nvPr/>
          </p:nvSpPr>
          <p:spPr>
            <a:xfrm>
              <a:off x="5342308" y="1708432"/>
              <a:ext cx="3132184" cy="1774228"/>
            </a:xfrm>
            <a:prstGeom prst="roundRect">
              <a:avLst/>
            </a:prstGeom>
            <a:grp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sp>
        <p:sp>
          <p:nvSpPr>
            <p:cNvPr id="15" name="Yuvarlatılmış Dikdörtgen 4"/>
            <p:cNvSpPr/>
            <p:nvPr/>
          </p:nvSpPr>
          <p:spPr>
            <a:xfrm>
              <a:off x="5468923" y="1874711"/>
              <a:ext cx="2930882" cy="1442174"/>
            </a:xfrm>
            <a:prstGeom prst="rect">
              <a:avLst/>
            </a:prstGeom>
            <a:grpFill/>
            <a:ln>
              <a:noFill/>
            </a:ln>
            <a:effectLst/>
          </p:spPr>
          <p:txBody>
            <a:bodyPr spcFirstLastPara="0" vert="horz" wrap="square" lIns="76200" tIns="76200" rIns="76200" bIns="76200" numCol="1" spcCol="1270" anchor="ctr" anchorCtr="0">
              <a:noAutofit/>
            </a:bodyPr>
            <a:lstStyle/>
            <a:p>
              <a:pPr algn="ctr">
                <a:lnSpc>
                  <a:spcPct val="117000"/>
                </a:lnSpc>
                <a:spcBef>
                  <a:spcPts val="91"/>
                </a:spcBef>
              </a:pPr>
              <a:r>
                <a:rPr lang="tr-TR" sz="2000" b="1" dirty="0" smtClean="0">
                  <a:solidFill>
                    <a:schemeClr val="tx2"/>
                  </a:solidFill>
                </a:rPr>
                <a:t>Mükellefin  MERSİS numarası </a:t>
              </a:r>
              <a:r>
                <a:rPr lang="tr-TR" sz="2000" b="1" i="1" dirty="0" smtClean="0">
                  <a:solidFill>
                    <a:srgbClr val="C00000"/>
                  </a:solidFill>
                </a:rPr>
                <a:t>«</a:t>
              </a:r>
              <a:r>
                <a:rPr lang="tr-TR" sz="2000" b="1" i="1" dirty="0" err="1" smtClean="0">
                  <a:solidFill>
                    <a:srgbClr val="C00000"/>
                  </a:solidFill>
                </a:rPr>
                <a:t>Gibintranet</a:t>
              </a:r>
              <a:r>
                <a:rPr lang="tr-TR" sz="2000" b="1" i="1" dirty="0" smtClean="0">
                  <a:solidFill>
                    <a:srgbClr val="C00000"/>
                  </a:solidFill>
                </a:rPr>
                <a:t>-Vergi Kimlik/TC Kimlik Numarasından Sorgulama»</a:t>
              </a:r>
              <a:r>
                <a:rPr lang="tr-TR" sz="2000" b="1" i="1" dirty="0" smtClean="0">
                  <a:solidFill>
                    <a:schemeClr val="tx2"/>
                  </a:solidFill>
                </a:rPr>
                <a:t> </a:t>
              </a:r>
              <a:r>
                <a:rPr lang="tr-TR" sz="2000" b="1" dirty="0" smtClean="0">
                  <a:solidFill>
                    <a:schemeClr val="tx2"/>
                  </a:solidFill>
                </a:rPr>
                <a:t>ekranından görüntülenebilir. </a:t>
              </a:r>
              <a:endParaRPr lang="tr-TR" sz="2000" b="1" dirty="0">
                <a:solidFill>
                  <a:schemeClr val="tx2"/>
                </a:solidFill>
              </a:endParaRPr>
            </a:p>
          </p:txBody>
        </p:sp>
      </p:grpSp>
    </p:spTree>
    <p:extLst>
      <p:ext uri="{BB962C8B-B14F-4D97-AF65-F5344CB8AC3E}">
        <p14:creationId xmlns:p14="http://schemas.microsoft.com/office/powerpoint/2010/main" val="3676472258"/>
      </p:ext>
    </p:extLst>
  </p:cSld>
  <p:clrMapOvr>
    <a:masterClrMapping/>
  </p:clrMapOvr>
  <p:transition spd="slow">
    <p:push dir="u"/>
  </p:transition>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56838" y="213903"/>
            <a:ext cx="9953846"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Mükellefin Ticaret Sicilinde Kayıtlı Merkez ve Şube Bilgileri</a:t>
            </a: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219</a:t>
            </a:fld>
            <a:endParaRPr lang="tr-TR" dirty="0">
              <a:solidFill>
                <a:schemeClr val="bg1"/>
              </a:solidFill>
              <a:latin typeface="GalanoGrotesque-Medium" panose="00000600000000000000" pitchFamily="50" charset="-94"/>
            </a:endParaRPr>
          </a:p>
        </p:txBody>
      </p:sp>
      <p:pic>
        <p:nvPicPr>
          <p:cNvPr id="17" name="Resim 16"/>
          <p:cNvPicPr/>
          <p:nvPr/>
        </p:nvPicPr>
        <p:blipFill>
          <a:blip r:embed="rId5"/>
          <a:stretch>
            <a:fillRect/>
          </a:stretch>
        </p:blipFill>
        <p:spPr>
          <a:xfrm>
            <a:off x="381663" y="1046480"/>
            <a:ext cx="11312497" cy="5130800"/>
          </a:xfrm>
          <a:prstGeom prst="rect">
            <a:avLst/>
          </a:prstGeom>
        </p:spPr>
      </p:pic>
      <p:grpSp>
        <p:nvGrpSpPr>
          <p:cNvPr id="15" name="Grup 14"/>
          <p:cNvGrpSpPr/>
          <p:nvPr/>
        </p:nvGrpSpPr>
        <p:grpSpPr>
          <a:xfrm>
            <a:off x="3454400" y="4678953"/>
            <a:ext cx="6786135" cy="1190824"/>
            <a:chOff x="5342308" y="1708432"/>
            <a:chExt cx="3132184" cy="1774228"/>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grpSpPr>
        <p:sp>
          <p:nvSpPr>
            <p:cNvPr id="16" name="Yuvarlatılmış Dikdörtgen 15"/>
            <p:cNvSpPr/>
            <p:nvPr/>
          </p:nvSpPr>
          <p:spPr>
            <a:xfrm>
              <a:off x="5342308" y="1708432"/>
              <a:ext cx="3132184" cy="1774228"/>
            </a:xfrm>
            <a:prstGeom prst="roundRect">
              <a:avLst/>
            </a:prstGeom>
            <a:grp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sp>
        <p:sp>
          <p:nvSpPr>
            <p:cNvPr id="18" name="Yuvarlatılmış Dikdörtgen 4"/>
            <p:cNvSpPr/>
            <p:nvPr/>
          </p:nvSpPr>
          <p:spPr>
            <a:xfrm>
              <a:off x="5468923" y="1874711"/>
              <a:ext cx="2930882" cy="1442174"/>
            </a:xfrm>
            <a:prstGeom prst="rect">
              <a:avLst/>
            </a:prstGeom>
            <a:grpFill/>
            <a:ln>
              <a:noFill/>
            </a:ln>
            <a:effectLst/>
          </p:spPr>
          <p:txBody>
            <a:bodyPr spcFirstLastPara="0" vert="horz" wrap="square" lIns="76200" tIns="76200" rIns="76200" bIns="76200" numCol="1" spcCol="1270" anchor="ctr" anchorCtr="0">
              <a:noAutofit/>
            </a:bodyPr>
            <a:lstStyle/>
            <a:p>
              <a:pPr algn="ctr">
                <a:lnSpc>
                  <a:spcPct val="117000"/>
                </a:lnSpc>
                <a:spcBef>
                  <a:spcPts val="91"/>
                </a:spcBef>
              </a:pPr>
              <a:r>
                <a:rPr lang="tr-TR" sz="2000" b="1" dirty="0" smtClean="0">
                  <a:solidFill>
                    <a:schemeClr val="tx2"/>
                  </a:solidFill>
                </a:rPr>
                <a:t>Mükellefin  şubeleri </a:t>
              </a:r>
              <a:r>
                <a:rPr lang="tr-TR" sz="2000" b="1" i="1" dirty="0" smtClean="0">
                  <a:solidFill>
                    <a:srgbClr val="C00000"/>
                  </a:solidFill>
                </a:rPr>
                <a:t>«</a:t>
              </a:r>
              <a:r>
                <a:rPr lang="tr-TR" sz="2000" b="1" i="1" dirty="0" err="1" smtClean="0">
                  <a:solidFill>
                    <a:srgbClr val="C00000"/>
                  </a:solidFill>
                </a:rPr>
                <a:t>Gibintranet</a:t>
              </a:r>
              <a:r>
                <a:rPr lang="tr-TR" sz="2000" b="1" i="1" dirty="0" smtClean="0">
                  <a:solidFill>
                    <a:srgbClr val="C00000"/>
                  </a:solidFill>
                </a:rPr>
                <a:t>-Mükellefin Ticaret Sicilde Kayıtlı Merkez ve Şube Bilgileri </a:t>
              </a:r>
              <a:r>
                <a:rPr lang="tr-TR" sz="2000" b="1" i="1" dirty="0" err="1" smtClean="0">
                  <a:solidFill>
                    <a:srgbClr val="C00000"/>
                  </a:solidFill>
                </a:rPr>
                <a:t>Görüntleme</a:t>
              </a:r>
              <a:r>
                <a:rPr lang="tr-TR" sz="2000" b="1" i="1" dirty="0" smtClean="0">
                  <a:solidFill>
                    <a:srgbClr val="C00000"/>
                  </a:solidFill>
                </a:rPr>
                <a:t>»</a:t>
              </a:r>
              <a:r>
                <a:rPr lang="tr-TR" sz="2000" b="1" i="1" dirty="0" smtClean="0">
                  <a:solidFill>
                    <a:schemeClr val="tx2"/>
                  </a:solidFill>
                </a:rPr>
                <a:t> </a:t>
              </a:r>
              <a:r>
                <a:rPr lang="tr-TR" sz="2000" b="1" dirty="0" smtClean="0">
                  <a:solidFill>
                    <a:schemeClr val="tx2"/>
                  </a:solidFill>
                </a:rPr>
                <a:t>ekranından görüntülenebilir. </a:t>
              </a:r>
              <a:endParaRPr lang="tr-TR" sz="2000" b="1" dirty="0">
                <a:solidFill>
                  <a:schemeClr val="tx2"/>
                </a:solidFill>
              </a:endParaRPr>
            </a:p>
          </p:txBody>
        </p:sp>
      </p:grpSp>
    </p:spTree>
    <p:extLst>
      <p:ext uri="{BB962C8B-B14F-4D97-AF65-F5344CB8AC3E}">
        <p14:creationId xmlns:p14="http://schemas.microsoft.com/office/powerpoint/2010/main" val="2811903652"/>
      </p:ext>
    </p:extLst>
  </p:cSld>
  <p:clrMapOvr>
    <a:masterClrMapping/>
  </p:clrMapOvr>
  <p:transition spd="slow">
    <p:push dir="u"/>
  </p:transition>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a:solidFill>
                <a:schemeClr val="accent5">
                  <a:lumMod val="75000"/>
                </a:schemeClr>
              </a:solidFill>
              <a:latin typeface="GalanoGrotesque-Bold"/>
            </a:endParaRP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220</a:t>
            </a:fld>
            <a:endParaRPr lang="tr-TR" dirty="0">
              <a:solidFill>
                <a:schemeClr val="bg1"/>
              </a:solidFill>
              <a:latin typeface="GalanoGrotesque-Medium" panose="00000600000000000000" pitchFamily="50" charset="-94"/>
            </a:endParaRPr>
          </a:p>
        </p:txBody>
      </p:sp>
      <p:pic>
        <p:nvPicPr>
          <p:cNvPr id="8" name="Resim 7"/>
          <p:cNvPicPr/>
          <p:nvPr/>
        </p:nvPicPr>
        <p:blipFill>
          <a:blip r:embed="rId5"/>
          <a:stretch>
            <a:fillRect/>
          </a:stretch>
        </p:blipFill>
        <p:spPr>
          <a:xfrm>
            <a:off x="381663" y="966792"/>
            <a:ext cx="11454737" cy="5222240"/>
          </a:xfrm>
          <a:prstGeom prst="rect">
            <a:avLst/>
          </a:prstGeom>
        </p:spPr>
      </p:pic>
      <p:sp>
        <p:nvSpPr>
          <p:cNvPr id="9" name="Yuvarlatılmış Dikdörtgen 8"/>
          <p:cNvSpPr/>
          <p:nvPr/>
        </p:nvSpPr>
        <p:spPr>
          <a:xfrm>
            <a:off x="6644640" y="3078480"/>
            <a:ext cx="873760" cy="18288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0" name="Resim 9"/>
          <p:cNvPicPr/>
          <p:nvPr/>
        </p:nvPicPr>
        <p:blipFill>
          <a:blip r:embed="rId6"/>
          <a:stretch>
            <a:fillRect/>
          </a:stretch>
        </p:blipFill>
        <p:spPr>
          <a:xfrm>
            <a:off x="2824480" y="3577912"/>
            <a:ext cx="7386320" cy="1705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15" name="Grup 14"/>
          <p:cNvGrpSpPr/>
          <p:nvPr/>
        </p:nvGrpSpPr>
        <p:grpSpPr>
          <a:xfrm>
            <a:off x="5033727" y="1486833"/>
            <a:ext cx="3983825" cy="1071607"/>
            <a:chOff x="5342308" y="1708432"/>
            <a:chExt cx="3132184" cy="1774228"/>
          </a:xfr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3500000" scaled="1"/>
            <a:tileRect/>
          </a:gradFill>
        </p:grpSpPr>
        <p:sp>
          <p:nvSpPr>
            <p:cNvPr id="16" name="Yuvarlatılmış Dikdörtgen 15"/>
            <p:cNvSpPr/>
            <p:nvPr/>
          </p:nvSpPr>
          <p:spPr>
            <a:xfrm>
              <a:off x="5342308" y="1708432"/>
              <a:ext cx="3132184" cy="1774228"/>
            </a:xfrm>
            <a:prstGeom prst="roundRect">
              <a:avLst/>
            </a:prstGeom>
            <a:grpFill/>
            <a:ln w="9525" cap="flat" cmpd="sng" algn="ctr">
              <a:solidFill>
                <a:srgbClr val="4F81BD">
                  <a:shade val="95000"/>
                  <a:satMod val="105000"/>
                </a:srgbClr>
              </a:solidFill>
              <a:prstDash val="solid"/>
            </a:ln>
            <a:effectLst>
              <a:outerShdw blurRad="40000" dist="20000" dir="5400000" rotWithShape="0">
                <a:srgbClr val="000000">
                  <a:alpha val="38000"/>
                </a:srgbClr>
              </a:outerShdw>
            </a:effectLst>
          </p:spPr>
        </p:sp>
        <p:sp>
          <p:nvSpPr>
            <p:cNvPr id="17" name="Yuvarlatılmış Dikdörtgen 4"/>
            <p:cNvSpPr/>
            <p:nvPr/>
          </p:nvSpPr>
          <p:spPr>
            <a:xfrm>
              <a:off x="5468923" y="1874711"/>
              <a:ext cx="2930882" cy="1442174"/>
            </a:xfrm>
            <a:prstGeom prst="rect">
              <a:avLst/>
            </a:prstGeom>
            <a:grpFill/>
            <a:ln>
              <a:noFill/>
            </a:ln>
            <a:effectLst/>
          </p:spPr>
          <p:txBody>
            <a:bodyPr spcFirstLastPara="0" vert="horz" wrap="square" lIns="76200" tIns="76200" rIns="76200" bIns="76200" numCol="1" spcCol="1270" anchor="ctr" anchorCtr="0">
              <a:noAutofit/>
            </a:bodyPr>
            <a:lstStyle/>
            <a:p>
              <a:pPr algn="ctr">
                <a:lnSpc>
                  <a:spcPct val="117000"/>
                </a:lnSpc>
                <a:spcBef>
                  <a:spcPts val="91"/>
                </a:spcBef>
              </a:pPr>
              <a:r>
                <a:rPr lang="tr-TR" sz="2000" b="1" dirty="0" smtClean="0">
                  <a:solidFill>
                    <a:srgbClr val="C00000"/>
                  </a:solidFill>
                </a:rPr>
                <a:t>Adres numarasına tıklandığında o adres numarasında faal olan tüm mükellefler görüntülenebilir.</a:t>
              </a:r>
              <a:endParaRPr lang="tr-TR" sz="2000" b="1" dirty="0">
                <a:solidFill>
                  <a:srgbClr val="C00000"/>
                </a:solidFill>
              </a:endParaRPr>
            </a:p>
          </p:txBody>
        </p:sp>
      </p:grpSp>
      <p:sp>
        <p:nvSpPr>
          <p:cNvPr id="2" name="Yukarı Ok 1"/>
          <p:cNvSpPr/>
          <p:nvPr/>
        </p:nvSpPr>
        <p:spPr>
          <a:xfrm>
            <a:off x="6868160" y="2666716"/>
            <a:ext cx="314960" cy="263961"/>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9" name="Unvan 1"/>
          <p:cNvSpPr txBox="1">
            <a:spLocks/>
          </p:cNvSpPr>
          <p:nvPr/>
        </p:nvSpPr>
        <p:spPr>
          <a:xfrm>
            <a:off x="556838" y="213903"/>
            <a:ext cx="9953846"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Mükellefin Ticaret Sicilinde Kayıtlı Merkez ve Şube Bilgileri</a:t>
            </a:r>
          </a:p>
        </p:txBody>
      </p:sp>
    </p:spTree>
    <p:extLst>
      <p:ext uri="{BB962C8B-B14F-4D97-AF65-F5344CB8AC3E}">
        <p14:creationId xmlns:p14="http://schemas.microsoft.com/office/powerpoint/2010/main" val="20186414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221</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10097889"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Mükelleflerin </a:t>
            </a:r>
            <a:r>
              <a:rPr lang="tr-TR" sz="2400" b="1" dirty="0">
                <a:solidFill>
                  <a:schemeClr val="accent5">
                    <a:lumMod val="75000"/>
                  </a:schemeClr>
                </a:solidFill>
                <a:latin typeface="GalanoGrotesque-Medium" panose="00000600000000000000" pitchFamily="50" charset="-94"/>
              </a:rPr>
              <a:t>İşyeri ve Çalışan </a:t>
            </a:r>
            <a:r>
              <a:rPr lang="tr-TR" sz="2400" b="1" dirty="0" smtClean="0">
                <a:solidFill>
                  <a:schemeClr val="accent5">
                    <a:lumMod val="75000"/>
                  </a:schemeClr>
                </a:solidFill>
                <a:latin typeface="GalanoGrotesque-Medium" panose="00000600000000000000" pitchFamily="50" charset="-94"/>
              </a:rPr>
              <a:t>Bilgilerini Sorgulama </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850863"/>
            <a:ext cx="11417047" cy="4773189"/>
          </a:xfrm>
          <a:prstGeom prst="rect">
            <a:avLst/>
          </a:prstGeom>
        </p:spPr>
      </p:pic>
    </p:spTree>
    <p:extLst>
      <p:ext uri="{BB962C8B-B14F-4D97-AF65-F5344CB8AC3E}">
        <p14:creationId xmlns:p14="http://schemas.microsoft.com/office/powerpoint/2010/main" val="3601034001"/>
      </p:ext>
    </p:extLst>
  </p:cSld>
  <p:clrMapOvr>
    <a:masterClrMapping/>
  </p:clrMapOvr>
  <p:transition spd="slow">
    <p:push dir="u"/>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222</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10019231"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Sigortalının Çalıştığı İşyeri Bilgilerini </a:t>
            </a:r>
            <a:r>
              <a:rPr lang="tr-TR" sz="2400" b="1" dirty="0" smtClean="0">
                <a:solidFill>
                  <a:schemeClr val="accent5">
                    <a:lumMod val="75000"/>
                  </a:schemeClr>
                </a:solidFill>
                <a:latin typeface="GalanoGrotesque-Medium" panose="00000600000000000000" pitchFamily="50" charset="-94"/>
              </a:rPr>
              <a:t>Sorgulama</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850865"/>
            <a:ext cx="11348221" cy="4773188"/>
          </a:xfrm>
          <a:prstGeom prst="rect">
            <a:avLst/>
          </a:prstGeom>
        </p:spPr>
      </p:pic>
    </p:spTree>
    <p:extLst>
      <p:ext uri="{BB962C8B-B14F-4D97-AF65-F5344CB8AC3E}">
        <p14:creationId xmlns:p14="http://schemas.microsoft.com/office/powerpoint/2010/main" val="4188616431"/>
      </p:ext>
    </p:extLst>
  </p:cSld>
  <p:clrMapOvr>
    <a:masterClrMapping/>
  </p:clrMapOvr>
  <p:transition spd="slow">
    <p:push dir="u"/>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223</a:t>
            </a:fld>
            <a:endParaRPr lang="tr-TR" sz="1050" dirty="0">
              <a:solidFill>
                <a:schemeClr val="bg1"/>
              </a:solidFill>
              <a:latin typeface="GalanoGrotesque-Bold" panose="00000800000000000000" pitchFamily="50" charset="-94"/>
            </a:endParaRPr>
          </a:p>
        </p:txBody>
      </p:sp>
      <p:sp>
        <p:nvSpPr>
          <p:cNvPr id="8" name="Unvan 1"/>
          <p:cNvSpPr txBox="1">
            <a:spLocks/>
          </p:cNvSpPr>
          <p:nvPr/>
        </p:nvSpPr>
        <p:spPr>
          <a:xfrm>
            <a:off x="511117" y="127495"/>
            <a:ext cx="10019231"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Emniyet Tarafından Otoparka Çekilmiş Hacizli Araç Bilgileri </a:t>
            </a:r>
            <a:r>
              <a:rPr lang="tr-TR" sz="2400" b="1" dirty="0" smtClean="0">
                <a:solidFill>
                  <a:schemeClr val="accent5">
                    <a:lumMod val="75000"/>
                  </a:schemeClr>
                </a:solidFill>
                <a:latin typeface="GalanoGrotesque-Medium" panose="00000600000000000000" pitchFamily="50" charset="-94"/>
              </a:rPr>
              <a:t>Listesi</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flipV="1">
            <a:off x="998375" y="3610946"/>
            <a:ext cx="811763" cy="29197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0" name="Dikdörtgen 9"/>
          <p:cNvSpPr/>
          <p:nvPr/>
        </p:nvSpPr>
        <p:spPr>
          <a:xfrm flipV="1">
            <a:off x="810712" y="4404050"/>
            <a:ext cx="1187087" cy="2332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12" name="Resim 11"/>
          <p:cNvPicPr/>
          <p:nvPr/>
        </p:nvPicPr>
        <p:blipFill>
          <a:blip r:embed="rId6"/>
          <a:stretch>
            <a:fillRect/>
          </a:stretch>
        </p:blipFill>
        <p:spPr>
          <a:xfrm>
            <a:off x="381663" y="850864"/>
            <a:ext cx="11377718" cy="4753523"/>
          </a:xfrm>
          <a:prstGeom prst="rect">
            <a:avLst/>
          </a:prstGeom>
        </p:spPr>
      </p:pic>
    </p:spTree>
    <p:extLst>
      <p:ext uri="{BB962C8B-B14F-4D97-AF65-F5344CB8AC3E}">
        <p14:creationId xmlns:p14="http://schemas.microsoft.com/office/powerpoint/2010/main" val="3622694365"/>
      </p:ext>
    </p:extLst>
  </p:cSld>
  <p:clrMapOvr>
    <a:masterClrMapping/>
  </p:clrMapOvr>
  <p:transition spd="slow">
    <p:push dir="u"/>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69301" y="3144416"/>
            <a:ext cx="8791242" cy="798106"/>
          </a:xfrm>
        </p:spPr>
        <p:txBody>
          <a:bodyPr>
            <a:noAutofit/>
          </a:bodyPr>
          <a:lstStyle/>
          <a:p>
            <a:r>
              <a:rPr lang="tr-TR" sz="4000" b="1" dirty="0">
                <a:solidFill>
                  <a:srgbClr val="E20612"/>
                </a:solidFill>
                <a:latin typeface="GalanoGrotesque-Bold" panose="00000800000000000000" pitchFamily="50" charset="-94"/>
              </a:rPr>
              <a:t>VGS-VERİ GİRİŞ SİSTEMİ </a:t>
            </a:r>
          </a:p>
        </p:txBody>
      </p:sp>
    </p:spTree>
    <p:extLst>
      <p:ext uri="{BB962C8B-B14F-4D97-AF65-F5344CB8AC3E}">
        <p14:creationId xmlns:p14="http://schemas.microsoft.com/office/powerpoint/2010/main" val="2527839893"/>
      </p:ext>
    </p:extLst>
  </p:cSld>
  <p:clrMapOvr>
    <a:masterClrMapping/>
  </p:clrMapOvr>
  <p:transition spd="slow">
    <p:push dir="u"/>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schemeClr val="bg1"/>
                </a:solidFill>
                <a:latin typeface="GalanoGrotesque-Bold" panose="00000800000000000000" pitchFamily="50" charset="-94"/>
              </a:rPr>
              <a:t>225</a:t>
            </a:fld>
            <a:endParaRPr lang="tr-TR" sz="1050" dirty="0">
              <a:solidFill>
                <a:schemeClr val="bg1"/>
              </a:solidFill>
              <a:latin typeface="GalanoGrotesque-Bold" panose="00000800000000000000" pitchFamily="50" charset="-94"/>
            </a:endParaRPr>
          </a:p>
        </p:txBody>
      </p:sp>
      <p:pic>
        <p:nvPicPr>
          <p:cNvPr id="15" name="Resim 14"/>
          <p:cNvPicPr/>
          <p:nvPr/>
        </p:nvPicPr>
        <p:blipFill>
          <a:blip r:embed="rId8"/>
          <a:stretch>
            <a:fillRect/>
          </a:stretch>
        </p:blipFill>
        <p:spPr>
          <a:xfrm>
            <a:off x="373244" y="1070555"/>
            <a:ext cx="11428419" cy="5310130"/>
          </a:xfrm>
          <a:prstGeom prst="rect">
            <a:avLst/>
          </a:prstGeom>
        </p:spPr>
      </p:pic>
      <p:sp>
        <p:nvSpPr>
          <p:cNvPr id="5" name="Dikdörtgen 4"/>
          <p:cNvSpPr/>
          <p:nvPr/>
        </p:nvSpPr>
        <p:spPr>
          <a:xfrm>
            <a:off x="605928" y="3238959"/>
            <a:ext cx="1663547" cy="341523"/>
          </a:xfrm>
          <a:prstGeom prst="rect">
            <a:avLst/>
          </a:prstGeom>
          <a:noFill/>
          <a:ln w="412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a:off x="8236344" y="1158458"/>
            <a:ext cx="352539" cy="460873"/>
          </a:xfrm>
          <a:prstGeom prst="rect">
            <a:avLst/>
          </a:prstGeom>
          <a:noFill/>
          <a:ln w="412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2706624" y="1883828"/>
            <a:ext cx="8832398" cy="4401205"/>
          </a:xfrm>
          <a:prstGeom prst="rect">
            <a:avLst/>
          </a:prstGeom>
        </p:spPr>
        <p:txBody>
          <a:bodyPr wrap="square">
            <a:spAutoFit/>
          </a:bodyPr>
          <a:lstStyle/>
          <a:p>
            <a:pPr algn="just"/>
            <a:r>
              <a:rPr lang="tr-TR" sz="2000" dirty="0"/>
              <a:t>213 sayılı Vergi Usul Kanunun 120 </a:t>
            </a:r>
            <a:r>
              <a:rPr lang="tr-TR" sz="2000" dirty="0" err="1"/>
              <a:t>nci</a:t>
            </a:r>
            <a:r>
              <a:rPr lang="tr-TR" sz="2000" dirty="0"/>
              <a:t> maddesi gereğince vergi dairelerinde </a:t>
            </a:r>
            <a:r>
              <a:rPr lang="tr-TR" sz="2000" dirty="0" smtClean="0"/>
              <a:t>yapılacak </a:t>
            </a:r>
            <a:r>
              <a:rPr lang="tr-TR" sz="2000" dirty="0"/>
              <a:t>düzeltme işlemlerinde düzeltmeye konu tutarın 10.000 TL ve altında olduğu durumlarda </a:t>
            </a:r>
            <a:r>
              <a:rPr lang="tr-TR" sz="2000" dirty="0" smtClean="0"/>
              <a:t>düzeltme </a:t>
            </a:r>
            <a:r>
              <a:rPr lang="tr-TR" sz="2000" dirty="0"/>
              <a:t>yetkisinin vergi dairesi müdürü tarafından yetki sınırları açıkça belirtilmek ve yazılı </a:t>
            </a:r>
            <a:r>
              <a:rPr lang="tr-TR" sz="2000" dirty="0" smtClean="0"/>
              <a:t>olmak </a:t>
            </a:r>
            <a:r>
              <a:rPr lang="tr-TR" sz="2000" dirty="0"/>
              <a:t>şartıyla 17/08/2022 tarihinden itibaren vergi dairesi müdür yardımcılarına devredilebilmektedir. V</a:t>
            </a:r>
            <a:r>
              <a:rPr lang="tr-TR" sz="2000" dirty="0" smtClean="0"/>
              <a:t>ergi dairelerinin </a:t>
            </a:r>
            <a:r>
              <a:rPr lang="tr-TR" sz="2000" dirty="0"/>
              <a:t>düzeltme yetki devrine ilişkin listeleri hazırlayarak  Vergi dairesi </a:t>
            </a:r>
            <a:r>
              <a:rPr lang="tr-TR" sz="2000" dirty="0" smtClean="0"/>
              <a:t>başkanlıklarına/defterdarlıklara 15/09/2022 </a:t>
            </a:r>
            <a:r>
              <a:rPr lang="tr-TR" sz="2000" dirty="0"/>
              <a:t>tarihinden itibaren  </a:t>
            </a:r>
            <a:r>
              <a:rPr lang="tr-TR" sz="2000" dirty="0" smtClean="0"/>
              <a:t>yazı ekinde gönderilmesi gerekmektedir. </a:t>
            </a:r>
          </a:p>
          <a:p>
            <a:pPr algn="just"/>
            <a:r>
              <a:rPr lang="tr-TR" sz="2000" dirty="0" smtClean="0"/>
              <a:t>Yetki </a:t>
            </a:r>
            <a:r>
              <a:rPr lang="tr-TR" sz="2000" dirty="0"/>
              <a:t>devrine ilişkin bilgi girişlerinin vergi dairesi başkanlıklarında usul </a:t>
            </a:r>
            <a:r>
              <a:rPr lang="tr-TR" sz="2000" dirty="0" smtClean="0"/>
              <a:t>müdürlüklerince </a:t>
            </a:r>
            <a:r>
              <a:rPr lang="tr-TR" sz="2000" dirty="0"/>
              <a:t>(Eskişehir Vergi Dairesi Başkanlığında Usul Kanunu Müdürlüğü, Büyük </a:t>
            </a:r>
            <a:r>
              <a:rPr lang="tr-TR" sz="2000" dirty="0" smtClean="0"/>
              <a:t>Mükellefler </a:t>
            </a:r>
            <a:r>
              <a:rPr lang="tr-TR" sz="2000" dirty="0"/>
              <a:t>Vergi Dairesi Başkanlığında Vergilendirme Müdürlüğünce), defterdarlıklarda gelir </a:t>
            </a:r>
            <a:r>
              <a:rPr lang="tr-TR" sz="2000" dirty="0" smtClean="0"/>
              <a:t>müdürlüklerince </a:t>
            </a:r>
            <a:r>
              <a:rPr lang="tr-TR" sz="2000" dirty="0"/>
              <a:t>GİBİNTRANET/VGS ekranında yer alan Düzeltme Yetki Devri Bilgi Giriş / </a:t>
            </a:r>
            <a:r>
              <a:rPr lang="tr-TR" sz="2000" dirty="0" smtClean="0"/>
              <a:t>Sonlandırma </a:t>
            </a:r>
            <a:r>
              <a:rPr lang="tr-TR" sz="2000" dirty="0"/>
              <a:t>/ Sorgulama” menüsünden 7 gün içerisinde yapılması </a:t>
            </a:r>
            <a:r>
              <a:rPr lang="tr-TR" sz="2000" dirty="0" smtClean="0"/>
              <a:t>gerekmektedir.</a:t>
            </a:r>
            <a:endParaRPr lang="tr-TR" sz="2000" dirty="0"/>
          </a:p>
        </p:txBody>
      </p:sp>
    </p:spTree>
    <p:extLst>
      <p:ext uri="{BB962C8B-B14F-4D97-AF65-F5344CB8AC3E}">
        <p14:creationId xmlns:p14="http://schemas.microsoft.com/office/powerpoint/2010/main" val="3953604900"/>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69301" y="3144416"/>
            <a:ext cx="8791242" cy="798106"/>
          </a:xfrm>
        </p:spPr>
        <p:txBody>
          <a:bodyPr>
            <a:noAutofit/>
          </a:bodyPr>
          <a:lstStyle/>
          <a:p>
            <a:r>
              <a:rPr lang="tr-TR" sz="4000" b="1" dirty="0">
                <a:solidFill>
                  <a:srgbClr val="E20612"/>
                </a:solidFill>
                <a:latin typeface="GalanoGrotesque-Bold" panose="00000800000000000000" pitchFamily="50" charset="-94"/>
              </a:rPr>
              <a:t>MBS-MÜKELLEF BİLGİ SİSTEMİ </a:t>
            </a:r>
          </a:p>
        </p:txBody>
      </p:sp>
    </p:spTree>
    <p:extLst>
      <p:ext uri="{BB962C8B-B14F-4D97-AF65-F5344CB8AC3E}">
        <p14:creationId xmlns:p14="http://schemas.microsoft.com/office/powerpoint/2010/main" val="827548683"/>
      </p:ext>
    </p:extLst>
  </p:cSld>
  <p:clrMapOvr>
    <a:masterClrMapping/>
  </p:clrMapOvr>
  <p:transition spd="slow">
    <p:push dir="u"/>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76" y="306016"/>
            <a:ext cx="204768" cy="259531"/>
          </a:xfrm>
          <a:prstGeom prst="rect">
            <a:avLst/>
          </a:prstGeom>
        </p:spPr>
      </p:pic>
      <p:sp>
        <p:nvSpPr>
          <p:cNvPr id="4" name="Slayt Numarası Yer Tutucusu 3"/>
          <p:cNvSpPr>
            <a:spLocks noGrp="1"/>
          </p:cNvSpPr>
          <p:nvPr>
            <p:ph type="sldNum" sz="quarter" idx="12"/>
          </p:nvPr>
        </p:nvSpPr>
        <p:spPr>
          <a:xfrm>
            <a:off x="11577102" y="6508777"/>
            <a:ext cx="462498" cy="365125"/>
          </a:xfrm>
        </p:spPr>
        <p:txBody>
          <a:bodyPr/>
          <a:lstStyle/>
          <a:p>
            <a:fld id="{16449A80-6FDC-475E-9293-1C17F140D77C}" type="slidenum">
              <a:rPr lang="tr-TR" smtClean="0">
                <a:solidFill>
                  <a:schemeClr val="bg1"/>
                </a:solidFill>
                <a:latin typeface="GalanoGrotesque-Bold" panose="00000800000000000000" pitchFamily="50" charset="-94"/>
              </a:rPr>
              <a:t>227</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Mükellef Bilgi Sistemi (MBS)</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81664" y="883303"/>
            <a:ext cx="11476962" cy="5625474"/>
          </a:xfrm>
          <a:prstGeom prst="rect">
            <a:avLst/>
          </a:prstGeom>
        </p:spPr>
      </p:pic>
      <p:sp>
        <p:nvSpPr>
          <p:cNvPr id="5" name="Dikdörtgen 4"/>
          <p:cNvSpPr/>
          <p:nvPr/>
        </p:nvSpPr>
        <p:spPr>
          <a:xfrm>
            <a:off x="556837" y="3390406"/>
            <a:ext cx="11229779" cy="2462213"/>
          </a:xfrm>
          <a:prstGeom prst="rect">
            <a:avLst/>
          </a:prstGeom>
          <a:solidFill>
            <a:schemeClr val="accent1">
              <a:lumMod val="20000"/>
              <a:lumOff val="80000"/>
            </a:schemeClr>
          </a:solidFill>
        </p:spPr>
        <p:txBody>
          <a:bodyPr wrap="square">
            <a:spAutoFit/>
          </a:bodyPr>
          <a:lstStyle/>
          <a:p>
            <a:pPr algn="just"/>
            <a:r>
              <a:rPr lang="tr-TR" sz="2200" dirty="0"/>
              <a:t>Mükellef Bilgi Sisteminde; KDV Mükellefiyeti olan tüm Gelir ve Kurumlar Vergisi Mükelleflerinin ekonomik profili ile birlikte tüm uyum kriterlerinden almış olduğu uyum derecelendirme puanı, dönemler itibariyle uyum seviyesini gösteren grafik ve mükellefe ait bir takım genel bilgiler yer almaktadır. Sistem ile uyumsuzlukların </a:t>
            </a:r>
            <a:r>
              <a:rPr lang="tr-TR" sz="2200" dirty="0" smtClean="0"/>
              <a:t>giderilmesine </a:t>
            </a:r>
            <a:r>
              <a:rPr lang="tr-TR" sz="2200" dirty="0"/>
              <a:t>yönelik çalışmalara yön verilmesi ve bu şekilde vergi kanunları karşısında </a:t>
            </a:r>
            <a:r>
              <a:rPr lang="tr-TR" sz="2200" dirty="0" smtClean="0"/>
              <a:t>gönüllü </a:t>
            </a:r>
            <a:r>
              <a:rPr lang="tr-TR" sz="2200" dirty="0"/>
              <a:t>uyumun mümkün olan en üst seviyeye çıkarılması amaçlanmaktadır</a:t>
            </a:r>
            <a:r>
              <a:rPr lang="tr-TR" sz="2200" dirty="0" smtClean="0"/>
              <a:t>.</a:t>
            </a:r>
          </a:p>
          <a:p>
            <a:pPr algn="just"/>
            <a:r>
              <a:rPr lang="tr-TR" sz="2200" dirty="0" smtClean="0"/>
              <a:t> </a:t>
            </a:r>
            <a:r>
              <a:rPr lang="tr-TR" sz="2200" dirty="0"/>
              <a:t>Mükellef Bilgi Sistemi </a:t>
            </a:r>
            <a:r>
              <a:rPr lang="tr-TR" sz="2200" dirty="0">
                <a:solidFill>
                  <a:srgbClr val="FF0000"/>
                </a:solidFill>
              </a:rPr>
              <a:t>müdür ve üstü unvana </a:t>
            </a:r>
            <a:r>
              <a:rPr lang="tr-TR" sz="2200" dirty="0"/>
              <a:t>sahip kullanıcılara tanımlanmaktadır</a:t>
            </a:r>
            <a:r>
              <a:rPr lang="tr-TR" sz="2200" dirty="0" smtClean="0"/>
              <a:t>.</a:t>
            </a:r>
            <a:endParaRPr lang="tr-TR" sz="2200" dirty="0"/>
          </a:p>
        </p:txBody>
      </p:sp>
      <p:sp>
        <p:nvSpPr>
          <p:cNvPr id="10" name="Dikdörtgen 9"/>
          <p:cNvSpPr/>
          <p:nvPr/>
        </p:nvSpPr>
        <p:spPr>
          <a:xfrm flipV="1">
            <a:off x="2377206" y="2052735"/>
            <a:ext cx="1364369" cy="1679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474870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77102" y="6518302"/>
            <a:ext cx="462498" cy="365125"/>
          </a:xfrm>
        </p:spPr>
        <p:txBody>
          <a:bodyPr/>
          <a:lstStyle/>
          <a:p>
            <a:fld id="{16449A80-6FDC-475E-9293-1C17F140D77C}" type="slidenum">
              <a:rPr lang="tr-TR" smtClean="0">
                <a:solidFill>
                  <a:schemeClr val="bg1"/>
                </a:solidFill>
                <a:latin typeface="GalanoGrotesque-Bold" panose="00000800000000000000" pitchFamily="50" charset="-94"/>
              </a:rPr>
              <a:t>228</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Mükellef Bilgi Sistemi (MBS)</a:t>
            </a:r>
            <a:endParaRPr lang="tr-TR" sz="2400" b="1" dirty="0">
              <a:solidFill>
                <a:schemeClr val="accent5">
                  <a:lumMod val="75000"/>
                </a:schemeClr>
              </a:solidFill>
              <a:latin typeface="GalanoGrotesque-Medium" panose="00000600000000000000" pitchFamily="50" charset="-94"/>
            </a:endParaRPr>
          </a:p>
        </p:txBody>
      </p:sp>
      <p:sp>
        <p:nvSpPr>
          <p:cNvPr id="6" name="Dikdörtgen 5"/>
          <p:cNvSpPr/>
          <p:nvPr/>
        </p:nvSpPr>
        <p:spPr>
          <a:xfrm>
            <a:off x="770342" y="779646"/>
            <a:ext cx="11094824" cy="5632311"/>
          </a:xfrm>
          <a:prstGeom prst="rect">
            <a:avLst/>
          </a:prstGeom>
          <a:solidFill>
            <a:schemeClr val="accent1">
              <a:lumMod val="20000"/>
              <a:lumOff val="80000"/>
            </a:schemeClr>
          </a:solidFill>
        </p:spPr>
        <p:txBody>
          <a:bodyPr wrap="square">
            <a:spAutoFit/>
          </a:bodyPr>
          <a:lstStyle/>
          <a:p>
            <a:pPr algn="just"/>
            <a:r>
              <a:rPr lang="tr-TR" sz="2000" dirty="0"/>
              <a:t>Vergisel Uyum Analiz Modeli ve Mükellef Değerlendirme Sistemi ile vergisel yükümlülüklerini </a:t>
            </a:r>
            <a:r>
              <a:rPr lang="tr-TR" sz="2000" dirty="0" smtClean="0"/>
              <a:t>tam </a:t>
            </a:r>
            <a:r>
              <a:rPr lang="tr-TR" sz="2000" dirty="0"/>
              <a:t>ve zamanında yerine getiren mükelleflere birtakım teşvik ve kolaylıklar sağlanması, </a:t>
            </a:r>
            <a:r>
              <a:rPr lang="tr-TR" sz="2000" dirty="0" smtClean="0"/>
              <a:t>gönüllü </a:t>
            </a:r>
            <a:r>
              <a:rPr lang="tr-TR" sz="2000" dirty="0"/>
              <a:t>uyuma istekli olan mükelleflere birtakım bilinçlendirme ve yönlendirme çalışmaları </a:t>
            </a:r>
            <a:r>
              <a:rPr lang="tr-TR" sz="2000" dirty="0" smtClean="0"/>
              <a:t>yapılması </a:t>
            </a:r>
            <a:r>
              <a:rPr lang="tr-TR" sz="2000" dirty="0"/>
              <a:t>ve vergisel yükümlülüklerini tam ve zamanında yerine getirmeyen ve bu </a:t>
            </a:r>
            <a:r>
              <a:rPr lang="tr-TR" sz="2000" dirty="0" smtClean="0"/>
              <a:t>konuda yeterli </a:t>
            </a:r>
            <a:r>
              <a:rPr lang="tr-TR" sz="2000" dirty="0"/>
              <a:t>duyarlılığı göstermeyen mükelleflere de gerekli müdahale ve yaptırımların </a:t>
            </a:r>
            <a:r>
              <a:rPr lang="tr-TR" sz="2000" dirty="0" smtClean="0"/>
              <a:t>uygulanması </a:t>
            </a:r>
            <a:r>
              <a:rPr lang="tr-TR" sz="2000" dirty="0"/>
              <a:t>düşünülmektedir. </a:t>
            </a:r>
            <a:endParaRPr lang="tr-TR" sz="2000" dirty="0" smtClean="0"/>
          </a:p>
          <a:p>
            <a:pPr algn="just"/>
            <a:endParaRPr lang="tr-TR" sz="2000" dirty="0"/>
          </a:p>
          <a:p>
            <a:pPr algn="just"/>
            <a:r>
              <a:rPr lang="tr-TR" sz="2000" dirty="0" smtClean="0"/>
              <a:t>Bu </a:t>
            </a:r>
            <a:r>
              <a:rPr lang="tr-TR" sz="2000" dirty="0"/>
              <a:t>kapsamda </a:t>
            </a:r>
            <a:r>
              <a:rPr lang="tr-TR" sz="2000" dirty="0">
                <a:solidFill>
                  <a:srgbClr val="FF0000"/>
                </a:solidFill>
              </a:rPr>
              <a:t>uyum seviyesi yüksek </a:t>
            </a:r>
            <a:r>
              <a:rPr lang="tr-TR" sz="2000" dirty="0"/>
              <a:t>olan mükelleflere </a:t>
            </a:r>
            <a:r>
              <a:rPr lang="tr-TR" sz="2000" dirty="0" smtClean="0"/>
              <a:t>vergi dairesi </a:t>
            </a:r>
            <a:r>
              <a:rPr lang="tr-TR" sz="2000" dirty="0"/>
              <a:t>uygulamaları çerçevesinde </a:t>
            </a:r>
            <a:r>
              <a:rPr lang="tr-TR" sz="2000" dirty="0">
                <a:solidFill>
                  <a:srgbClr val="FF0000"/>
                </a:solidFill>
              </a:rPr>
              <a:t>(iade, tecil, haciz vs.) birtakım kolaylıklar</a:t>
            </a:r>
            <a:r>
              <a:rPr lang="tr-TR" sz="2000" dirty="0"/>
              <a:t> sağlayan teşvik </a:t>
            </a:r>
            <a:r>
              <a:rPr lang="tr-TR" sz="2000" dirty="0" smtClean="0"/>
              <a:t>ve </a:t>
            </a:r>
            <a:r>
              <a:rPr lang="tr-TR" sz="2000" dirty="0"/>
              <a:t>uygulamaların hayata geçirilmesi </a:t>
            </a:r>
            <a:r>
              <a:rPr lang="tr-TR" sz="2000" dirty="0" smtClean="0"/>
              <a:t>planlanmaktadır.</a:t>
            </a:r>
          </a:p>
          <a:p>
            <a:pPr algn="just"/>
            <a:r>
              <a:rPr lang="tr-TR" sz="2000" dirty="0"/>
              <a:t>Mükellef Bilgi Sisteminde, mükelleflerin uyum düzeyi, </a:t>
            </a:r>
            <a:r>
              <a:rPr lang="tr-TR" sz="2000" dirty="0">
                <a:solidFill>
                  <a:srgbClr val="FF0000"/>
                </a:solidFill>
              </a:rPr>
              <a:t>ekonomik profil ve mali uyum profili </a:t>
            </a:r>
          </a:p>
          <a:p>
            <a:pPr algn="just"/>
            <a:r>
              <a:rPr lang="tr-TR" sz="2000" dirty="0">
                <a:solidFill>
                  <a:srgbClr val="FF0000"/>
                </a:solidFill>
              </a:rPr>
              <a:t>olmak üzere</a:t>
            </a:r>
            <a:r>
              <a:rPr lang="tr-TR" sz="2000" dirty="0"/>
              <a:t> 2 farklı değerlendirmenin kombine edilmesi ile belirlenmektedir. Ekonomik </a:t>
            </a:r>
          </a:p>
          <a:p>
            <a:pPr algn="just"/>
            <a:r>
              <a:rPr lang="tr-TR" sz="2000" dirty="0"/>
              <a:t>Profil uygulaması ile mükelleflerin </a:t>
            </a:r>
            <a:r>
              <a:rPr lang="tr-TR" sz="2000" dirty="0">
                <a:solidFill>
                  <a:srgbClr val="FF0000"/>
                </a:solidFill>
              </a:rPr>
              <a:t>ülke ekonomisine katkıları, istihdam yaratma kapasiteleri, </a:t>
            </a:r>
          </a:p>
          <a:p>
            <a:pPr algn="just"/>
            <a:r>
              <a:rPr lang="tr-TR" sz="2000" dirty="0">
                <a:solidFill>
                  <a:srgbClr val="FF0000"/>
                </a:solidFill>
              </a:rPr>
              <a:t>ödediği vergi miktarı </a:t>
            </a:r>
            <a:r>
              <a:rPr lang="tr-TR" sz="2000" dirty="0"/>
              <a:t>gibi bir takım durumları dikkate alınarak benzer büyüklükteki </a:t>
            </a:r>
          </a:p>
          <a:p>
            <a:pPr algn="just"/>
            <a:r>
              <a:rPr lang="tr-TR" sz="2000" dirty="0"/>
              <a:t>mükellefleri aynı düzeyde değerlendirebilmek amaçlanmıştır.</a:t>
            </a:r>
          </a:p>
          <a:p>
            <a:pPr algn="just"/>
            <a:r>
              <a:rPr lang="tr-TR" sz="2000" dirty="0"/>
              <a:t>Bu kapsamda 6 farklı ekonomik profil oluşturulmuştur. 1 ve 2. Büyüklük ekonomik olarak </a:t>
            </a:r>
          </a:p>
          <a:p>
            <a:pPr algn="just"/>
            <a:r>
              <a:rPr lang="tr-TR" sz="2000" dirty="0"/>
              <a:t>büyük mükellefleri ifade ederken, 3. ve 4. büyüklük orta düzeyi, 5. ve 6. büyüklük ise küçük </a:t>
            </a:r>
          </a:p>
          <a:p>
            <a:pPr algn="just"/>
            <a:r>
              <a:rPr lang="tr-TR" sz="2000" dirty="0"/>
              <a:t>mükellefleri ifade etmektedir. Her mükellef bulunduğu ekonomik ölçekte farklı aralıklarda </a:t>
            </a:r>
          </a:p>
          <a:p>
            <a:pPr algn="just"/>
            <a:r>
              <a:rPr lang="tr-TR" sz="2000" dirty="0"/>
              <a:t>belirlenen uyum düzeyleri ile değerlendirilerek, 10 farklı (A+,A,A-,B+,B,B-,C+,C,C-,D)mali </a:t>
            </a:r>
          </a:p>
          <a:p>
            <a:pPr algn="just"/>
            <a:r>
              <a:rPr lang="tr-TR" sz="2000" dirty="0"/>
              <a:t>uyum </a:t>
            </a:r>
            <a:r>
              <a:rPr lang="tr-TR" sz="2000" dirty="0" err="1"/>
              <a:t>skorlaması</a:t>
            </a:r>
            <a:r>
              <a:rPr lang="tr-TR" sz="2000" dirty="0"/>
              <a:t> yapılmaktadır.</a:t>
            </a:r>
          </a:p>
        </p:txBody>
      </p:sp>
    </p:spTree>
    <p:extLst>
      <p:ext uri="{BB962C8B-B14F-4D97-AF65-F5344CB8AC3E}">
        <p14:creationId xmlns:p14="http://schemas.microsoft.com/office/powerpoint/2010/main" val="3515844238"/>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077" y="306016"/>
            <a:ext cx="204768" cy="259531"/>
          </a:xfrm>
          <a:prstGeom prst="rect">
            <a:avLst/>
          </a:prstGeom>
        </p:spPr>
      </p:pic>
      <p:sp>
        <p:nvSpPr>
          <p:cNvPr id="4" name="Slayt Numarası Yer Tutucusu 3"/>
          <p:cNvSpPr>
            <a:spLocks noGrp="1"/>
          </p:cNvSpPr>
          <p:nvPr>
            <p:ph type="sldNum" sz="quarter" idx="12"/>
          </p:nvPr>
        </p:nvSpPr>
        <p:spPr>
          <a:xfrm>
            <a:off x="11515725" y="6492875"/>
            <a:ext cx="523875" cy="365125"/>
          </a:xfrm>
        </p:spPr>
        <p:txBody>
          <a:bodyPr/>
          <a:lstStyle/>
          <a:p>
            <a:fld id="{16449A80-6FDC-475E-9293-1C17F140D77C}" type="slidenum">
              <a:rPr lang="tr-TR" smtClean="0">
                <a:solidFill>
                  <a:schemeClr val="bg1"/>
                </a:solidFill>
                <a:latin typeface="GalanoGrotesque-Bold" panose="00000800000000000000" pitchFamily="50" charset="-94"/>
              </a:rPr>
              <a:t>229</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Mükellef Bilgi Sistemi (MBS)</a:t>
            </a:r>
          </a:p>
        </p:txBody>
      </p:sp>
      <p:pic>
        <p:nvPicPr>
          <p:cNvPr id="3" name="Resim 2"/>
          <p:cNvPicPr>
            <a:picLocks noChangeAspect="1"/>
          </p:cNvPicPr>
          <p:nvPr/>
        </p:nvPicPr>
        <p:blipFill>
          <a:blip r:embed="rId8"/>
          <a:stretch>
            <a:fillRect/>
          </a:stretch>
        </p:blipFill>
        <p:spPr>
          <a:xfrm>
            <a:off x="232845" y="870543"/>
            <a:ext cx="11607797" cy="5330037"/>
          </a:xfrm>
          <a:prstGeom prst="rect">
            <a:avLst/>
          </a:prstGeom>
        </p:spPr>
      </p:pic>
      <p:sp>
        <p:nvSpPr>
          <p:cNvPr id="5" name="Dikdörtgen 4"/>
          <p:cNvSpPr/>
          <p:nvPr/>
        </p:nvSpPr>
        <p:spPr>
          <a:xfrm>
            <a:off x="5570319" y="5042118"/>
            <a:ext cx="5717214" cy="1815882"/>
          </a:xfrm>
          <a:prstGeom prst="rect">
            <a:avLst/>
          </a:prstGeom>
          <a:solidFill>
            <a:schemeClr val="accent1">
              <a:lumMod val="20000"/>
              <a:lumOff val="80000"/>
            </a:schemeClr>
          </a:solidFill>
        </p:spPr>
        <p:txBody>
          <a:bodyPr wrap="square">
            <a:spAutoFit/>
          </a:bodyPr>
          <a:lstStyle/>
          <a:p>
            <a:pPr algn="just"/>
            <a:r>
              <a:rPr lang="tr-TR" sz="1600" dirty="0"/>
              <a:t>Mükellef Bilgi Sistemi ana çalışma ekranında, analizi yapılan mükellefin ekonomik profili ile birlikte tüm uyum kriterlerinden almış olduğu uyum derecelendirme puanı, dönemler itibariyle uyum seviyesini gösteren grafik ve mükellefe ait bir takım genel bilgilerin yer aldığı Durum Tablosu yer almaktadır. Sistemin diğer sayfalarında mükellefin sicil, beyan, </a:t>
            </a:r>
            <a:r>
              <a:rPr lang="tr-TR" sz="1600" dirty="0" smtClean="0"/>
              <a:t>ödeme, performans ve sektör modülleri </a:t>
            </a:r>
            <a:r>
              <a:rPr lang="tr-TR" sz="1600" dirty="0"/>
              <a:t>de bulunmaktadır. </a:t>
            </a:r>
          </a:p>
        </p:txBody>
      </p:sp>
      <p:sp>
        <p:nvSpPr>
          <p:cNvPr id="10" name="Dikdörtgen 9"/>
          <p:cNvSpPr/>
          <p:nvPr/>
        </p:nvSpPr>
        <p:spPr>
          <a:xfrm flipV="1">
            <a:off x="1070920" y="2043404"/>
            <a:ext cx="1224410" cy="1399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990981425"/>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493859" y="6508777"/>
            <a:ext cx="491953" cy="365125"/>
          </a:xfrm>
        </p:spPr>
        <p:txBody>
          <a:bodyPr/>
          <a:lstStyle/>
          <a:p>
            <a:fld id="{16449A80-6FDC-475E-9293-1C17F140D77C}" type="slidenum">
              <a:rPr lang="tr-TR" smtClean="0">
                <a:solidFill>
                  <a:schemeClr val="bg1"/>
                </a:solidFill>
                <a:latin typeface="GalanoGrotesque-Bold" panose="00000800000000000000" pitchFamily="50" charset="-94"/>
              </a:rPr>
              <a:t>230</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Medium" panose="00000600000000000000" pitchFamily="50" charset="-94"/>
              </a:rPr>
              <a:t>Mükellef Bilgi Sistemi (MBS)</a:t>
            </a:r>
          </a:p>
        </p:txBody>
      </p:sp>
      <p:sp>
        <p:nvSpPr>
          <p:cNvPr id="5" name="Dikdörtgen 4"/>
          <p:cNvSpPr/>
          <p:nvPr/>
        </p:nvSpPr>
        <p:spPr>
          <a:xfrm>
            <a:off x="556837" y="1735165"/>
            <a:ext cx="10937022" cy="3785652"/>
          </a:xfrm>
          <a:prstGeom prst="rect">
            <a:avLst/>
          </a:prstGeom>
        </p:spPr>
        <p:txBody>
          <a:bodyPr wrap="square">
            <a:spAutoFit/>
          </a:bodyPr>
          <a:lstStyle/>
          <a:p>
            <a:r>
              <a:rPr lang="tr-TR" sz="2000" dirty="0" smtClean="0"/>
              <a:t>* Mükellef </a:t>
            </a:r>
            <a:r>
              <a:rPr lang="tr-TR" sz="2000" dirty="0"/>
              <a:t>faal ise durum ikonu </a:t>
            </a:r>
            <a:r>
              <a:rPr lang="tr-TR" sz="2000" dirty="0">
                <a:solidFill>
                  <a:srgbClr val="FF0000"/>
                </a:solidFill>
              </a:rPr>
              <a:t>yeşil</a:t>
            </a:r>
            <a:r>
              <a:rPr lang="tr-TR" sz="2000" dirty="0"/>
              <a:t>, terk ise </a:t>
            </a:r>
            <a:r>
              <a:rPr lang="tr-TR" sz="2000" dirty="0">
                <a:solidFill>
                  <a:srgbClr val="FF0000"/>
                </a:solidFill>
              </a:rPr>
              <a:t>kırmızı,</a:t>
            </a:r>
            <a:r>
              <a:rPr lang="tr-TR" sz="2000" dirty="0"/>
              <a:t> tasfiye halinde ise </a:t>
            </a:r>
            <a:r>
              <a:rPr lang="tr-TR" sz="2000" dirty="0">
                <a:solidFill>
                  <a:srgbClr val="FF0000"/>
                </a:solidFill>
              </a:rPr>
              <a:t>sarı</a:t>
            </a:r>
            <a:r>
              <a:rPr lang="tr-TR" sz="2000" dirty="0"/>
              <a:t> ile renklendirilmektedir.</a:t>
            </a:r>
          </a:p>
          <a:p>
            <a:r>
              <a:rPr lang="tr-TR" sz="2000" dirty="0"/>
              <a:t>* Gerçek ve tüzel kişi mükellefleri ayırt etmek amacıyla şahıs ikonu ve bina ikonu kullanılmıştır.</a:t>
            </a:r>
          </a:p>
          <a:p>
            <a:r>
              <a:rPr lang="tr-TR" sz="2000" dirty="0" smtClean="0"/>
              <a:t>* Ölçek</a:t>
            </a:r>
            <a:r>
              <a:rPr lang="tr-TR" sz="2000" dirty="0"/>
              <a:t>; ekonomik büyüklük göstergesidir.(Yıllık hesaplanır)</a:t>
            </a:r>
          </a:p>
          <a:p>
            <a:r>
              <a:rPr lang="tr-TR" sz="2000" dirty="0" smtClean="0"/>
              <a:t>* Aktif </a:t>
            </a:r>
            <a:r>
              <a:rPr lang="tr-TR" sz="2000" dirty="0"/>
              <a:t>Büyüklük; en son verilen gelir ya da kurumlar vergisi beyannamesi ekinde bildirilen bilançoda </a:t>
            </a:r>
          </a:p>
          <a:p>
            <a:r>
              <a:rPr lang="tr-TR" sz="2000" dirty="0"/>
              <a:t>yer alan aktif toplamı değerdir.</a:t>
            </a:r>
          </a:p>
          <a:p>
            <a:r>
              <a:rPr lang="tr-TR" sz="2000" dirty="0" smtClean="0"/>
              <a:t>* Cari </a:t>
            </a:r>
            <a:r>
              <a:rPr lang="tr-TR" sz="2000" dirty="0"/>
              <a:t>Yıl Toplam Satışlar; İçinde bulunulan yılda en son verilen KDV beyannamesi dahil olacak şekilde </a:t>
            </a:r>
          </a:p>
          <a:p>
            <a:r>
              <a:rPr lang="tr-TR" sz="2000" dirty="0"/>
              <a:t>beyan edilen toplam teslim ve hizmet bedeli tutarları(1-8-18) toplamı alınarak hesaplanır.</a:t>
            </a:r>
          </a:p>
          <a:p>
            <a:r>
              <a:rPr lang="tr-TR" sz="2000" dirty="0" smtClean="0"/>
              <a:t>* Cari </a:t>
            </a:r>
            <a:r>
              <a:rPr lang="tr-TR" sz="2000" dirty="0"/>
              <a:t>Yıl Toplam Alışlar; İçinde bulunulan yılda en son verilen KDV beyannamesi dahil olacak şekilde </a:t>
            </a:r>
          </a:p>
          <a:p>
            <a:r>
              <a:rPr lang="tr-TR" sz="2000" dirty="0"/>
              <a:t>beyan edilen bu döneme ait indirilecek </a:t>
            </a:r>
            <a:r>
              <a:rPr lang="tr-TR" sz="2000" dirty="0" err="1"/>
              <a:t>kdv</a:t>
            </a:r>
            <a:r>
              <a:rPr lang="tr-TR" sz="2000" dirty="0"/>
              <a:t> matrahı(1-8-18) toplamı alınarak hesaplanır.</a:t>
            </a:r>
          </a:p>
          <a:p>
            <a:r>
              <a:rPr lang="tr-TR" sz="2000" dirty="0" smtClean="0"/>
              <a:t>* Tahsilat/Tahakkuk </a:t>
            </a:r>
            <a:r>
              <a:rPr lang="tr-TR" sz="2000" dirty="0"/>
              <a:t>Oranı; Mükellefiyet başlangıcından itibaren tüm vergi türlerinden tahakkuk eden </a:t>
            </a:r>
          </a:p>
          <a:p>
            <a:r>
              <a:rPr lang="tr-TR" sz="2000" dirty="0"/>
              <a:t>toplam verginin toplam tahsilata oranı şeklinde hesaplanır. Mahsuben bekleyen iadeler tahsilata </a:t>
            </a:r>
          </a:p>
          <a:p>
            <a:r>
              <a:rPr lang="tr-TR" sz="2000" dirty="0"/>
              <a:t>eklenerek hesaplama yapılmaktadır</a:t>
            </a:r>
          </a:p>
        </p:txBody>
      </p:sp>
    </p:spTree>
    <p:extLst>
      <p:ext uri="{BB962C8B-B14F-4D97-AF65-F5344CB8AC3E}">
        <p14:creationId xmlns:p14="http://schemas.microsoft.com/office/powerpoint/2010/main" val="1996860777"/>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169301" y="3144416"/>
            <a:ext cx="8791242" cy="798106"/>
          </a:xfrm>
        </p:spPr>
        <p:txBody>
          <a:bodyPr>
            <a:noAutofit/>
          </a:bodyPr>
          <a:lstStyle/>
          <a:p>
            <a:r>
              <a:rPr lang="tr-TR" sz="4000" b="1" dirty="0">
                <a:solidFill>
                  <a:srgbClr val="E20612"/>
                </a:solidFill>
                <a:latin typeface="GalanoGrotesque-Bold" panose="00000800000000000000" pitchFamily="50" charset="-94"/>
              </a:rPr>
              <a:t>MHK-MÜKELLEF HESAP KARTI </a:t>
            </a:r>
          </a:p>
        </p:txBody>
      </p:sp>
    </p:spTree>
    <p:extLst>
      <p:ext uri="{BB962C8B-B14F-4D97-AF65-F5344CB8AC3E}">
        <p14:creationId xmlns:p14="http://schemas.microsoft.com/office/powerpoint/2010/main" val="1115886309"/>
      </p:ext>
    </p:extLst>
  </p:cSld>
  <p:clrMapOvr>
    <a:masterClrMapping/>
  </p:clrMapOvr>
  <p:transition spd="slow">
    <p:push dir="u"/>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437410" y="6476337"/>
            <a:ext cx="554467" cy="473102"/>
          </a:xfrm>
        </p:spPr>
        <p:txBody>
          <a:bodyPr/>
          <a:lstStyle/>
          <a:p>
            <a:r>
              <a:rPr lang="tr-TR" sz="1050" dirty="0" smtClean="0">
                <a:solidFill>
                  <a:schemeClr val="bg1"/>
                </a:solidFill>
                <a:latin typeface="GalanoGrotesque-Bold" panose="00000800000000000000" pitchFamily="50" charset="-94"/>
              </a:rPr>
              <a:t>177</a:t>
            </a: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Mükellef Hesap Kartı </a:t>
            </a:r>
            <a:endParaRPr lang="tr-TR" sz="2400" b="1" dirty="0">
              <a:solidFill>
                <a:schemeClr val="accent5">
                  <a:lumMod val="75000"/>
                </a:schemeClr>
              </a:solidFill>
              <a:latin typeface="GalanoGrotesque-Medium" panose="00000600000000000000" pitchFamily="50" charset="-94"/>
            </a:endParaRPr>
          </a:p>
        </p:txBody>
      </p:sp>
      <p:pic>
        <p:nvPicPr>
          <p:cNvPr id="3" name="Resim 2"/>
          <p:cNvPicPr>
            <a:picLocks noChangeAspect="1"/>
          </p:cNvPicPr>
          <p:nvPr/>
        </p:nvPicPr>
        <p:blipFill>
          <a:blip r:embed="rId8"/>
          <a:stretch>
            <a:fillRect/>
          </a:stretch>
        </p:blipFill>
        <p:spPr>
          <a:xfrm>
            <a:off x="324427" y="994409"/>
            <a:ext cx="11471333" cy="5404945"/>
          </a:xfrm>
          <a:prstGeom prst="rect">
            <a:avLst/>
          </a:prstGeom>
        </p:spPr>
      </p:pic>
      <p:pic>
        <p:nvPicPr>
          <p:cNvPr id="9" name="Resim 8"/>
          <p:cNvPicPr>
            <a:picLocks noChangeAspect="1"/>
          </p:cNvPicPr>
          <p:nvPr/>
        </p:nvPicPr>
        <p:blipFill rotWithShape="1">
          <a:blip r:embed="rId9"/>
          <a:srcRect l="253" t="17839" r="86651" b="12234"/>
          <a:stretch/>
        </p:blipFill>
        <p:spPr>
          <a:xfrm>
            <a:off x="1996864" y="2198009"/>
            <a:ext cx="1479762" cy="4583791"/>
          </a:xfrm>
          <a:prstGeom prst="rect">
            <a:avLst/>
          </a:prstGeom>
        </p:spPr>
      </p:pic>
      <p:sp>
        <p:nvSpPr>
          <p:cNvPr id="10" name="Dikdörtgen 9"/>
          <p:cNvSpPr/>
          <p:nvPr/>
        </p:nvSpPr>
        <p:spPr>
          <a:xfrm flipV="1">
            <a:off x="2414529" y="1952316"/>
            <a:ext cx="1062097" cy="168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flipV="1">
            <a:off x="8043998" y="1952315"/>
            <a:ext cx="1062097" cy="1687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873110550"/>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725741"/>
            <a:ext cx="8791242" cy="1412724"/>
          </a:xfrm>
        </p:spPr>
        <p:txBody>
          <a:bodyPr>
            <a:noAutofit/>
          </a:bodyPr>
          <a:lstStyle/>
          <a:p>
            <a:r>
              <a:rPr lang="tr-TR" sz="4000" b="1" dirty="0">
                <a:solidFill>
                  <a:srgbClr val="E20612"/>
                </a:solidFill>
                <a:latin typeface="GalanoGrotesque-Bold" panose="00000800000000000000" pitchFamily="50" charset="-94"/>
              </a:rPr>
              <a:t>TDI-TOPLU DÖKÜMLER VE İCMALLER </a:t>
            </a:r>
          </a:p>
        </p:txBody>
      </p:sp>
    </p:spTree>
    <p:extLst>
      <p:ext uri="{BB962C8B-B14F-4D97-AF65-F5344CB8AC3E}">
        <p14:creationId xmlns:p14="http://schemas.microsoft.com/office/powerpoint/2010/main" val="3613920339"/>
      </p:ext>
    </p:extLst>
  </p:cSld>
  <p:clrMapOvr>
    <a:masterClrMapping/>
  </p:clrMapOvr>
  <p:transition spd="slow">
    <p:push dir="u"/>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496675" y="6508777"/>
            <a:ext cx="533400" cy="365125"/>
          </a:xfrm>
        </p:spPr>
        <p:txBody>
          <a:bodyPr/>
          <a:lstStyle/>
          <a:p>
            <a:fld id="{16449A80-6FDC-475E-9293-1C17F140D77C}" type="slidenum">
              <a:rPr lang="tr-TR" smtClean="0">
                <a:solidFill>
                  <a:prstClr val="white"/>
                </a:solidFill>
                <a:latin typeface="GalanoGrotesque-Bold" panose="00000800000000000000" pitchFamily="50" charset="-94"/>
              </a:rPr>
              <a:pPr/>
              <a:t>234</a:t>
            </a:fld>
            <a:endParaRPr lang="tr-TR" dirty="0">
              <a:solidFill>
                <a:prstClr val="white"/>
              </a:solidFill>
              <a:latin typeface="GalanoGrotesque-Bold" panose="00000800000000000000" pitchFamily="50" charset="-94"/>
            </a:endParaRPr>
          </a:p>
        </p:txBody>
      </p:sp>
      <p:pic>
        <p:nvPicPr>
          <p:cNvPr id="2" name="Resim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15567" y="104192"/>
            <a:ext cx="1496060" cy="675454"/>
          </a:xfrm>
          <a:prstGeom prst="rect">
            <a:avLst/>
          </a:prstGeom>
          <a:solidFill>
            <a:srgbClr val="E20612">
              <a:alpha val="91000"/>
            </a:srgbClr>
          </a:solidFill>
        </p:spPr>
      </p:pic>
      <p:sp>
        <p:nvSpPr>
          <p:cNvPr id="8" name="Unvan 1"/>
          <p:cNvSpPr txBox="1">
            <a:spLocks/>
          </p:cNvSpPr>
          <p:nvPr/>
        </p:nvSpPr>
        <p:spPr>
          <a:xfrm>
            <a:off x="519515" y="14819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Toplu Dökümler ve İcmaller</a:t>
            </a:r>
            <a:endParaRPr lang="tr-TR" sz="2400" b="1" dirty="0">
              <a:solidFill>
                <a:srgbClr val="4472C4">
                  <a:lumMod val="75000"/>
                </a:srgbClr>
              </a:solidFill>
              <a:latin typeface="GalanoGrotesque-Medium" panose="00000600000000000000" pitchFamily="50" charset="-94"/>
            </a:endParaRPr>
          </a:p>
        </p:txBody>
      </p:sp>
      <p:pic>
        <p:nvPicPr>
          <p:cNvPr id="10" name="Resim 9"/>
          <p:cNvPicPr/>
          <p:nvPr/>
        </p:nvPicPr>
        <p:blipFill>
          <a:blip r:embed="rId8"/>
          <a:stretch>
            <a:fillRect/>
          </a:stretch>
        </p:blipFill>
        <p:spPr>
          <a:xfrm>
            <a:off x="388802" y="958736"/>
            <a:ext cx="11388996" cy="5526078"/>
          </a:xfrm>
          <a:prstGeom prst="rect">
            <a:avLst/>
          </a:prstGeom>
        </p:spPr>
      </p:pic>
      <p:pic>
        <p:nvPicPr>
          <p:cNvPr id="17" name="Resim 16"/>
          <p:cNvPicPr/>
          <p:nvPr/>
        </p:nvPicPr>
        <p:blipFill>
          <a:blip r:embed="rId9"/>
          <a:stretch>
            <a:fillRect/>
          </a:stretch>
        </p:blipFill>
        <p:spPr>
          <a:xfrm>
            <a:off x="8001944" y="1651149"/>
            <a:ext cx="3702208" cy="2724728"/>
          </a:xfrm>
          <a:prstGeom prst="rect">
            <a:avLst/>
          </a:prstGeom>
        </p:spPr>
      </p:pic>
      <p:pic>
        <p:nvPicPr>
          <p:cNvPr id="19" name="Resim 18"/>
          <p:cNvPicPr/>
          <p:nvPr/>
        </p:nvPicPr>
        <p:blipFill>
          <a:blip r:embed="rId10"/>
          <a:stretch>
            <a:fillRect/>
          </a:stretch>
        </p:blipFill>
        <p:spPr>
          <a:xfrm>
            <a:off x="3583816" y="1683589"/>
            <a:ext cx="2143125" cy="2209800"/>
          </a:xfrm>
          <a:prstGeom prst="rect">
            <a:avLst/>
          </a:prstGeom>
        </p:spPr>
      </p:pic>
      <p:pic>
        <p:nvPicPr>
          <p:cNvPr id="20" name="Resim 19"/>
          <p:cNvPicPr/>
          <p:nvPr/>
        </p:nvPicPr>
        <p:blipFill rotWithShape="1">
          <a:blip r:embed="rId11"/>
          <a:srcRect r="3042"/>
          <a:stretch/>
        </p:blipFill>
        <p:spPr>
          <a:xfrm>
            <a:off x="5726941" y="1683589"/>
            <a:ext cx="2275003" cy="4792748"/>
          </a:xfrm>
          <a:prstGeom prst="rect">
            <a:avLst/>
          </a:prstGeom>
        </p:spPr>
      </p:pic>
    </p:spTree>
    <p:extLst>
      <p:ext uri="{BB962C8B-B14F-4D97-AF65-F5344CB8AC3E}">
        <p14:creationId xmlns:p14="http://schemas.microsoft.com/office/powerpoint/2010/main" val="227452337"/>
      </p:ext>
    </p:extLst>
  </p:cSld>
  <p:clrMapOvr>
    <a:masterClrMapping/>
  </p:clrMapOvr>
  <p:transition spd="slow">
    <p:push dir="u"/>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725741"/>
            <a:ext cx="8791242" cy="1412724"/>
          </a:xfrm>
        </p:spPr>
        <p:txBody>
          <a:bodyPr>
            <a:noAutofit/>
          </a:bodyPr>
          <a:lstStyle/>
          <a:p>
            <a:r>
              <a:rPr lang="tr-TR" sz="4000" b="1" dirty="0">
                <a:solidFill>
                  <a:srgbClr val="E20612"/>
                </a:solidFill>
                <a:latin typeface="GalanoGrotesque-Bold" panose="00000800000000000000" pitchFamily="50" charset="-94"/>
              </a:rPr>
              <a:t>EYS-ELEKTRONİK YOKLAMA SİSTEMİ </a:t>
            </a:r>
          </a:p>
        </p:txBody>
      </p:sp>
    </p:spTree>
    <p:extLst>
      <p:ext uri="{BB962C8B-B14F-4D97-AF65-F5344CB8AC3E}">
        <p14:creationId xmlns:p14="http://schemas.microsoft.com/office/powerpoint/2010/main" val="3724719331"/>
      </p:ext>
    </p:extLst>
  </p:cSld>
  <p:clrMapOvr>
    <a:masterClrMapping/>
  </p:clrMapOvr>
  <p:transition spd="slow">
    <p:push dir="u"/>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56838" y="213903"/>
            <a:ext cx="7966562"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Bold"/>
              </a:rPr>
              <a:t>E-Yoklama Fişi ve Talebi / </a:t>
            </a:r>
            <a:r>
              <a:rPr lang="tr-TR" sz="2400" b="1" dirty="0" smtClean="0">
                <a:solidFill>
                  <a:schemeClr val="accent5">
                    <a:lumMod val="75000"/>
                  </a:schemeClr>
                </a:solidFill>
                <a:latin typeface="GalanoGrotesque-Bold"/>
              </a:rPr>
              <a:t>Müdür </a:t>
            </a:r>
            <a:r>
              <a:rPr lang="tr-TR" sz="2400" b="1" dirty="0">
                <a:solidFill>
                  <a:schemeClr val="accent5">
                    <a:lumMod val="75000"/>
                  </a:schemeClr>
                </a:solidFill>
                <a:latin typeface="GalanoGrotesque-Bold"/>
              </a:rPr>
              <a:t>İşlemleri</a:t>
            </a: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236</a:t>
            </a:fld>
            <a:endParaRPr lang="tr-TR" dirty="0">
              <a:solidFill>
                <a:schemeClr val="bg1"/>
              </a:solidFill>
              <a:latin typeface="GalanoGrotesque-Medium" panose="00000600000000000000" pitchFamily="50" charset="-94"/>
            </a:endParaRPr>
          </a:p>
        </p:txBody>
      </p:sp>
      <p:pic>
        <p:nvPicPr>
          <p:cNvPr id="8" name="Resim 7"/>
          <p:cNvPicPr/>
          <p:nvPr/>
        </p:nvPicPr>
        <p:blipFill rotWithShape="1">
          <a:blip r:embed="rId5"/>
          <a:srcRect t="9325"/>
          <a:stretch/>
        </p:blipFill>
        <p:spPr bwMode="auto">
          <a:xfrm>
            <a:off x="381663" y="943683"/>
            <a:ext cx="11372187" cy="5526083"/>
          </a:xfrm>
          <a:prstGeom prst="rect">
            <a:avLst/>
          </a:prstGeom>
          <a:ln>
            <a:noFill/>
          </a:ln>
          <a:extLst>
            <a:ext uri="{53640926-AAD7-44D8-BBD7-CCE9431645EC}">
              <a14:shadowObscured xmlns:a14="http://schemas.microsoft.com/office/drawing/2010/main"/>
            </a:ext>
          </a:extLst>
        </p:spPr>
      </p:pic>
      <p:sp>
        <p:nvSpPr>
          <p:cNvPr id="9" name="Dikdörtgen 8"/>
          <p:cNvSpPr/>
          <p:nvPr/>
        </p:nvSpPr>
        <p:spPr>
          <a:xfrm flipV="1">
            <a:off x="4859149" y="4779491"/>
            <a:ext cx="1062097" cy="168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716402835"/>
      </p:ext>
    </p:extLst>
  </p:cSld>
  <p:clrMapOvr>
    <a:masterClrMapping/>
  </p:clrMapOvr>
  <p:transition spd="slow">
    <p:push dir="u"/>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sp>
        <p:nvSpPr>
          <p:cNvPr id="12" name="Unvan 1"/>
          <p:cNvSpPr txBox="1">
            <a:spLocks/>
          </p:cNvSpPr>
          <p:nvPr/>
        </p:nvSpPr>
        <p:spPr>
          <a:xfrm>
            <a:off x="547213" y="174131"/>
            <a:ext cx="8539036"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chemeClr val="accent5">
                    <a:lumMod val="75000"/>
                  </a:schemeClr>
                </a:solidFill>
                <a:latin typeface="GalanoGrotesque-Bold"/>
              </a:rPr>
              <a:t>E-Yoklama Fişi ve Talebi / </a:t>
            </a:r>
            <a:r>
              <a:rPr lang="tr-TR" sz="2400" b="1" dirty="0" smtClean="0">
                <a:solidFill>
                  <a:schemeClr val="accent5">
                    <a:lumMod val="75000"/>
                  </a:schemeClr>
                </a:solidFill>
                <a:latin typeface="GalanoGrotesque-Bold"/>
              </a:rPr>
              <a:t>Müdür  </a:t>
            </a:r>
            <a:r>
              <a:rPr lang="tr-TR" sz="2400" b="1" dirty="0">
                <a:solidFill>
                  <a:schemeClr val="accent5">
                    <a:lumMod val="75000"/>
                  </a:schemeClr>
                </a:solidFill>
                <a:latin typeface="GalanoGrotesque-Bold"/>
              </a:rPr>
              <a:t>İşlemleri</a:t>
            </a:r>
          </a:p>
        </p:txBody>
      </p:sp>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237</a:t>
            </a:fld>
            <a:endParaRPr lang="tr-TR" dirty="0">
              <a:solidFill>
                <a:schemeClr val="bg1"/>
              </a:solidFill>
              <a:latin typeface="GalanoGrotesque-Medium" panose="00000600000000000000" pitchFamily="50" charset="-94"/>
            </a:endParaRPr>
          </a:p>
        </p:txBody>
      </p:sp>
      <p:pic>
        <p:nvPicPr>
          <p:cNvPr id="8" name="Resim 7"/>
          <p:cNvPicPr/>
          <p:nvPr/>
        </p:nvPicPr>
        <p:blipFill rotWithShape="1">
          <a:blip r:embed="rId5"/>
          <a:srcRect t="9570"/>
          <a:stretch/>
        </p:blipFill>
        <p:spPr bwMode="auto">
          <a:xfrm>
            <a:off x="381663" y="984044"/>
            <a:ext cx="11159013" cy="5437873"/>
          </a:xfrm>
          <a:prstGeom prst="rect">
            <a:avLst/>
          </a:prstGeom>
          <a:ln>
            <a:noFill/>
          </a:ln>
          <a:extLst>
            <a:ext uri="{53640926-AAD7-44D8-BBD7-CCE9431645EC}">
              <a14:shadowObscured xmlns:a14="http://schemas.microsoft.com/office/drawing/2010/main"/>
            </a:ext>
          </a:extLst>
        </p:spPr>
      </p:pic>
      <p:sp>
        <p:nvSpPr>
          <p:cNvPr id="9" name="Dikdörtgen 8"/>
          <p:cNvSpPr/>
          <p:nvPr/>
        </p:nvSpPr>
        <p:spPr>
          <a:xfrm>
            <a:off x="5596248" y="1981200"/>
            <a:ext cx="680727" cy="266700"/>
          </a:xfrm>
          <a:prstGeom prst="rect">
            <a:avLst/>
          </a:prstGeom>
          <a:no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tr-TR" sz="1800" b="0" i="0" u="none" strike="noStrike" kern="0" cap="none" spc="0" normalizeH="0" baseline="0" noProof="0" smtClean="0">
              <a:ln>
                <a:noFill/>
              </a:ln>
              <a:solidFill>
                <a:prstClr val="white"/>
              </a:solidFill>
              <a:effectLst/>
              <a:uLnTx/>
              <a:uFillTx/>
              <a:latin typeface="Calibri"/>
            </a:endParaRPr>
          </a:p>
        </p:txBody>
      </p:sp>
    </p:spTree>
    <p:extLst>
      <p:ext uri="{BB962C8B-B14F-4D97-AF65-F5344CB8AC3E}">
        <p14:creationId xmlns:p14="http://schemas.microsoft.com/office/powerpoint/2010/main" val="147933401"/>
      </p:ext>
    </p:extLst>
  </p:cSld>
  <p:clrMapOvr>
    <a:masterClrMapping/>
  </p:clrMapOvr>
  <p:transition spd="slow">
    <p:push dir="u"/>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238</a:t>
            </a:fld>
            <a:endParaRPr lang="tr-TR" dirty="0">
              <a:solidFill>
                <a:schemeClr val="bg1"/>
              </a:solidFill>
              <a:latin typeface="GalanoGrotesque-Medium" panose="00000600000000000000" pitchFamily="50" charset="-94"/>
            </a:endParaRPr>
          </a:p>
        </p:txBody>
      </p:sp>
      <p:sp>
        <p:nvSpPr>
          <p:cNvPr id="2" name="Dikdörtgen 1"/>
          <p:cNvSpPr/>
          <p:nvPr/>
        </p:nvSpPr>
        <p:spPr>
          <a:xfrm>
            <a:off x="407629" y="754409"/>
            <a:ext cx="11384154" cy="5632311"/>
          </a:xfrm>
          <a:prstGeom prst="rect">
            <a:avLst/>
          </a:prstGeom>
          <a:solidFill>
            <a:schemeClr val="accent1">
              <a:lumMod val="20000"/>
              <a:lumOff val="80000"/>
            </a:schemeClr>
          </a:solidFill>
        </p:spPr>
        <p:txBody>
          <a:bodyPr wrap="square">
            <a:spAutoFit/>
          </a:bodyPr>
          <a:lstStyle/>
          <a:p>
            <a:r>
              <a:rPr lang="tr-TR" sz="2000" dirty="0"/>
              <a:t>Elektronik Yoklama Sisteminde yer alan </a:t>
            </a:r>
            <a:r>
              <a:rPr lang="tr-TR" sz="2000" dirty="0" smtClean="0"/>
              <a:t>yoklamaların daha </a:t>
            </a:r>
            <a:r>
              <a:rPr lang="tr-TR" sz="2000" dirty="0"/>
              <a:t>hızlı ve etkin bir şekilde tamamlanabilmesi için oluşturulan SMS Randevu Sistemi </a:t>
            </a:r>
            <a:r>
              <a:rPr lang="tr-TR" sz="2000" dirty="0" smtClean="0"/>
              <a:t>çalışması </a:t>
            </a:r>
            <a:r>
              <a:rPr lang="tr-TR" sz="2000" dirty="0"/>
              <a:t>tamamlanmış olup, 07/08/2023 tarihi itibarıyla EYS, ‘‘Yoklama Talebi Giriş’’ ve </a:t>
            </a:r>
            <a:r>
              <a:rPr lang="tr-TR" sz="2000" dirty="0" smtClean="0"/>
              <a:t>‘‘</a:t>
            </a:r>
            <a:r>
              <a:rPr lang="tr-TR" sz="2000" dirty="0"/>
              <a:t>Onay’’ ekranlarında gerekli değişiklikler yapılmıştır. EYS kullanıcıları tarafından, yukarıda sıralanan altı yoklama türü için yoklama </a:t>
            </a:r>
            <a:r>
              <a:rPr lang="tr-TR" sz="2000" dirty="0" smtClean="0"/>
              <a:t>talebi </a:t>
            </a:r>
            <a:r>
              <a:rPr lang="tr-TR" sz="2000" dirty="0"/>
              <a:t>oluşturma </a:t>
            </a:r>
            <a:r>
              <a:rPr lang="tr-TR" sz="2000" dirty="0" smtClean="0"/>
              <a:t>aşamasında</a:t>
            </a:r>
            <a:r>
              <a:rPr lang="tr-TR" sz="2000" dirty="0"/>
              <a:t>, ‘‘SMS GÖNDERİLSİN’’ ya da ‘‘SMS GÖNDERİLMESİN’’ seçiminin yapılması </a:t>
            </a:r>
            <a:r>
              <a:rPr lang="tr-TR" sz="2000" dirty="0" smtClean="0"/>
              <a:t>ve </a:t>
            </a:r>
            <a:r>
              <a:rPr lang="tr-TR" sz="2000" dirty="0"/>
              <a:t>cep telefon numarasının girilmesi suretiyle yoklama talebi oluşturulabilecektir. Oluşturulan </a:t>
            </a:r>
          </a:p>
          <a:p>
            <a:r>
              <a:rPr lang="tr-TR" sz="2000" dirty="0"/>
              <a:t>yoklama talebinde belirlenmiş SMS gönderim tercihinin, Vergi Dairesi Müdürü tarafından </a:t>
            </a:r>
            <a:r>
              <a:rPr lang="tr-TR" sz="2000" dirty="0" smtClean="0"/>
              <a:t>yoklama </a:t>
            </a:r>
            <a:r>
              <a:rPr lang="tr-TR" sz="2000" dirty="0"/>
              <a:t>talebi ile birlikte değerlendirilmesi suretiyle; Koordinatöre sevk ya da memura iadesi </a:t>
            </a:r>
            <a:r>
              <a:rPr lang="tr-TR" sz="2000" dirty="0" smtClean="0"/>
              <a:t>mümkündür</a:t>
            </a:r>
            <a:r>
              <a:rPr lang="tr-TR" sz="2000" dirty="0"/>
              <a:t>. ‘‘SMS GÖNDERİLSİN’’ kutucuğu işaretlenmiş yoklama talebinin, Koordinatör </a:t>
            </a:r>
            <a:r>
              <a:rPr lang="tr-TR" sz="2000" dirty="0" smtClean="0"/>
              <a:t>tarafından </a:t>
            </a:r>
            <a:r>
              <a:rPr lang="tr-TR" sz="2000" dirty="0"/>
              <a:t>ekibe gönderilmesi neticesinde ise EYDS tablet bilgisayarı, ‘‘Görevler/ </a:t>
            </a:r>
            <a:r>
              <a:rPr lang="tr-TR" sz="2000" dirty="0" smtClean="0"/>
              <a:t>Yoklamalar</a:t>
            </a:r>
            <a:r>
              <a:rPr lang="tr-TR" sz="2000" dirty="0"/>
              <a:t>’’ ekranında SMS gönderme butonu aktif halde gelmiş olacaktır</a:t>
            </a:r>
            <a:r>
              <a:rPr lang="tr-TR" sz="2000" dirty="0" smtClean="0"/>
              <a:t>.</a:t>
            </a:r>
          </a:p>
          <a:p>
            <a:r>
              <a:rPr lang="tr-TR" sz="2000" dirty="0" smtClean="0"/>
              <a:t> </a:t>
            </a:r>
            <a:r>
              <a:rPr lang="tr-TR" sz="2000" dirty="0"/>
              <a:t>Aynı gün öğleden sonra için SMS gönderildiğinde (saat 09.00’dan 12.00’a kadar gönderilebilmektedir) :mükellefe ait yoklama işlemi 08.08.2023 günü öğleden sonra </a:t>
            </a:r>
            <a:r>
              <a:rPr lang="tr-TR" sz="2000" dirty="0" smtClean="0"/>
              <a:t>yapılacaktır</a:t>
            </a:r>
            <a:r>
              <a:rPr lang="tr-TR" sz="2000" dirty="0"/>
              <a:t>. </a:t>
            </a:r>
            <a:r>
              <a:rPr lang="tr-TR" sz="2000" dirty="0" smtClean="0"/>
              <a:t>Y</a:t>
            </a:r>
          </a:p>
          <a:p>
            <a:r>
              <a:rPr lang="tr-TR" sz="2000" dirty="0"/>
              <a:t>Bir sonraki iş günü öğleden önce için SMS gönderildiğinde (saat 09.00’dan 18.00’a kadar gönderilebilmektedir) :mükellefe ait yoklama işlemi 09.08.2023 günü öğleden önce </a:t>
            </a:r>
          </a:p>
          <a:p>
            <a:r>
              <a:rPr lang="tr-TR" sz="2000" dirty="0"/>
              <a:t>yapılacaktır. </a:t>
            </a:r>
            <a:endParaRPr lang="tr-TR" sz="2000" dirty="0" smtClean="0"/>
          </a:p>
          <a:p>
            <a:r>
              <a:rPr lang="tr-TR" sz="2000" dirty="0"/>
              <a:t>Bir sonraki iş günü öğleden sonra için SMS gönderildiğinde (saat 09.00’dan 18.00’a kadar gönderilebilmektedir) :mükellefe ait yoklama işlemi 09.08.2023 günü öğleden sonra yapılacaktır</a:t>
            </a:r>
          </a:p>
        </p:txBody>
      </p:sp>
    </p:spTree>
    <p:extLst>
      <p:ext uri="{BB962C8B-B14F-4D97-AF65-F5344CB8AC3E}">
        <p14:creationId xmlns:p14="http://schemas.microsoft.com/office/powerpoint/2010/main" val="2818178839"/>
      </p:ext>
    </p:extLst>
  </p:cSld>
  <p:clrMapOvr>
    <a:masterClrMapping/>
  </p:clrMapOvr>
  <p:transition spd="slow">
    <p:push dir="u"/>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239</a:t>
            </a:fld>
            <a:endParaRPr lang="tr-TR" dirty="0">
              <a:solidFill>
                <a:schemeClr val="bg1"/>
              </a:solidFill>
              <a:latin typeface="GalanoGrotesque-Medium" panose="00000600000000000000" pitchFamily="50" charset="-94"/>
            </a:endParaRPr>
          </a:p>
        </p:txBody>
      </p:sp>
      <p:pic>
        <p:nvPicPr>
          <p:cNvPr id="3" name="Resim 2"/>
          <p:cNvPicPr>
            <a:picLocks noChangeAspect="1"/>
          </p:cNvPicPr>
          <p:nvPr/>
        </p:nvPicPr>
        <p:blipFill>
          <a:blip r:embed="rId5"/>
          <a:stretch>
            <a:fillRect/>
          </a:stretch>
        </p:blipFill>
        <p:spPr>
          <a:xfrm>
            <a:off x="743793" y="811764"/>
            <a:ext cx="10133592" cy="5751083"/>
          </a:xfrm>
          <a:prstGeom prst="rect">
            <a:avLst/>
          </a:prstGeom>
        </p:spPr>
      </p:pic>
    </p:spTree>
    <p:extLst>
      <p:ext uri="{BB962C8B-B14F-4D97-AF65-F5344CB8AC3E}">
        <p14:creationId xmlns:p14="http://schemas.microsoft.com/office/powerpoint/2010/main" val="507255067"/>
      </p:ext>
    </p:extLst>
  </p:cSld>
  <p:clrMapOvr>
    <a:masterClrMapping/>
  </p:clrMapOvr>
  <p:transition spd="slow">
    <p:push dir="u"/>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240</a:t>
            </a:fld>
            <a:endParaRPr lang="tr-TR" dirty="0">
              <a:solidFill>
                <a:schemeClr val="bg1"/>
              </a:solidFill>
              <a:latin typeface="GalanoGrotesque-Medium" panose="00000600000000000000" pitchFamily="50" charset="-94"/>
            </a:endParaRPr>
          </a:p>
        </p:txBody>
      </p:sp>
      <p:pic>
        <p:nvPicPr>
          <p:cNvPr id="2" name="Resim 1"/>
          <p:cNvPicPr>
            <a:picLocks noChangeAspect="1"/>
          </p:cNvPicPr>
          <p:nvPr/>
        </p:nvPicPr>
        <p:blipFill>
          <a:blip r:embed="rId5"/>
          <a:stretch>
            <a:fillRect/>
          </a:stretch>
        </p:blipFill>
        <p:spPr>
          <a:xfrm>
            <a:off x="366833" y="104191"/>
            <a:ext cx="11130752" cy="6444196"/>
          </a:xfrm>
          <a:prstGeom prst="rect">
            <a:avLst/>
          </a:prstGeom>
        </p:spPr>
      </p:pic>
    </p:spTree>
    <p:extLst>
      <p:ext uri="{BB962C8B-B14F-4D97-AF65-F5344CB8AC3E}">
        <p14:creationId xmlns:p14="http://schemas.microsoft.com/office/powerpoint/2010/main" val="2473697880"/>
      </p:ext>
    </p:extLst>
  </p:cSld>
  <p:clrMapOvr>
    <a:masterClrMapping/>
  </p:clrMapOvr>
  <p:transition spd="slow">
    <p:push dir="u"/>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241</a:t>
            </a:fld>
            <a:endParaRPr lang="tr-TR" dirty="0">
              <a:solidFill>
                <a:schemeClr val="bg1"/>
              </a:solidFill>
              <a:latin typeface="GalanoGrotesque-Medium" panose="00000600000000000000" pitchFamily="50" charset="-94"/>
            </a:endParaRPr>
          </a:p>
        </p:txBody>
      </p:sp>
      <p:pic>
        <p:nvPicPr>
          <p:cNvPr id="5" name="Resim 4"/>
          <p:cNvPicPr>
            <a:picLocks noChangeAspect="1"/>
          </p:cNvPicPr>
          <p:nvPr/>
        </p:nvPicPr>
        <p:blipFill>
          <a:blip r:embed="rId5"/>
          <a:stretch>
            <a:fillRect/>
          </a:stretch>
        </p:blipFill>
        <p:spPr>
          <a:xfrm>
            <a:off x="232845" y="528602"/>
            <a:ext cx="11429330" cy="6458851"/>
          </a:xfrm>
          <a:prstGeom prst="rect">
            <a:avLst/>
          </a:prstGeom>
        </p:spPr>
      </p:pic>
    </p:spTree>
    <p:extLst>
      <p:ext uri="{BB962C8B-B14F-4D97-AF65-F5344CB8AC3E}">
        <p14:creationId xmlns:p14="http://schemas.microsoft.com/office/powerpoint/2010/main" val="859219053"/>
      </p:ext>
    </p:extLst>
  </p:cSld>
  <p:clrMapOvr>
    <a:masterClrMapping/>
  </p:clrMapOvr>
  <p:transition spd="slow">
    <p:push dir="u"/>
  </p:transition>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242</a:t>
            </a:fld>
            <a:endParaRPr lang="tr-TR" dirty="0">
              <a:solidFill>
                <a:schemeClr val="bg1"/>
              </a:solidFill>
              <a:latin typeface="GalanoGrotesque-Medium" panose="00000600000000000000" pitchFamily="50" charset="-94"/>
            </a:endParaRPr>
          </a:p>
        </p:txBody>
      </p:sp>
      <p:pic>
        <p:nvPicPr>
          <p:cNvPr id="2" name="Resim 1"/>
          <p:cNvPicPr>
            <a:picLocks noChangeAspect="1"/>
          </p:cNvPicPr>
          <p:nvPr/>
        </p:nvPicPr>
        <p:blipFill>
          <a:blip r:embed="rId5"/>
          <a:stretch>
            <a:fillRect/>
          </a:stretch>
        </p:blipFill>
        <p:spPr>
          <a:xfrm>
            <a:off x="381662" y="898320"/>
            <a:ext cx="12121357" cy="5493149"/>
          </a:xfrm>
          <a:prstGeom prst="rect">
            <a:avLst/>
          </a:prstGeom>
        </p:spPr>
      </p:pic>
    </p:spTree>
    <p:extLst>
      <p:ext uri="{BB962C8B-B14F-4D97-AF65-F5344CB8AC3E}">
        <p14:creationId xmlns:p14="http://schemas.microsoft.com/office/powerpoint/2010/main" val="9193807"/>
      </p:ext>
    </p:extLst>
  </p:cSld>
  <p:clrMapOvr>
    <a:masterClrMapping/>
  </p:clrMapOvr>
  <p:transition spd="slow">
    <p:push dir="u"/>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191"/>
            <a:ext cx="381663" cy="830161"/>
          </a:xfrm>
          <a:prstGeom prst="rect">
            <a:avLst/>
          </a:prstGeom>
        </p:spPr>
      </p:pic>
      <p:pic>
        <p:nvPicPr>
          <p:cNvPr id="14" name="Resim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77" y="382779"/>
            <a:ext cx="204768" cy="259531"/>
          </a:xfrm>
          <a:prstGeom prst="rect">
            <a:avLst/>
          </a:prstGeom>
        </p:spPr>
      </p:pic>
      <p:sp>
        <p:nvSpPr>
          <p:cNvPr id="4" name="Slayt Numarası Yer Tutucusu 3"/>
          <p:cNvSpPr>
            <a:spLocks noGrp="1"/>
          </p:cNvSpPr>
          <p:nvPr>
            <p:ph type="sldNum" sz="quarter" idx="12"/>
          </p:nvPr>
        </p:nvSpPr>
        <p:spPr>
          <a:xfrm>
            <a:off x="11497585" y="6508777"/>
            <a:ext cx="588397" cy="365125"/>
          </a:xfrm>
        </p:spPr>
        <p:txBody>
          <a:bodyPr/>
          <a:lstStyle/>
          <a:p>
            <a:pPr algn="ctr"/>
            <a:fld id="{16449A80-6FDC-475E-9293-1C17F140D77C}" type="slidenum">
              <a:rPr lang="tr-TR" smtClean="0">
                <a:solidFill>
                  <a:schemeClr val="bg1"/>
                </a:solidFill>
                <a:latin typeface="GalanoGrotesque-Medium" panose="00000600000000000000" pitchFamily="50" charset="-94"/>
              </a:rPr>
              <a:pPr algn="ctr"/>
              <a:t>243</a:t>
            </a:fld>
            <a:endParaRPr lang="tr-TR" dirty="0">
              <a:solidFill>
                <a:schemeClr val="bg1"/>
              </a:solidFill>
              <a:latin typeface="GalanoGrotesque-Medium" panose="00000600000000000000" pitchFamily="50" charset="-94"/>
            </a:endParaRPr>
          </a:p>
        </p:txBody>
      </p:sp>
      <p:pic>
        <p:nvPicPr>
          <p:cNvPr id="3" name="Resim 2"/>
          <p:cNvPicPr>
            <a:picLocks noChangeAspect="1"/>
          </p:cNvPicPr>
          <p:nvPr/>
        </p:nvPicPr>
        <p:blipFill>
          <a:blip r:embed="rId5"/>
          <a:stretch>
            <a:fillRect/>
          </a:stretch>
        </p:blipFill>
        <p:spPr>
          <a:xfrm>
            <a:off x="409740" y="811763"/>
            <a:ext cx="11782260" cy="5697014"/>
          </a:xfrm>
          <a:prstGeom prst="rect">
            <a:avLst/>
          </a:prstGeom>
        </p:spPr>
      </p:pic>
    </p:spTree>
    <p:extLst>
      <p:ext uri="{BB962C8B-B14F-4D97-AF65-F5344CB8AC3E}">
        <p14:creationId xmlns:p14="http://schemas.microsoft.com/office/powerpoint/2010/main" val="73292421"/>
      </p:ext>
    </p:extLst>
  </p:cSld>
  <p:clrMapOvr>
    <a:masterClrMapping/>
  </p:clrMapOvr>
  <p:transition spd="slow">
    <p:push dir="u"/>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725741"/>
            <a:ext cx="8791242" cy="1412724"/>
          </a:xfrm>
        </p:spPr>
        <p:txBody>
          <a:bodyPr>
            <a:noAutofit/>
          </a:bodyPr>
          <a:lstStyle/>
          <a:p>
            <a:r>
              <a:rPr lang="tr-TR" sz="4000" b="1" dirty="0">
                <a:solidFill>
                  <a:srgbClr val="E20612"/>
                </a:solidFill>
                <a:latin typeface="GalanoGrotesque-Bold" panose="00000800000000000000" pitchFamily="50" charset="-94"/>
              </a:rPr>
              <a:t>GMBS-GAYRİMENKUL BİLGİ </a:t>
            </a:r>
            <a:r>
              <a:rPr lang="tr-TR" sz="4000" b="1" dirty="0" smtClean="0">
                <a:solidFill>
                  <a:srgbClr val="E20612"/>
                </a:solidFill>
                <a:latin typeface="GalanoGrotesque-Bold" panose="00000800000000000000" pitchFamily="50" charset="-94"/>
              </a:rPr>
              <a:t>SİSTEMİ</a:t>
            </a:r>
            <a:endParaRPr lang="tr-TR" sz="4000" b="1" dirty="0">
              <a:solidFill>
                <a:srgbClr val="E20612"/>
              </a:solidFill>
              <a:latin typeface="GalanoGrotesque-Bold" panose="00000800000000000000" pitchFamily="50" charset="-94"/>
            </a:endParaRPr>
          </a:p>
        </p:txBody>
      </p:sp>
    </p:spTree>
    <p:extLst>
      <p:ext uri="{BB962C8B-B14F-4D97-AF65-F5344CB8AC3E}">
        <p14:creationId xmlns:p14="http://schemas.microsoft.com/office/powerpoint/2010/main" val="3916556344"/>
      </p:ext>
    </p:extLst>
  </p:cSld>
  <p:clrMapOvr>
    <a:masterClrMapping/>
  </p:clrMapOvr>
  <p:transition spd="slow">
    <p:push dir="u"/>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227"/>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245</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Gayrimenkul Bilgi Sistemi (GMBS) Hazır Beyan Gönüllü Uyum</a:t>
            </a:r>
          </a:p>
        </p:txBody>
      </p:sp>
      <p:pic>
        <p:nvPicPr>
          <p:cNvPr id="6" name="Resim 5"/>
          <p:cNvPicPr>
            <a:picLocks noChangeAspect="1"/>
          </p:cNvPicPr>
          <p:nvPr/>
        </p:nvPicPr>
        <p:blipFill>
          <a:blip r:embed="rId7"/>
          <a:stretch>
            <a:fillRect/>
          </a:stretch>
        </p:blipFill>
        <p:spPr>
          <a:xfrm>
            <a:off x="324310" y="1004388"/>
            <a:ext cx="11644369" cy="5363362"/>
          </a:xfrm>
          <a:prstGeom prst="rect">
            <a:avLst/>
          </a:prstGeom>
        </p:spPr>
      </p:pic>
      <p:sp>
        <p:nvSpPr>
          <p:cNvPr id="7" name="Dikdörtgen 6"/>
          <p:cNvSpPr/>
          <p:nvPr/>
        </p:nvSpPr>
        <p:spPr>
          <a:xfrm>
            <a:off x="4913524" y="2981660"/>
            <a:ext cx="6720288" cy="1631216"/>
          </a:xfrm>
          <a:prstGeom prst="rect">
            <a:avLst/>
          </a:prstGeom>
          <a:solidFill>
            <a:schemeClr val="accent1">
              <a:lumMod val="20000"/>
              <a:lumOff val="80000"/>
            </a:schemeClr>
          </a:solidFill>
        </p:spPr>
        <p:txBody>
          <a:bodyPr wrap="square">
            <a:spAutoFit/>
          </a:bodyPr>
          <a:lstStyle/>
          <a:p>
            <a:pPr algn="just"/>
            <a:r>
              <a:rPr lang="tr-TR" sz="2000" dirty="0">
                <a:solidFill>
                  <a:prstClr val="black"/>
                </a:solidFill>
              </a:rPr>
              <a:t>Gönüllü uyum kapsamında Hazır </a:t>
            </a:r>
            <a:r>
              <a:rPr lang="tr-TR" sz="2000" dirty="0" smtClean="0">
                <a:solidFill>
                  <a:prstClr val="black"/>
                </a:solidFill>
              </a:rPr>
              <a:t>Beyan sistemi ile beyan edilen vergiler ile Başkanlığımız </a:t>
            </a:r>
            <a:r>
              <a:rPr lang="tr-TR" sz="2000" dirty="0">
                <a:solidFill>
                  <a:prstClr val="black"/>
                </a:solidFill>
              </a:rPr>
              <a:t>veri tabanında yer alan </a:t>
            </a:r>
            <a:r>
              <a:rPr lang="tr-TR" sz="2000" dirty="0" smtClean="0">
                <a:solidFill>
                  <a:prstClr val="black"/>
                </a:solidFill>
              </a:rPr>
              <a:t>bilgilerin  çapraz </a:t>
            </a:r>
            <a:r>
              <a:rPr lang="tr-TR" sz="2000" dirty="0">
                <a:solidFill>
                  <a:prstClr val="black"/>
                </a:solidFill>
              </a:rPr>
              <a:t>kontrolleri ve analizleri </a:t>
            </a:r>
            <a:r>
              <a:rPr lang="tr-TR" sz="2000" dirty="0" smtClean="0">
                <a:solidFill>
                  <a:prstClr val="black"/>
                </a:solidFill>
              </a:rPr>
              <a:t>yapılarak  gerçekleştirilen çalışmada uyumsuzluk tespit </a:t>
            </a:r>
            <a:r>
              <a:rPr lang="tr-TR" sz="2000" dirty="0">
                <a:solidFill>
                  <a:prstClr val="black"/>
                </a:solidFill>
              </a:rPr>
              <a:t>edilen mükelleflere ait </a:t>
            </a:r>
            <a:r>
              <a:rPr lang="tr-TR" sz="2000" dirty="0" smtClean="0">
                <a:solidFill>
                  <a:prstClr val="black"/>
                </a:solidFill>
              </a:rPr>
              <a:t>bilgiler yer almaktadır.</a:t>
            </a:r>
            <a:endParaRPr lang="tr-TR" sz="2000" dirty="0">
              <a:solidFill>
                <a:prstClr val="black"/>
              </a:solidFill>
            </a:endParaRPr>
          </a:p>
        </p:txBody>
      </p:sp>
    </p:spTree>
    <p:extLst>
      <p:ext uri="{BB962C8B-B14F-4D97-AF65-F5344CB8AC3E}">
        <p14:creationId xmlns:p14="http://schemas.microsoft.com/office/powerpoint/2010/main" val="3535864214"/>
      </p:ext>
    </p:extLst>
  </p:cSld>
  <p:clrMapOvr>
    <a:masterClrMapping/>
  </p:clrMapOvr>
  <p:transition spd="slow">
    <p:push dir="u"/>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856"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246</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a:solidFill>
                  <a:srgbClr val="4472C4">
                    <a:lumMod val="75000"/>
                  </a:srgbClr>
                </a:solidFill>
                <a:latin typeface="GalanoGrotesque-Medium" panose="00000600000000000000" pitchFamily="50" charset="-94"/>
              </a:rPr>
              <a:t>Gayrimenkul Bilgi Sistemi (GMBS) Hazır Beyan Gönüllü Uyum</a:t>
            </a:r>
          </a:p>
        </p:txBody>
      </p:sp>
      <p:pic>
        <p:nvPicPr>
          <p:cNvPr id="7" name="Resim 6"/>
          <p:cNvPicPr>
            <a:picLocks noChangeAspect="1"/>
          </p:cNvPicPr>
          <p:nvPr/>
        </p:nvPicPr>
        <p:blipFill rotWithShape="1">
          <a:blip r:embed="rId7"/>
          <a:srcRect l="4948" t="48476" r="9739" b="25012"/>
          <a:stretch/>
        </p:blipFill>
        <p:spPr>
          <a:xfrm>
            <a:off x="381663" y="1013550"/>
            <a:ext cx="11587016" cy="4990641"/>
          </a:xfrm>
          <a:prstGeom prst="rect">
            <a:avLst/>
          </a:prstGeom>
        </p:spPr>
      </p:pic>
      <p:sp>
        <p:nvSpPr>
          <p:cNvPr id="9" name="Dikdörtgen 8"/>
          <p:cNvSpPr/>
          <p:nvPr/>
        </p:nvSpPr>
        <p:spPr>
          <a:xfrm>
            <a:off x="2551404" y="4043190"/>
            <a:ext cx="1718632" cy="9254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prstClr val="white"/>
                </a:solidFill>
              </a:rPr>
              <a:t>İş Yönetimi Müdür</a:t>
            </a:r>
            <a:endParaRPr lang="tr-TR" dirty="0">
              <a:solidFill>
                <a:prstClr val="white"/>
              </a:solidFill>
            </a:endParaRPr>
          </a:p>
        </p:txBody>
      </p:sp>
      <p:sp>
        <p:nvSpPr>
          <p:cNvPr id="12" name="Dikdörtgen 11"/>
          <p:cNvSpPr/>
          <p:nvPr/>
        </p:nvSpPr>
        <p:spPr>
          <a:xfrm>
            <a:off x="6147413" y="4043190"/>
            <a:ext cx="1476260" cy="11898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prstClr val="white"/>
                </a:solidFill>
              </a:rPr>
              <a:t>İş Kabul ve Takip Listesi</a:t>
            </a:r>
            <a:endParaRPr lang="tr-TR" dirty="0">
              <a:solidFill>
                <a:prstClr val="white"/>
              </a:solidFill>
            </a:endParaRPr>
          </a:p>
        </p:txBody>
      </p:sp>
      <p:sp>
        <p:nvSpPr>
          <p:cNvPr id="15" name="Dikdörtgen 14"/>
          <p:cNvSpPr/>
          <p:nvPr/>
        </p:nvSpPr>
        <p:spPr>
          <a:xfrm>
            <a:off x="9578168" y="4043190"/>
            <a:ext cx="1499672" cy="10245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smtClean="0">
                <a:solidFill>
                  <a:prstClr val="white"/>
                </a:solidFill>
              </a:rPr>
              <a:t>Üzerimdeki İşler ve Çalışmalarım</a:t>
            </a:r>
            <a:endParaRPr lang="tr-TR" dirty="0">
              <a:solidFill>
                <a:prstClr val="white"/>
              </a:solidFill>
            </a:endParaRPr>
          </a:p>
        </p:txBody>
      </p:sp>
    </p:spTree>
    <p:extLst>
      <p:ext uri="{BB962C8B-B14F-4D97-AF65-F5344CB8AC3E}">
        <p14:creationId xmlns:p14="http://schemas.microsoft.com/office/powerpoint/2010/main" val="3027345791"/>
      </p:ext>
    </p:extLst>
  </p:cSld>
  <p:clrMapOvr>
    <a:masterClrMapping/>
  </p:clrMapOvr>
  <p:transition spd="slow">
    <p:push dir="u"/>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247</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İş Yönetimi Müdür</a:t>
            </a:r>
            <a:endParaRPr lang="tr-TR" sz="2400" b="1" dirty="0">
              <a:solidFill>
                <a:srgbClr val="4472C4">
                  <a:lumMod val="75000"/>
                </a:srgbClr>
              </a:solidFill>
              <a:latin typeface="GalanoGrotesque-Medium" panose="00000600000000000000" pitchFamily="50" charset="-94"/>
            </a:endParaRPr>
          </a:p>
        </p:txBody>
      </p:sp>
      <p:pic>
        <p:nvPicPr>
          <p:cNvPr id="5" name="Resim 4"/>
          <p:cNvPicPr>
            <a:picLocks noChangeAspect="1"/>
          </p:cNvPicPr>
          <p:nvPr/>
        </p:nvPicPr>
        <p:blipFill>
          <a:blip r:embed="rId7"/>
          <a:stretch>
            <a:fillRect/>
          </a:stretch>
        </p:blipFill>
        <p:spPr>
          <a:xfrm>
            <a:off x="381663" y="988088"/>
            <a:ext cx="11418570" cy="5504787"/>
          </a:xfrm>
          <a:prstGeom prst="rect">
            <a:avLst/>
          </a:prstGeom>
        </p:spPr>
      </p:pic>
      <p:sp>
        <p:nvSpPr>
          <p:cNvPr id="7" name="Dikdörtgen 6"/>
          <p:cNvSpPr/>
          <p:nvPr/>
        </p:nvSpPr>
        <p:spPr>
          <a:xfrm>
            <a:off x="4314940" y="4983421"/>
            <a:ext cx="7109552" cy="1200329"/>
          </a:xfrm>
          <a:prstGeom prst="rect">
            <a:avLst/>
          </a:prstGeom>
          <a:solidFill>
            <a:schemeClr val="accent1">
              <a:lumMod val="20000"/>
              <a:lumOff val="80000"/>
            </a:schemeClr>
          </a:solidFill>
        </p:spPr>
        <p:txBody>
          <a:bodyPr wrap="square">
            <a:spAutoFit/>
          </a:bodyPr>
          <a:lstStyle/>
          <a:p>
            <a:pPr algn="just"/>
            <a:r>
              <a:rPr lang="tr-TR" dirty="0">
                <a:solidFill>
                  <a:prstClr val="black"/>
                </a:solidFill>
              </a:rPr>
              <a:t>Vergi dairesi müdürü gönüllü uyum kapsamında </a:t>
            </a:r>
            <a:r>
              <a:rPr lang="tr-TR" dirty="0">
                <a:solidFill>
                  <a:srgbClr val="FF0000"/>
                </a:solidFill>
              </a:rPr>
              <a:t>İş Yönetimi Müdür </a:t>
            </a:r>
            <a:r>
              <a:rPr lang="tr-TR" dirty="0">
                <a:solidFill>
                  <a:prstClr val="black"/>
                </a:solidFill>
              </a:rPr>
              <a:t>ekranından gönderilen mükellef listesinin dökümünü alır</a:t>
            </a:r>
            <a:r>
              <a:rPr lang="tr-TR" dirty="0" smtClean="0">
                <a:solidFill>
                  <a:prstClr val="black"/>
                </a:solidFill>
              </a:rPr>
              <a:t>.</a:t>
            </a:r>
          </a:p>
          <a:p>
            <a:pPr algn="just"/>
            <a:r>
              <a:rPr lang="tr-TR" dirty="0" smtClean="0">
                <a:solidFill>
                  <a:prstClr val="black"/>
                </a:solidFill>
              </a:rPr>
              <a:t>Vergi </a:t>
            </a:r>
            <a:r>
              <a:rPr lang="tr-TR" dirty="0">
                <a:solidFill>
                  <a:prstClr val="black"/>
                </a:solidFill>
              </a:rPr>
              <a:t>dairesi müdürü listeyi dökme işlemini yapmadan diğer kullanıcılar işi üzerine alma ve işi sonlandırma aşamasına geçemez. </a:t>
            </a:r>
          </a:p>
        </p:txBody>
      </p:sp>
    </p:spTree>
    <p:extLst>
      <p:ext uri="{BB962C8B-B14F-4D97-AF65-F5344CB8AC3E}">
        <p14:creationId xmlns:p14="http://schemas.microsoft.com/office/powerpoint/2010/main" val="1844034881"/>
      </p:ext>
    </p:extLst>
  </p:cSld>
  <p:clrMapOvr>
    <a:masterClrMapping/>
  </p:clrMapOvr>
  <p:transition spd="slow">
    <p:push dir="u"/>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248</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İş Yönetimi Müdür</a:t>
            </a:r>
            <a:endParaRPr lang="tr-TR" sz="2400" b="1" dirty="0">
              <a:solidFill>
                <a:srgbClr val="4472C4">
                  <a:lumMod val="75000"/>
                </a:srgbClr>
              </a:solidFill>
              <a:latin typeface="GalanoGrotesque-Medium" panose="00000600000000000000" pitchFamily="50" charset="-94"/>
            </a:endParaRPr>
          </a:p>
        </p:txBody>
      </p:sp>
      <p:pic>
        <p:nvPicPr>
          <p:cNvPr id="3" name="Resim 2"/>
          <p:cNvPicPr>
            <a:picLocks noChangeAspect="1"/>
          </p:cNvPicPr>
          <p:nvPr/>
        </p:nvPicPr>
        <p:blipFill rotWithShape="1">
          <a:blip r:embed="rId7"/>
          <a:srcRect b="26858"/>
          <a:stretch/>
        </p:blipFill>
        <p:spPr>
          <a:xfrm>
            <a:off x="381663" y="956782"/>
            <a:ext cx="11373334" cy="5508433"/>
          </a:xfrm>
          <a:prstGeom prst="rect">
            <a:avLst/>
          </a:prstGeom>
        </p:spPr>
      </p:pic>
      <p:sp>
        <p:nvSpPr>
          <p:cNvPr id="9" name="Dikdörtgen 8"/>
          <p:cNvSpPr/>
          <p:nvPr/>
        </p:nvSpPr>
        <p:spPr>
          <a:xfrm flipV="1">
            <a:off x="697696" y="4042373"/>
            <a:ext cx="1062097" cy="168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923561297"/>
      </p:ext>
    </p:extLst>
  </p:cSld>
  <p:clrMapOvr>
    <a:masterClrMapping/>
  </p:clrMapOvr>
  <p:transition spd="slow">
    <p:push dir="u"/>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249</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Yönetici İstatistik Ekranı</a:t>
            </a:r>
            <a:endParaRPr lang="tr-TR" sz="2400" b="1" dirty="0">
              <a:solidFill>
                <a:srgbClr val="4472C4">
                  <a:lumMod val="75000"/>
                </a:srgbClr>
              </a:solidFill>
              <a:latin typeface="GalanoGrotesque-Medium" panose="00000600000000000000" pitchFamily="50" charset="-94"/>
            </a:endParaRPr>
          </a:p>
        </p:txBody>
      </p:sp>
      <p:pic>
        <p:nvPicPr>
          <p:cNvPr id="12" name="Resim 11"/>
          <p:cNvPicPr>
            <a:picLocks noChangeAspect="1"/>
          </p:cNvPicPr>
          <p:nvPr/>
        </p:nvPicPr>
        <p:blipFill>
          <a:blip r:embed="rId7"/>
          <a:stretch>
            <a:fillRect/>
          </a:stretch>
        </p:blipFill>
        <p:spPr>
          <a:xfrm>
            <a:off x="381662" y="932659"/>
            <a:ext cx="11482677" cy="5570351"/>
          </a:xfrm>
          <a:prstGeom prst="rect">
            <a:avLst/>
          </a:prstGeom>
        </p:spPr>
      </p:pic>
      <p:pic>
        <p:nvPicPr>
          <p:cNvPr id="15" name="Resim 14"/>
          <p:cNvPicPr>
            <a:picLocks noChangeAspect="1"/>
          </p:cNvPicPr>
          <p:nvPr/>
        </p:nvPicPr>
        <p:blipFill>
          <a:blip r:embed="rId8"/>
          <a:stretch>
            <a:fillRect/>
          </a:stretch>
        </p:blipFill>
        <p:spPr>
          <a:xfrm>
            <a:off x="3871840" y="4302207"/>
            <a:ext cx="7443861" cy="1042506"/>
          </a:xfrm>
          <a:prstGeom prst="rect">
            <a:avLst/>
          </a:prstGeom>
          <a:solidFill>
            <a:schemeClr val="accent1">
              <a:lumMod val="20000"/>
              <a:lumOff val="80000"/>
            </a:schemeClr>
          </a:solidFill>
        </p:spPr>
      </p:pic>
    </p:spTree>
    <p:extLst>
      <p:ext uri="{BB962C8B-B14F-4D97-AF65-F5344CB8AC3E}">
        <p14:creationId xmlns:p14="http://schemas.microsoft.com/office/powerpoint/2010/main" val="1296760811"/>
      </p:ext>
    </p:extLst>
  </p:cSld>
  <p:clrMapOvr>
    <a:masterClrMapping/>
  </p:clrMapOvr>
  <p:transition spd="slow">
    <p:push dir="u"/>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250</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Yönetici İstatistik Ekranı</a:t>
            </a:r>
            <a:endParaRPr lang="tr-TR" sz="2400" b="1" dirty="0">
              <a:solidFill>
                <a:srgbClr val="4472C4">
                  <a:lumMod val="75000"/>
                </a:srgbClr>
              </a:solidFill>
              <a:latin typeface="GalanoGrotesque-Medium" panose="00000600000000000000" pitchFamily="50" charset="-94"/>
            </a:endParaRPr>
          </a:p>
        </p:txBody>
      </p:sp>
      <p:pic>
        <p:nvPicPr>
          <p:cNvPr id="3" name="Resim 2"/>
          <p:cNvPicPr>
            <a:picLocks noChangeAspect="1"/>
          </p:cNvPicPr>
          <p:nvPr/>
        </p:nvPicPr>
        <p:blipFill rotWithShape="1">
          <a:blip r:embed="rId7"/>
          <a:srcRect l="200" t="206" r="-200" b="-90"/>
          <a:stretch/>
        </p:blipFill>
        <p:spPr>
          <a:xfrm>
            <a:off x="305463" y="955140"/>
            <a:ext cx="11448387" cy="5537735"/>
          </a:xfrm>
          <a:prstGeom prst="rect">
            <a:avLst/>
          </a:prstGeom>
        </p:spPr>
      </p:pic>
    </p:spTree>
    <p:extLst>
      <p:ext uri="{BB962C8B-B14F-4D97-AF65-F5344CB8AC3E}">
        <p14:creationId xmlns:p14="http://schemas.microsoft.com/office/powerpoint/2010/main" val="2540131056"/>
      </p:ext>
    </p:extLst>
  </p:cSld>
  <p:clrMapOvr>
    <a:masterClrMapping/>
  </p:clrMapOvr>
  <p:transition spd="slow">
    <p:push dir="u"/>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251</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Yönetici İstatistik Ekranı</a:t>
            </a:r>
            <a:endParaRPr lang="tr-TR" sz="2400" b="1" dirty="0">
              <a:solidFill>
                <a:srgbClr val="4472C4">
                  <a:lumMod val="75000"/>
                </a:srgbClr>
              </a:solidFill>
              <a:latin typeface="GalanoGrotesque-Medium" panose="00000600000000000000" pitchFamily="50" charset="-94"/>
            </a:endParaRPr>
          </a:p>
        </p:txBody>
      </p:sp>
      <p:pic>
        <p:nvPicPr>
          <p:cNvPr id="5" name="Resim 4"/>
          <p:cNvPicPr>
            <a:picLocks noChangeAspect="1"/>
          </p:cNvPicPr>
          <p:nvPr/>
        </p:nvPicPr>
        <p:blipFill>
          <a:blip r:embed="rId7"/>
          <a:stretch>
            <a:fillRect/>
          </a:stretch>
        </p:blipFill>
        <p:spPr>
          <a:xfrm>
            <a:off x="381663" y="1022445"/>
            <a:ext cx="11417402" cy="5453892"/>
          </a:xfrm>
          <a:prstGeom prst="rect">
            <a:avLst/>
          </a:prstGeom>
        </p:spPr>
      </p:pic>
    </p:spTree>
    <p:extLst>
      <p:ext uri="{BB962C8B-B14F-4D97-AF65-F5344CB8AC3E}">
        <p14:creationId xmlns:p14="http://schemas.microsoft.com/office/powerpoint/2010/main" val="2561359655"/>
      </p:ext>
    </p:extLst>
  </p:cSld>
  <p:clrMapOvr>
    <a:masterClrMapping/>
  </p:clrMapOvr>
  <p:transition spd="slow">
    <p:push dir="u"/>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37141"/>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252</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Yönetici İstatistik Ekranı</a:t>
            </a:r>
            <a:endParaRPr lang="tr-TR" sz="2400" b="1" dirty="0">
              <a:solidFill>
                <a:srgbClr val="4472C4">
                  <a:lumMod val="75000"/>
                </a:srgbClr>
              </a:solidFill>
              <a:latin typeface="GalanoGrotesque-Medium" panose="00000600000000000000" pitchFamily="50" charset="-94"/>
            </a:endParaRPr>
          </a:p>
        </p:txBody>
      </p:sp>
      <p:pic>
        <p:nvPicPr>
          <p:cNvPr id="3" name="Resim 2"/>
          <p:cNvPicPr>
            <a:picLocks noChangeAspect="1"/>
          </p:cNvPicPr>
          <p:nvPr/>
        </p:nvPicPr>
        <p:blipFill>
          <a:blip r:embed="rId7"/>
          <a:stretch>
            <a:fillRect/>
          </a:stretch>
        </p:blipFill>
        <p:spPr>
          <a:xfrm>
            <a:off x="259330" y="959547"/>
            <a:ext cx="11494520" cy="5479323"/>
          </a:xfrm>
          <a:prstGeom prst="rect">
            <a:avLst/>
          </a:prstGeom>
        </p:spPr>
      </p:pic>
      <p:sp>
        <p:nvSpPr>
          <p:cNvPr id="6" name="Dikdörtgen 5"/>
          <p:cNvSpPr/>
          <p:nvPr/>
        </p:nvSpPr>
        <p:spPr>
          <a:xfrm>
            <a:off x="778397" y="3915914"/>
            <a:ext cx="10456385" cy="2031325"/>
          </a:xfrm>
          <a:prstGeom prst="rect">
            <a:avLst/>
          </a:prstGeom>
        </p:spPr>
        <p:txBody>
          <a:bodyPr wrap="square">
            <a:spAutoFit/>
          </a:bodyPr>
          <a:lstStyle/>
          <a:p>
            <a:pPr algn="just"/>
            <a:r>
              <a:rPr lang="tr-TR" dirty="0" smtClean="0">
                <a:solidFill>
                  <a:prstClr val="black"/>
                </a:solidFill>
              </a:rPr>
              <a:t>Listede </a:t>
            </a:r>
            <a:r>
              <a:rPr lang="tr-TR" dirty="0">
                <a:solidFill>
                  <a:srgbClr val="FF0000"/>
                </a:solidFill>
              </a:rPr>
              <a:t>beyaz renkte </a:t>
            </a:r>
            <a:r>
              <a:rPr lang="tr-TR" dirty="0">
                <a:solidFill>
                  <a:prstClr val="black"/>
                </a:solidFill>
              </a:rPr>
              <a:t>olan satırlar henüz kimsenin mükellef üzerinde çalışmadığı anlamına </a:t>
            </a:r>
            <a:r>
              <a:rPr lang="tr-TR" dirty="0" smtClean="0">
                <a:solidFill>
                  <a:prstClr val="black"/>
                </a:solidFill>
              </a:rPr>
              <a:t>gelmektedir</a:t>
            </a:r>
            <a:r>
              <a:rPr lang="tr-TR" dirty="0">
                <a:solidFill>
                  <a:prstClr val="black"/>
                </a:solidFill>
              </a:rPr>
              <a:t>. “Kullanıcı kodu”, “işi üzerine alma tarihi” ve “işi bitirme tarihi” boş gelir.</a:t>
            </a:r>
          </a:p>
          <a:p>
            <a:pPr algn="just"/>
            <a:r>
              <a:rPr lang="tr-TR" dirty="0">
                <a:solidFill>
                  <a:srgbClr val="FF0000"/>
                </a:solidFill>
              </a:rPr>
              <a:t>Pembe renkte </a:t>
            </a:r>
            <a:r>
              <a:rPr lang="tr-TR" dirty="0">
                <a:solidFill>
                  <a:prstClr val="black"/>
                </a:solidFill>
              </a:rPr>
              <a:t>olan satırlar, bitirme son tarihi geçmemiş bir işin kullanıcı tarafından üzerine </a:t>
            </a:r>
            <a:r>
              <a:rPr lang="tr-TR" dirty="0" smtClean="0">
                <a:solidFill>
                  <a:prstClr val="black"/>
                </a:solidFill>
              </a:rPr>
              <a:t>alındığını </a:t>
            </a:r>
            <a:r>
              <a:rPr lang="tr-TR" dirty="0">
                <a:solidFill>
                  <a:prstClr val="black"/>
                </a:solidFill>
              </a:rPr>
              <a:t>ve üzerinde çalışıldığını ifade eder. İş henüz sonlandırılmadığından bu satırda </a:t>
            </a:r>
            <a:r>
              <a:rPr lang="tr-TR" dirty="0" smtClean="0">
                <a:solidFill>
                  <a:prstClr val="black"/>
                </a:solidFill>
              </a:rPr>
              <a:t>sadece </a:t>
            </a:r>
            <a:r>
              <a:rPr lang="tr-TR" dirty="0">
                <a:solidFill>
                  <a:prstClr val="black"/>
                </a:solidFill>
              </a:rPr>
              <a:t>“işi bitirme tarihi” boş gelir.</a:t>
            </a:r>
          </a:p>
          <a:p>
            <a:pPr algn="just"/>
            <a:r>
              <a:rPr lang="tr-TR" dirty="0">
                <a:solidFill>
                  <a:srgbClr val="FF0000"/>
                </a:solidFill>
              </a:rPr>
              <a:t>Kırmızı renkte </a:t>
            </a:r>
            <a:r>
              <a:rPr lang="tr-TR" dirty="0">
                <a:solidFill>
                  <a:prstClr val="black"/>
                </a:solidFill>
              </a:rPr>
              <a:t>olan satırlar, bitirme son tarihi geçmiş bir işin kullanıcı tarafından üzerine </a:t>
            </a:r>
            <a:r>
              <a:rPr lang="tr-TR" dirty="0" smtClean="0">
                <a:solidFill>
                  <a:prstClr val="black"/>
                </a:solidFill>
              </a:rPr>
              <a:t>alındığını </a:t>
            </a:r>
            <a:r>
              <a:rPr lang="tr-TR" dirty="0">
                <a:solidFill>
                  <a:prstClr val="black"/>
                </a:solidFill>
              </a:rPr>
              <a:t>ifade eder.</a:t>
            </a:r>
          </a:p>
          <a:p>
            <a:pPr algn="just"/>
            <a:r>
              <a:rPr lang="tr-TR" dirty="0">
                <a:solidFill>
                  <a:srgbClr val="FF0000"/>
                </a:solidFill>
              </a:rPr>
              <a:t>Mavi renkte </a:t>
            </a:r>
            <a:r>
              <a:rPr lang="tr-TR" dirty="0">
                <a:solidFill>
                  <a:prstClr val="black"/>
                </a:solidFill>
              </a:rPr>
              <a:t>olan satırlar ise işin bir kullanıcı tarafından sonlandırıldığını ifade eder. Tüm </a:t>
            </a:r>
            <a:r>
              <a:rPr lang="tr-TR" dirty="0" smtClean="0">
                <a:solidFill>
                  <a:prstClr val="black"/>
                </a:solidFill>
              </a:rPr>
              <a:t>sütunlar </a:t>
            </a:r>
            <a:r>
              <a:rPr lang="tr-TR" dirty="0">
                <a:solidFill>
                  <a:prstClr val="black"/>
                </a:solidFill>
              </a:rPr>
              <a:t>dolu gelir.</a:t>
            </a:r>
          </a:p>
          <a:p>
            <a:pPr algn="just"/>
            <a:r>
              <a:rPr lang="tr-TR" dirty="0">
                <a:solidFill>
                  <a:prstClr val="black"/>
                </a:solidFill>
              </a:rPr>
              <a:t>Not: Bir işin bitirme son tarihi geçse bile eğer kimse bu işi üzerine almadıysa o satırın rengi </a:t>
            </a:r>
            <a:r>
              <a:rPr lang="tr-TR" dirty="0" smtClean="0">
                <a:solidFill>
                  <a:srgbClr val="FF0000"/>
                </a:solidFill>
              </a:rPr>
              <a:t>beyaz </a:t>
            </a:r>
            <a:r>
              <a:rPr lang="tr-TR" dirty="0" smtClean="0">
                <a:solidFill>
                  <a:prstClr val="black"/>
                </a:solidFill>
              </a:rPr>
              <a:t>olacaktır.</a:t>
            </a:r>
            <a:endParaRPr lang="tr-TR" dirty="0">
              <a:solidFill>
                <a:prstClr val="black"/>
              </a:solidFill>
            </a:endParaRPr>
          </a:p>
        </p:txBody>
      </p:sp>
      <p:sp>
        <p:nvSpPr>
          <p:cNvPr id="10" name="Dikdörtgen 9"/>
          <p:cNvSpPr/>
          <p:nvPr/>
        </p:nvSpPr>
        <p:spPr>
          <a:xfrm flipV="1">
            <a:off x="902970" y="3498931"/>
            <a:ext cx="1062097" cy="168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48933710"/>
      </p:ext>
    </p:extLst>
  </p:cSld>
  <p:clrMapOvr>
    <a:masterClrMapping/>
  </p:clrMapOvr>
  <p:transition spd="slow">
    <p:push dir="u"/>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15701" y="6476337"/>
            <a:ext cx="876300"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937" y="306016"/>
            <a:ext cx="204768" cy="259531"/>
          </a:xfrm>
          <a:prstGeom prst="rect">
            <a:avLst/>
          </a:prstGeom>
        </p:spPr>
      </p:pic>
      <p:sp>
        <p:nvSpPr>
          <p:cNvPr id="4" name="Slayt Numarası Yer Tutucusu 3"/>
          <p:cNvSpPr>
            <a:spLocks noGrp="1"/>
          </p:cNvSpPr>
          <p:nvPr>
            <p:ph type="sldNum" sz="quarter" idx="12"/>
          </p:nvPr>
        </p:nvSpPr>
        <p:spPr>
          <a:xfrm>
            <a:off x="11539022" y="6492875"/>
            <a:ext cx="429657" cy="365125"/>
          </a:xfrm>
        </p:spPr>
        <p:txBody>
          <a:bodyPr/>
          <a:lstStyle/>
          <a:p>
            <a:fld id="{16449A80-6FDC-475E-9293-1C17F140D77C}" type="slidenum">
              <a:rPr lang="tr-TR" sz="1050" smtClean="0">
                <a:solidFill>
                  <a:prstClr val="white"/>
                </a:solidFill>
                <a:latin typeface="GalanoGrotesque-Bold" panose="00000800000000000000" pitchFamily="50" charset="-94"/>
              </a:rPr>
              <a:pPr/>
              <a:t>253</a:t>
            </a:fld>
            <a:endParaRPr lang="tr-TR" sz="1050" dirty="0">
              <a:solidFill>
                <a:prstClr val="white"/>
              </a:solidFill>
              <a:latin typeface="GalanoGrotesque-Bold" panose="00000800000000000000" pitchFamily="50" charset="-94"/>
            </a:endParaRPr>
          </a:p>
        </p:txBody>
      </p:sp>
      <p:sp>
        <p:nvSpPr>
          <p:cNvPr id="8" name="Unvan 1"/>
          <p:cNvSpPr txBox="1">
            <a:spLocks/>
          </p:cNvSpPr>
          <p:nvPr/>
        </p:nvSpPr>
        <p:spPr>
          <a:xfrm>
            <a:off x="511117" y="127495"/>
            <a:ext cx="8989933" cy="6788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rgbClr val="4472C4">
                    <a:lumMod val="75000"/>
                  </a:srgbClr>
                </a:solidFill>
                <a:latin typeface="GalanoGrotesque-Medium" panose="00000600000000000000" pitchFamily="50" charset="-94"/>
              </a:rPr>
              <a:t>Diğer Ekranlarla İlgili Açıklama</a:t>
            </a:r>
            <a:endParaRPr lang="tr-TR" sz="2400" b="1" dirty="0">
              <a:solidFill>
                <a:srgbClr val="4472C4">
                  <a:lumMod val="75000"/>
                </a:srgbClr>
              </a:solidFill>
              <a:latin typeface="GalanoGrotesque-Medium" panose="00000600000000000000" pitchFamily="50" charset="-94"/>
            </a:endParaRPr>
          </a:p>
        </p:txBody>
      </p:sp>
      <p:sp>
        <p:nvSpPr>
          <p:cNvPr id="5" name="Dikdörtgen 4"/>
          <p:cNvSpPr/>
          <p:nvPr/>
        </p:nvSpPr>
        <p:spPr>
          <a:xfrm>
            <a:off x="381663" y="1151802"/>
            <a:ext cx="10861141" cy="5324535"/>
          </a:xfrm>
          <a:prstGeom prst="rect">
            <a:avLst/>
          </a:prstGeom>
        </p:spPr>
        <p:txBody>
          <a:bodyPr wrap="square">
            <a:spAutoFit/>
          </a:bodyPr>
          <a:lstStyle/>
          <a:p>
            <a:pPr algn="just"/>
            <a:r>
              <a:rPr lang="tr-TR" sz="2000" dirty="0">
                <a:solidFill>
                  <a:srgbClr val="FF0000"/>
                </a:solidFill>
              </a:rPr>
              <a:t>İş Takip ve Kabul Listesi ekranı </a:t>
            </a:r>
            <a:r>
              <a:rPr lang="tr-TR" sz="2000" dirty="0">
                <a:solidFill>
                  <a:prstClr val="black"/>
                </a:solidFill>
              </a:rPr>
              <a:t>ile kullanıcıların ilgili vergi dairesinde gönüllü uyum kapsamında değerlendirilen mükellefe ait işi üzerine alma işlemlerini gerçekleştirdiği ve işin hangi aşamada olduğunu görebildiği ekrandır. Burada kullanıcı kendi işi dışındaki işleri göremeyecektir ve işi üzerine alabilecektir</a:t>
            </a:r>
            <a:r>
              <a:rPr lang="tr-TR" sz="2000" dirty="0" smtClean="0">
                <a:solidFill>
                  <a:prstClr val="black"/>
                </a:solidFill>
              </a:rPr>
              <a:t>.</a:t>
            </a:r>
          </a:p>
          <a:p>
            <a:pPr algn="just"/>
            <a:endParaRPr lang="tr-TR" sz="2000" dirty="0">
              <a:solidFill>
                <a:prstClr val="black"/>
              </a:solidFill>
            </a:endParaRPr>
          </a:p>
          <a:p>
            <a:pPr algn="just"/>
            <a:r>
              <a:rPr lang="tr-TR" sz="2000" dirty="0">
                <a:solidFill>
                  <a:srgbClr val="FF0000"/>
                </a:solidFill>
              </a:rPr>
              <a:t>Üzerimdeki İşler Ve Çalışmalarım ekranı </a:t>
            </a:r>
            <a:r>
              <a:rPr lang="tr-TR" sz="2000" dirty="0">
                <a:solidFill>
                  <a:prstClr val="black"/>
                </a:solidFill>
              </a:rPr>
              <a:t>ile kullanıcıların ilgili vergi dairesinde gönüllü uyum kapsamında gönderilen mükellefe ait işin üzerinde çalışıldığı ve sonuçlandırıldığı ekrandır. Burada kullanıcı kendi işi dışındaki işleri göremeyecektir. Tüm uyumsuzluk konularına ilişkin geri bildirim seçenekleri standarttır. Geri bildirim ekranında beş farklı seçenek yer alır</a:t>
            </a:r>
            <a:r>
              <a:rPr lang="tr-TR" sz="2000" dirty="0" smtClean="0">
                <a:solidFill>
                  <a:prstClr val="black"/>
                </a:solidFill>
              </a:rPr>
              <a:t>.</a:t>
            </a:r>
          </a:p>
          <a:p>
            <a:pPr algn="just"/>
            <a:endParaRPr lang="tr-TR" sz="2000" dirty="0">
              <a:solidFill>
                <a:prstClr val="black"/>
              </a:solidFill>
            </a:endParaRPr>
          </a:p>
          <a:p>
            <a:pPr algn="just"/>
            <a:r>
              <a:rPr lang="tr-TR" sz="2000" dirty="0">
                <a:solidFill>
                  <a:prstClr val="black"/>
                </a:solidFill>
              </a:rPr>
              <a:t>“Mükellef beyanname verdi”, “İzahı kabul edildi”, “İncelemeye alındı”, “</a:t>
            </a:r>
            <a:r>
              <a:rPr lang="tr-TR" sz="2000" dirty="0" smtClean="0">
                <a:solidFill>
                  <a:prstClr val="black"/>
                </a:solidFill>
              </a:rPr>
              <a:t>Takdir Komisyonuna </a:t>
            </a:r>
            <a:r>
              <a:rPr lang="tr-TR" sz="2000" dirty="0">
                <a:solidFill>
                  <a:prstClr val="black"/>
                </a:solidFill>
              </a:rPr>
              <a:t>sevk edildi” ve “Gönüllü uyuma gelmedi” seçenekleri yer alır. Eğer “</a:t>
            </a:r>
            <a:r>
              <a:rPr lang="tr-TR" sz="2000" dirty="0" smtClean="0">
                <a:solidFill>
                  <a:prstClr val="black"/>
                </a:solidFill>
              </a:rPr>
              <a:t>İzahı kabul </a:t>
            </a:r>
            <a:r>
              <a:rPr lang="tr-TR" sz="2000" dirty="0">
                <a:solidFill>
                  <a:prstClr val="black"/>
                </a:solidFill>
              </a:rPr>
              <a:t>edildi” seçeneği seçilirse açıklama bölümüne bilgi girilmek zorundadır. </a:t>
            </a:r>
            <a:r>
              <a:rPr lang="tr-TR" sz="2000" dirty="0" smtClean="0">
                <a:solidFill>
                  <a:prstClr val="black"/>
                </a:solidFill>
              </a:rPr>
              <a:t>Açıklama girilmemesi </a:t>
            </a:r>
            <a:r>
              <a:rPr lang="tr-TR" sz="2000" dirty="0">
                <a:solidFill>
                  <a:prstClr val="black"/>
                </a:solidFill>
              </a:rPr>
              <a:t>durumunda sistem uyarı verecektir</a:t>
            </a:r>
            <a:r>
              <a:rPr lang="tr-TR" sz="2000" dirty="0" smtClean="0">
                <a:solidFill>
                  <a:prstClr val="black"/>
                </a:solidFill>
              </a:rPr>
              <a:t>.</a:t>
            </a:r>
          </a:p>
          <a:p>
            <a:pPr algn="just"/>
            <a:endParaRPr lang="tr-TR" sz="2000" dirty="0" smtClean="0">
              <a:solidFill>
                <a:prstClr val="black"/>
              </a:solidFill>
            </a:endParaRPr>
          </a:p>
          <a:p>
            <a:pPr algn="just"/>
            <a:r>
              <a:rPr lang="tr-TR" sz="2000" dirty="0">
                <a:solidFill>
                  <a:prstClr val="black"/>
                </a:solidFill>
              </a:rPr>
              <a:t>GMSİ Beyan, Gelir </a:t>
            </a:r>
            <a:r>
              <a:rPr lang="tr-TR" sz="2000" dirty="0" smtClean="0">
                <a:solidFill>
                  <a:prstClr val="black"/>
                </a:solidFill>
              </a:rPr>
              <a:t>GMSİ </a:t>
            </a:r>
            <a:r>
              <a:rPr lang="tr-TR" sz="2000" dirty="0">
                <a:solidFill>
                  <a:prstClr val="black"/>
                </a:solidFill>
              </a:rPr>
              <a:t>beyan verileri; yıl, beyan dönemi, il, </a:t>
            </a:r>
            <a:r>
              <a:rPr lang="tr-TR" sz="2000" dirty="0" smtClean="0">
                <a:solidFill>
                  <a:prstClr val="black"/>
                </a:solidFill>
              </a:rPr>
              <a:t>ilçe </a:t>
            </a:r>
            <a:r>
              <a:rPr lang="tr-TR" sz="2000" dirty="0">
                <a:solidFill>
                  <a:prstClr val="black"/>
                </a:solidFill>
              </a:rPr>
              <a:t>ve vergi dairesi </a:t>
            </a:r>
            <a:r>
              <a:rPr lang="tr-TR" sz="2000" dirty="0" smtClean="0">
                <a:solidFill>
                  <a:prstClr val="black"/>
                </a:solidFill>
              </a:rPr>
              <a:t>bazında </a:t>
            </a:r>
            <a:r>
              <a:rPr lang="tr-TR" sz="2000" dirty="0">
                <a:solidFill>
                  <a:prstClr val="black"/>
                </a:solidFill>
              </a:rPr>
              <a:t>haritalandırma ve grafik olarak gösterilmektedir. Ayrıca doğalgaz, elektrik, </a:t>
            </a:r>
            <a:r>
              <a:rPr lang="tr-TR" sz="2000" dirty="0" err="1">
                <a:solidFill>
                  <a:prstClr val="black"/>
                </a:solidFill>
              </a:rPr>
              <a:t>dask</a:t>
            </a:r>
            <a:r>
              <a:rPr lang="tr-TR" sz="2000" dirty="0">
                <a:solidFill>
                  <a:prstClr val="black"/>
                </a:solidFill>
              </a:rPr>
              <a:t>, muhtasar ve tapu verilerinin istatistik verilerine ulaşılmaktadır.</a:t>
            </a:r>
          </a:p>
        </p:txBody>
      </p:sp>
    </p:spTree>
    <p:extLst>
      <p:ext uri="{BB962C8B-B14F-4D97-AF65-F5344CB8AC3E}">
        <p14:creationId xmlns:p14="http://schemas.microsoft.com/office/powerpoint/2010/main" val="2336928312"/>
      </p:ext>
    </p:extLst>
  </p:cSld>
  <p:clrMapOvr>
    <a:masterClrMapping/>
  </p:clrMapOvr>
  <p:transition spd="slow">
    <p:push dir="u"/>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725741"/>
            <a:ext cx="8791242" cy="1412724"/>
          </a:xfrm>
        </p:spPr>
        <p:txBody>
          <a:bodyPr>
            <a:noAutofit/>
          </a:bodyPr>
          <a:lstStyle/>
          <a:p>
            <a:r>
              <a:rPr lang="tr-TR" sz="4000" b="1" dirty="0">
                <a:solidFill>
                  <a:srgbClr val="E20612"/>
                </a:solidFill>
                <a:latin typeface="GalanoGrotesque-Bold" panose="00000800000000000000" pitchFamily="50" charset="-94"/>
              </a:rPr>
              <a:t>KDVİRA SİSTEMİ </a:t>
            </a:r>
            <a:br>
              <a:rPr lang="tr-TR" sz="4000" b="1" dirty="0">
                <a:solidFill>
                  <a:srgbClr val="E20612"/>
                </a:solidFill>
                <a:latin typeface="GalanoGrotesque-Bold" panose="00000800000000000000" pitchFamily="50" charset="-94"/>
              </a:rPr>
            </a:br>
            <a:r>
              <a:rPr lang="tr-TR" sz="4000" b="1" dirty="0">
                <a:solidFill>
                  <a:srgbClr val="E20612"/>
                </a:solidFill>
                <a:latin typeface="GalanoGrotesque-Bold" panose="00000800000000000000" pitchFamily="50" charset="-94"/>
              </a:rPr>
              <a:t>İADE TAKİP SİSTEMİ </a:t>
            </a:r>
          </a:p>
        </p:txBody>
      </p:sp>
    </p:spTree>
    <p:extLst>
      <p:ext uri="{BB962C8B-B14F-4D97-AF65-F5344CB8AC3E}">
        <p14:creationId xmlns:p14="http://schemas.microsoft.com/office/powerpoint/2010/main" val="3960806512"/>
      </p:ext>
    </p:extLst>
  </p:cSld>
  <p:clrMapOvr>
    <a:masterClrMapping/>
  </p:clrMapOvr>
  <p:transition spd="slow">
    <p:push dir="u"/>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477625" y="6508777"/>
            <a:ext cx="533400" cy="365125"/>
          </a:xfrm>
        </p:spPr>
        <p:txBody>
          <a:bodyPr/>
          <a:lstStyle/>
          <a:p>
            <a:fld id="{16449A80-6FDC-475E-9293-1C17F140D77C}" type="slidenum">
              <a:rPr lang="tr-TR" smtClean="0">
                <a:solidFill>
                  <a:schemeClr val="bg1"/>
                </a:solidFill>
                <a:latin typeface="GalanoGrotesque-Bold" panose="00000800000000000000" pitchFamily="50" charset="-94"/>
              </a:rPr>
              <a:t>255</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İade Takip Sistemi</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7"/>
          <a:stretch>
            <a:fillRect/>
          </a:stretch>
        </p:blipFill>
        <p:spPr>
          <a:xfrm>
            <a:off x="381663" y="892827"/>
            <a:ext cx="11276937" cy="5577133"/>
          </a:xfrm>
          <a:prstGeom prst="rect">
            <a:avLst/>
          </a:prstGeom>
        </p:spPr>
      </p:pic>
    </p:spTree>
    <p:extLst>
      <p:ext uri="{BB962C8B-B14F-4D97-AF65-F5344CB8AC3E}">
        <p14:creationId xmlns:p14="http://schemas.microsoft.com/office/powerpoint/2010/main" val="3447104327"/>
      </p:ext>
    </p:extLst>
  </p:cSld>
  <p:clrMapOvr>
    <a:masterClrMapping/>
  </p:clrMapOvr>
  <p:transition spd="slow">
    <p:push dir="u"/>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06016"/>
            <a:ext cx="204768" cy="259531"/>
          </a:xfrm>
          <a:prstGeom prst="rect">
            <a:avLst/>
          </a:prstGeom>
        </p:spPr>
      </p:pic>
      <p:sp>
        <p:nvSpPr>
          <p:cNvPr id="4" name="Slayt Numarası Yer Tutucusu 3"/>
          <p:cNvSpPr>
            <a:spLocks noGrp="1"/>
          </p:cNvSpPr>
          <p:nvPr>
            <p:ph type="sldNum" sz="quarter" idx="12"/>
          </p:nvPr>
        </p:nvSpPr>
        <p:spPr>
          <a:xfrm>
            <a:off x="11539537" y="6550755"/>
            <a:ext cx="466725" cy="365125"/>
          </a:xfrm>
        </p:spPr>
        <p:txBody>
          <a:bodyPr/>
          <a:lstStyle/>
          <a:p>
            <a:fld id="{16449A80-6FDC-475E-9293-1C17F140D77C}" type="slidenum">
              <a:rPr lang="tr-TR" smtClean="0">
                <a:solidFill>
                  <a:schemeClr val="bg1"/>
                </a:solidFill>
                <a:latin typeface="GalanoGrotesque-Bold" panose="00000800000000000000" pitchFamily="50" charset="-94"/>
              </a:rPr>
              <a:t>256</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232845" y="892827"/>
            <a:ext cx="11540055" cy="5593035"/>
          </a:xfrm>
          <a:prstGeom prst="rect">
            <a:avLst/>
          </a:prstGeom>
        </p:spPr>
      </p:pic>
      <p:sp>
        <p:nvSpPr>
          <p:cNvPr id="10"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İade Takip Sistemi</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450748437"/>
      </p:ext>
    </p:extLst>
  </p:cSld>
  <p:clrMapOvr>
    <a:masterClrMapping/>
  </p:clrMapOvr>
  <p:transition spd="slow">
    <p:push dir="u"/>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940424"/>
            <a:ext cx="8791242" cy="954243"/>
          </a:xfrm>
        </p:spPr>
        <p:txBody>
          <a:bodyPr>
            <a:noAutofit/>
          </a:bodyPr>
          <a:lstStyle/>
          <a:p>
            <a:r>
              <a:rPr lang="tr-TR" sz="4000" b="1" dirty="0">
                <a:solidFill>
                  <a:srgbClr val="E20612"/>
                </a:solidFill>
                <a:latin typeface="GalanoGrotesque-Bold" panose="00000800000000000000" pitchFamily="50" charset="-94"/>
              </a:rPr>
              <a:t>ÖZES-ÖZEL ESASLAR UYGULAMASI </a:t>
            </a:r>
          </a:p>
        </p:txBody>
      </p:sp>
    </p:spTree>
    <p:extLst>
      <p:ext uri="{BB962C8B-B14F-4D97-AF65-F5344CB8AC3E}">
        <p14:creationId xmlns:p14="http://schemas.microsoft.com/office/powerpoint/2010/main" val="1842330425"/>
      </p:ext>
    </p:extLst>
  </p:cSld>
  <p:clrMapOvr>
    <a:masterClrMapping/>
  </p:clrMapOvr>
  <p:transition spd="slow">
    <p:push dir="u"/>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306016"/>
            <a:ext cx="204768" cy="259531"/>
          </a:xfrm>
          <a:prstGeom prst="rect">
            <a:avLst/>
          </a:prstGeom>
        </p:spPr>
      </p:pic>
      <p:sp>
        <p:nvSpPr>
          <p:cNvPr id="4" name="Slayt Numarası Yer Tutucusu 3"/>
          <p:cNvSpPr>
            <a:spLocks noGrp="1"/>
          </p:cNvSpPr>
          <p:nvPr>
            <p:ph type="sldNum" sz="quarter" idx="12"/>
          </p:nvPr>
        </p:nvSpPr>
        <p:spPr>
          <a:xfrm>
            <a:off x="11468101" y="6585654"/>
            <a:ext cx="504824" cy="288248"/>
          </a:xfrm>
        </p:spPr>
        <p:txBody>
          <a:bodyPr/>
          <a:lstStyle/>
          <a:p>
            <a:fld id="{16449A80-6FDC-475E-9293-1C17F140D77C}" type="slidenum">
              <a:rPr lang="tr-TR" smtClean="0">
                <a:solidFill>
                  <a:schemeClr val="bg1"/>
                </a:solidFill>
                <a:latin typeface="GalanoGrotesque-Bold" panose="00000800000000000000" pitchFamily="50" charset="-94"/>
              </a:rPr>
              <a:t>258</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Özel Esaslar Ekranı</a:t>
            </a:r>
            <a:endParaRPr lang="tr-TR" sz="2400" b="1" dirty="0">
              <a:solidFill>
                <a:schemeClr val="accent5">
                  <a:lumMod val="75000"/>
                </a:schemeClr>
              </a:solidFill>
              <a:latin typeface="GalanoGrotesque-Medium" panose="00000600000000000000" pitchFamily="50" charset="-94"/>
            </a:endParaRPr>
          </a:p>
        </p:txBody>
      </p:sp>
      <p:pic>
        <p:nvPicPr>
          <p:cNvPr id="10" name="Resim 9"/>
          <p:cNvPicPr/>
          <p:nvPr/>
        </p:nvPicPr>
        <p:blipFill>
          <a:blip r:embed="rId7"/>
          <a:stretch>
            <a:fillRect/>
          </a:stretch>
        </p:blipFill>
        <p:spPr>
          <a:xfrm>
            <a:off x="232845" y="869913"/>
            <a:ext cx="11568630" cy="5548492"/>
          </a:xfrm>
          <a:prstGeom prst="rect">
            <a:avLst/>
          </a:prstGeom>
        </p:spPr>
      </p:pic>
    </p:spTree>
    <p:extLst>
      <p:ext uri="{BB962C8B-B14F-4D97-AF65-F5344CB8AC3E}">
        <p14:creationId xmlns:p14="http://schemas.microsoft.com/office/powerpoint/2010/main" val="1730512365"/>
      </p:ext>
    </p:extLst>
  </p:cSld>
  <p:clrMapOvr>
    <a:masterClrMapping/>
  </p:clrMapOvr>
  <p:transition spd="slow">
    <p:push dir="u"/>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20" y="306016"/>
            <a:ext cx="204768" cy="259531"/>
          </a:xfrm>
          <a:prstGeom prst="rect">
            <a:avLst/>
          </a:prstGeom>
        </p:spPr>
      </p:pic>
      <p:sp>
        <p:nvSpPr>
          <p:cNvPr id="4" name="Slayt Numarası Yer Tutucusu 3"/>
          <p:cNvSpPr>
            <a:spLocks noGrp="1"/>
          </p:cNvSpPr>
          <p:nvPr>
            <p:ph type="sldNum" sz="quarter" idx="12"/>
          </p:nvPr>
        </p:nvSpPr>
        <p:spPr>
          <a:xfrm>
            <a:off x="11449049" y="6508777"/>
            <a:ext cx="561975" cy="365125"/>
          </a:xfrm>
        </p:spPr>
        <p:txBody>
          <a:bodyPr/>
          <a:lstStyle/>
          <a:p>
            <a:fld id="{16449A80-6FDC-475E-9293-1C17F140D77C}" type="slidenum">
              <a:rPr lang="tr-TR" smtClean="0">
                <a:solidFill>
                  <a:schemeClr val="bg1"/>
                </a:solidFill>
                <a:latin typeface="GalanoGrotesque-Bold" panose="00000800000000000000" pitchFamily="50" charset="-94"/>
              </a:rPr>
              <a:t>259</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556836" y="878857"/>
            <a:ext cx="11454187" cy="5625474"/>
          </a:xfrm>
          <a:prstGeom prst="rect">
            <a:avLst/>
          </a:prstGeom>
        </p:spPr>
      </p:pic>
      <p:sp>
        <p:nvSpPr>
          <p:cNvPr id="10"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Özel Esaslar Ekranı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3612815081"/>
      </p:ext>
    </p:extLst>
  </p:cSld>
  <p:clrMapOvr>
    <a:masterClrMapping/>
  </p:clrMapOvr>
  <p:transition spd="slow">
    <p:push dir="u"/>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515725" y="6508777"/>
            <a:ext cx="466725" cy="349223"/>
          </a:xfrm>
        </p:spPr>
        <p:txBody>
          <a:bodyPr/>
          <a:lstStyle/>
          <a:p>
            <a:fld id="{16449A80-6FDC-475E-9293-1C17F140D77C}" type="slidenum">
              <a:rPr lang="tr-TR" smtClean="0">
                <a:solidFill>
                  <a:schemeClr val="bg1"/>
                </a:solidFill>
                <a:latin typeface="GalanoGrotesque-Bold" panose="00000800000000000000" pitchFamily="50" charset="-94"/>
              </a:rPr>
              <a:t>260</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232845" y="1004387"/>
            <a:ext cx="11749605" cy="5471950"/>
          </a:xfrm>
          <a:prstGeom prst="rect">
            <a:avLst/>
          </a:prstGeom>
        </p:spPr>
      </p:pic>
      <p:sp>
        <p:nvSpPr>
          <p:cNvPr id="10"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Özel Esaslar Ekranı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4012873186"/>
      </p:ext>
    </p:extLst>
  </p:cSld>
  <p:clrMapOvr>
    <a:masterClrMapping/>
  </p:clrMapOvr>
  <p:transition spd="slow">
    <p:push dir="u"/>
  </p:transition>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477625" y="6508777"/>
            <a:ext cx="514350" cy="426204"/>
          </a:xfrm>
        </p:spPr>
        <p:txBody>
          <a:bodyPr/>
          <a:lstStyle/>
          <a:p>
            <a:fld id="{16449A80-6FDC-475E-9293-1C17F140D77C}" type="slidenum">
              <a:rPr lang="tr-TR" smtClean="0">
                <a:solidFill>
                  <a:schemeClr val="bg1"/>
                </a:solidFill>
                <a:latin typeface="GalanoGrotesque-Bold" panose="00000800000000000000" pitchFamily="50" charset="-94"/>
              </a:rPr>
              <a:t>261</a:t>
            </a:fld>
            <a:endParaRPr lang="tr-TR" dirty="0">
              <a:solidFill>
                <a:schemeClr val="bg1"/>
              </a:solidFill>
              <a:latin typeface="GalanoGrotesque-Bold" panose="00000800000000000000" pitchFamily="50" charset="-94"/>
            </a:endParaRPr>
          </a:p>
        </p:txBody>
      </p:sp>
      <p:sp>
        <p:nvSpPr>
          <p:cNvPr id="3" name="Metin kutusu 2"/>
          <p:cNvSpPr txBox="1"/>
          <p:nvPr/>
        </p:nvSpPr>
        <p:spPr>
          <a:xfrm>
            <a:off x="3415004" y="1017037"/>
            <a:ext cx="1840953" cy="369332"/>
          </a:xfrm>
          <a:prstGeom prst="rect">
            <a:avLst/>
          </a:prstGeom>
          <a:noFill/>
        </p:spPr>
        <p:txBody>
          <a:bodyPr wrap="none" rtlCol="0">
            <a:spAutoFit/>
          </a:bodyPr>
          <a:lstStyle/>
          <a:p>
            <a:r>
              <a:rPr lang="tr-TR" dirty="0" smtClean="0"/>
              <a:t>Test ekran verileri</a:t>
            </a:r>
            <a:endParaRPr lang="tr-TR" dirty="0"/>
          </a:p>
        </p:txBody>
      </p:sp>
      <p:pic>
        <p:nvPicPr>
          <p:cNvPr id="9" name="Resim 8"/>
          <p:cNvPicPr/>
          <p:nvPr/>
        </p:nvPicPr>
        <p:blipFill>
          <a:blip r:embed="rId7"/>
          <a:stretch>
            <a:fillRect/>
          </a:stretch>
        </p:blipFill>
        <p:spPr>
          <a:xfrm>
            <a:off x="232845" y="892635"/>
            <a:ext cx="11663686" cy="5516052"/>
          </a:xfrm>
          <a:prstGeom prst="rect">
            <a:avLst/>
          </a:prstGeom>
        </p:spPr>
      </p:pic>
      <p:sp>
        <p:nvSpPr>
          <p:cNvPr id="10" name="Unvan 1"/>
          <p:cNvSpPr txBox="1">
            <a:spLocks/>
          </p:cNvSpPr>
          <p:nvPr/>
        </p:nvSpPr>
        <p:spPr>
          <a:xfrm>
            <a:off x="556837" y="136827"/>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Özel Esaslar Ekranı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3341703021"/>
      </p:ext>
    </p:extLst>
  </p:cSld>
  <p:clrMapOvr>
    <a:masterClrMapping/>
  </p:clrMapOvr>
  <p:transition spd="slow">
    <p:push dir="u"/>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6" y="306016"/>
            <a:ext cx="204768" cy="259531"/>
          </a:xfrm>
          <a:prstGeom prst="rect">
            <a:avLst/>
          </a:prstGeom>
        </p:spPr>
      </p:pic>
      <p:sp>
        <p:nvSpPr>
          <p:cNvPr id="4" name="Slayt Numarası Yer Tutucusu 3"/>
          <p:cNvSpPr>
            <a:spLocks noGrp="1"/>
          </p:cNvSpPr>
          <p:nvPr>
            <p:ph type="sldNum" sz="quarter" idx="12"/>
          </p:nvPr>
        </p:nvSpPr>
        <p:spPr>
          <a:xfrm>
            <a:off x="11496675" y="6476337"/>
            <a:ext cx="476249" cy="562638"/>
          </a:xfrm>
        </p:spPr>
        <p:txBody>
          <a:bodyPr/>
          <a:lstStyle/>
          <a:p>
            <a:fld id="{16449A80-6FDC-475E-9293-1C17F140D77C}" type="slidenum">
              <a:rPr lang="tr-TR" smtClean="0">
                <a:solidFill>
                  <a:schemeClr val="bg1"/>
                </a:solidFill>
                <a:latin typeface="GalanoGrotesque-Bold" panose="00000800000000000000" pitchFamily="50" charset="-94"/>
              </a:rPr>
              <a:t>262</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232844" y="779646"/>
            <a:ext cx="7825305" cy="2983618"/>
          </a:xfrm>
          <a:prstGeom prst="rect">
            <a:avLst/>
          </a:prstGeom>
        </p:spPr>
      </p:pic>
      <p:pic>
        <p:nvPicPr>
          <p:cNvPr id="10" name="Resim 9"/>
          <p:cNvPicPr/>
          <p:nvPr/>
        </p:nvPicPr>
        <p:blipFill>
          <a:blip r:embed="rId8"/>
          <a:stretch>
            <a:fillRect/>
          </a:stretch>
        </p:blipFill>
        <p:spPr>
          <a:xfrm>
            <a:off x="2405237" y="3933040"/>
            <a:ext cx="5760720" cy="2463800"/>
          </a:xfrm>
          <a:prstGeom prst="rect">
            <a:avLst/>
          </a:prstGeom>
        </p:spPr>
      </p:pic>
      <p:pic>
        <p:nvPicPr>
          <p:cNvPr id="12" name="Resim 11"/>
          <p:cNvPicPr/>
          <p:nvPr/>
        </p:nvPicPr>
        <p:blipFill>
          <a:blip r:embed="rId9"/>
          <a:stretch>
            <a:fillRect/>
          </a:stretch>
        </p:blipFill>
        <p:spPr>
          <a:xfrm>
            <a:off x="5816382" y="4973379"/>
            <a:ext cx="5760720" cy="1423461"/>
          </a:xfrm>
          <a:prstGeom prst="rect">
            <a:avLst/>
          </a:prstGeom>
        </p:spPr>
      </p:pic>
      <p:sp>
        <p:nvSpPr>
          <p:cNvPr id="15"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Özel Esaslar Ekranı</a:t>
            </a:r>
            <a:endParaRPr lang="tr-TR" sz="2400" b="1" dirty="0">
              <a:solidFill>
                <a:schemeClr val="accent5">
                  <a:lumMod val="75000"/>
                </a:schemeClr>
              </a:solidFill>
              <a:latin typeface="GalanoGrotesque-Medium" panose="00000600000000000000" pitchFamily="50" charset="-94"/>
            </a:endParaRPr>
          </a:p>
        </p:txBody>
      </p:sp>
    </p:spTree>
    <p:extLst>
      <p:ext uri="{BB962C8B-B14F-4D97-AF65-F5344CB8AC3E}">
        <p14:creationId xmlns:p14="http://schemas.microsoft.com/office/powerpoint/2010/main" val="76212760"/>
      </p:ext>
    </p:extLst>
  </p:cSld>
  <p:clrMapOvr>
    <a:masterClrMapping/>
  </p:clrMapOvr>
  <p:transition spd="slow">
    <p:push dir="u"/>
  </p:transition>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6" y="306016"/>
            <a:ext cx="204768" cy="259531"/>
          </a:xfrm>
          <a:prstGeom prst="rect">
            <a:avLst/>
          </a:prstGeom>
        </p:spPr>
      </p:pic>
      <p:sp>
        <p:nvSpPr>
          <p:cNvPr id="4" name="Slayt Numarası Yer Tutucusu 3"/>
          <p:cNvSpPr>
            <a:spLocks noGrp="1"/>
          </p:cNvSpPr>
          <p:nvPr>
            <p:ph type="sldNum" sz="quarter" idx="12"/>
          </p:nvPr>
        </p:nvSpPr>
        <p:spPr>
          <a:xfrm>
            <a:off x="11496675" y="6476337"/>
            <a:ext cx="476249" cy="562638"/>
          </a:xfrm>
        </p:spPr>
        <p:txBody>
          <a:bodyPr/>
          <a:lstStyle/>
          <a:p>
            <a:fld id="{16449A80-6FDC-475E-9293-1C17F140D77C}" type="slidenum">
              <a:rPr lang="tr-TR" smtClean="0">
                <a:solidFill>
                  <a:schemeClr val="bg1"/>
                </a:solidFill>
                <a:latin typeface="GalanoGrotesque-Bold" panose="00000800000000000000" pitchFamily="50" charset="-94"/>
              </a:rPr>
              <a:t>263</a:t>
            </a:fld>
            <a:endParaRPr lang="tr-TR" dirty="0">
              <a:solidFill>
                <a:schemeClr val="bg1"/>
              </a:solidFill>
              <a:latin typeface="GalanoGrotesque-Bold" panose="00000800000000000000" pitchFamily="50" charset="-94"/>
            </a:endParaRPr>
          </a:p>
        </p:txBody>
      </p:sp>
      <p:pic>
        <p:nvPicPr>
          <p:cNvPr id="2" name="Resim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615567" y="104192"/>
            <a:ext cx="1496060" cy="675454"/>
          </a:xfrm>
          <a:prstGeom prst="rect">
            <a:avLst/>
          </a:prstGeom>
          <a:solidFill>
            <a:srgbClr val="E20612">
              <a:alpha val="91000"/>
            </a:srgbClr>
          </a:solidFill>
        </p:spPr>
      </p:pic>
      <p:sp>
        <p:nvSpPr>
          <p:cNvPr id="15"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Özel Esaslar Çıkış Ekranı (EK-4)</a:t>
            </a:r>
            <a:endParaRPr lang="tr-TR" sz="2400" b="1" dirty="0">
              <a:solidFill>
                <a:schemeClr val="accent5">
                  <a:lumMod val="75000"/>
                </a:schemeClr>
              </a:solidFill>
              <a:latin typeface="GalanoGrotesque-Medium" panose="00000600000000000000" pitchFamily="50" charset="-94"/>
            </a:endParaRPr>
          </a:p>
        </p:txBody>
      </p:sp>
      <p:pic>
        <p:nvPicPr>
          <p:cNvPr id="16" name="Resim 15"/>
          <p:cNvPicPr/>
          <p:nvPr/>
        </p:nvPicPr>
        <p:blipFill>
          <a:blip r:embed="rId8"/>
          <a:stretch>
            <a:fillRect/>
          </a:stretch>
        </p:blipFill>
        <p:spPr>
          <a:xfrm>
            <a:off x="381663" y="998375"/>
            <a:ext cx="10824402" cy="5234473"/>
          </a:xfrm>
          <a:prstGeom prst="rect">
            <a:avLst/>
          </a:prstGeom>
        </p:spPr>
      </p:pic>
    </p:spTree>
    <p:extLst>
      <p:ext uri="{BB962C8B-B14F-4D97-AF65-F5344CB8AC3E}">
        <p14:creationId xmlns:p14="http://schemas.microsoft.com/office/powerpoint/2010/main" val="2154809992"/>
      </p:ext>
    </p:extLst>
  </p:cSld>
  <p:clrMapOvr>
    <a:masterClrMapping/>
  </p:clrMapOvr>
  <p:transition spd="slow">
    <p:push dir="u"/>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940424"/>
            <a:ext cx="8791242" cy="954243"/>
          </a:xfrm>
        </p:spPr>
        <p:txBody>
          <a:bodyPr>
            <a:noAutofit/>
          </a:bodyPr>
          <a:lstStyle/>
          <a:p>
            <a:r>
              <a:rPr lang="tr-TR" sz="4000" b="1" dirty="0">
                <a:solidFill>
                  <a:srgbClr val="E20612"/>
                </a:solidFill>
                <a:latin typeface="GalanoGrotesque-Bold" panose="00000800000000000000" pitchFamily="50" charset="-94"/>
              </a:rPr>
              <a:t>E-BELGE SİSTEMİ </a:t>
            </a:r>
          </a:p>
        </p:txBody>
      </p:sp>
    </p:spTree>
    <p:extLst>
      <p:ext uri="{BB962C8B-B14F-4D97-AF65-F5344CB8AC3E}">
        <p14:creationId xmlns:p14="http://schemas.microsoft.com/office/powerpoint/2010/main" val="1060718704"/>
      </p:ext>
    </p:extLst>
  </p:cSld>
  <p:clrMapOvr>
    <a:masterClrMapping/>
  </p:clrMapOvr>
  <p:transition spd="slow">
    <p:push dir="u"/>
  </p:transition>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06200" y="6508777"/>
            <a:ext cx="476250" cy="365125"/>
          </a:xfrm>
        </p:spPr>
        <p:txBody>
          <a:bodyPr/>
          <a:lstStyle/>
          <a:p>
            <a:fld id="{16449A80-6FDC-475E-9293-1C17F140D77C}" type="slidenum">
              <a:rPr lang="tr-TR" smtClean="0">
                <a:solidFill>
                  <a:schemeClr val="bg1"/>
                </a:solidFill>
                <a:latin typeface="GalanoGrotesque-Bold" panose="00000800000000000000" pitchFamily="50" charset="-94"/>
              </a:rPr>
              <a:t>265</a:t>
            </a:fld>
            <a:endParaRPr lang="tr-TR" dirty="0">
              <a:solidFill>
                <a:schemeClr val="bg1"/>
              </a:solidFill>
              <a:latin typeface="GalanoGrotesque-Bold" panose="00000800000000000000" pitchFamily="50" charset="-94"/>
            </a:endParaRPr>
          </a:p>
        </p:txBody>
      </p:sp>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E-Belge Ekranı</a:t>
            </a:r>
            <a:endParaRPr lang="tr-TR" sz="2400" b="1" dirty="0">
              <a:solidFill>
                <a:schemeClr val="accent5">
                  <a:lumMod val="75000"/>
                </a:schemeClr>
              </a:solidFill>
              <a:latin typeface="GalanoGrotesque-Medium" panose="00000600000000000000" pitchFamily="50" charset="-94"/>
            </a:endParaRPr>
          </a:p>
        </p:txBody>
      </p:sp>
      <p:pic>
        <p:nvPicPr>
          <p:cNvPr id="9" name="Resim 8"/>
          <p:cNvPicPr/>
          <p:nvPr/>
        </p:nvPicPr>
        <p:blipFill>
          <a:blip r:embed="rId7"/>
          <a:stretch>
            <a:fillRect/>
          </a:stretch>
        </p:blipFill>
        <p:spPr>
          <a:xfrm>
            <a:off x="371561" y="869965"/>
            <a:ext cx="11372187" cy="5516052"/>
          </a:xfrm>
          <a:prstGeom prst="rect">
            <a:avLst/>
          </a:prstGeom>
        </p:spPr>
      </p:pic>
    </p:spTree>
    <p:extLst>
      <p:ext uri="{BB962C8B-B14F-4D97-AF65-F5344CB8AC3E}">
        <p14:creationId xmlns:p14="http://schemas.microsoft.com/office/powerpoint/2010/main" val="2832877305"/>
      </p:ext>
    </p:extLst>
  </p:cSld>
  <p:clrMapOvr>
    <a:masterClrMapping/>
  </p:clrMapOvr>
  <p:transition spd="slow">
    <p:push dir="u"/>
  </p:transition>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26299" y="190202"/>
            <a:ext cx="698553" cy="885825"/>
          </a:xfrm>
          <a:prstGeom prst="rect">
            <a:avLst/>
          </a:prstGeom>
        </p:spPr>
      </p:pic>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40764" y="3103"/>
            <a:ext cx="1789871" cy="6858000"/>
          </a:xfrm>
          <a:prstGeom prst="rect">
            <a:avLst/>
          </a:prstGeom>
        </p:spPr>
      </p:pic>
      <p:sp>
        <p:nvSpPr>
          <p:cNvPr id="7" name="Unvan 1"/>
          <p:cNvSpPr>
            <a:spLocks noGrp="1"/>
          </p:cNvSpPr>
          <p:nvPr>
            <p:ph type="ctrTitle"/>
          </p:nvPr>
        </p:nvSpPr>
        <p:spPr>
          <a:xfrm>
            <a:off x="2253276" y="2940424"/>
            <a:ext cx="8791242" cy="954243"/>
          </a:xfrm>
        </p:spPr>
        <p:txBody>
          <a:bodyPr>
            <a:noAutofit/>
          </a:bodyPr>
          <a:lstStyle/>
          <a:p>
            <a:r>
              <a:rPr lang="tr-TR" sz="4000" b="1" dirty="0" smtClean="0">
                <a:solidFill>
                  <a:srgbClr val="E20612"/>
                </a:solidFill>
                <a:latin typeface="GalanoGrotesque-Bold" panose="00000800000000000000" pitchFamily="50" charset="-94"/>
              </a:rPr>
              <a:t>KEYS</a:t>
            </a:r>
            <a:endParaRPr lang="tr-TR" sz="4000" b="1" dirty="0">
              <a:solidFill>
                <a:srgbClr val="E20612"/>
              </a:solidFill>
              <a:latin typeface="GalanoGrotesque-Bold" panose="00000800000000000000" pitchFamily="50" charset="-94"/>
            </a:endParaRPr>
          </a:p>
        </p:txBody>
      </p:sp>
    </p:spTree>
    <p:extLst>
      <p:ext uri="{BB962C8B-B14F-4D97-AF65-F5344CB8AC3E}">
        <p14:creationId xmlns:p14="http://schemas.microsoft.com/office/powerpoint/2010/main" val="2629845217"/>
      </p:ext>
    </p:extLst>
  </p:cSld>
  <p:clrMapOvr>
    <a:masterClrMapping/>
  </p:clrMapOvr>
  <p:transition spd="slow">
    <p:push dir="u"/>
  </p:transition>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15725" y="6508777"/>
            <a:ext cx="466725" cy="365125"/>
          </a:xfrm>
        </p:spPr>
        <p:txBody>
          <a:bodyPr/>
          <a:lstStyle/>
          <a:p>
            <a:fld id="{16449A80-6FDC-475E-9293-1C17F140D77C}" type="slidenum">
              <a:rPr lang="tr-TR" smtClean="0">
                <a:solidFill>
                  <a:schemeClr val="bg1"/>
                </a:solidFill>
                <a:latin typeface="GalanoGrotesque-Bold" panose="00000800000000000000" pitchFamily="50" charset="-94"/>
              </a:rPr>
              <a:t>267</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381664" y="883303"/>
            <a:ext cx="11362662" cy="5593034"/>
          </a:xfrm>
          <a:prstGeom prst="rect">
            <a:avLst/>
          </a:prstGeom>
        </p:spPr>
      </p:pic>
      <p:sp>
        <p:nvSpPr>
          <p:cNvPr id="10"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KEYS GENEL GÖRÜNÜM</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779318" y="1745673"/>
            <a:ext cx="1143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a:off x="477982" y="1974273"/>
            <a:ext cx="800100"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11158773"/>
      </p:ext>
    </p:extLst>
  </p:cSld>
  <p:clrMapOvr>
    <a:masterClrMapping/>
  </p:clrMapOvr>
  <p:transition spd="slow">
    <p:push dir="u"/>
  </p:transition>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8" y="285314"/>
            <a:ext cx="204768" cy="259531"/>
          </a:xfrm>
          <a:prstGeom prst="rect">
            <a:avLst/>
          </a:prstGeom>
        </p:spPr>
      </p:pic>
      <p:sp>
        <p:nvSpPr>
          <p:cNvPr id="4" name="Slayt Numarası Yer Tutucusu 3"/>
          <p:cNvSpPr>
            <a:spLocks noGrp="1"/>
          </p:cNvSpPr>
          <p:nvPr>
            <p:ph type="sldNum" sz="quarter" idx="12"/>
          </p:nvPr>
        </p:nvSpPr>
        <p:spPr>
          <a:xfrm>
            <a:off x="11515725" y="6508777"/>
            <a:ext cx="485775" cy="365125"/>
          </a:xfrm>
        </p:spPr>
        <p:txBody>
          <a:bodyPr/>
          <a:lstStyle/>
          <a:p>
            <a:fld id="{16449A80-6FDC-475E-9293-1C17F140D77C}" type="slidenum">
              <a:rPr lang="tr-TR" smtClean="0">
                <a:solidFill>
                  <a:schemeClr val="bg1"/>
                </a:solidFill>
                <a:latin typeface="GalanoGrotesque-Bold" panose="00000800000000000000" pitchFamily="50" charset="-94"/>
              </a:rPr>
              <a:t>268</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232846" y="883303"/>
            <a:ext cx="11559104" cy="5577132"/>
          </a:xfrm>
          <a:prstGeom prst="rect">
            <a:avLst/>
          </a:prstGeom>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İMZA SÜRECİ</a:t>
            </a:r>
            <a:endParaRPr lang="tr-TR" sz="2400" b="1" dirty="0">
              <a:solidFill>
                <a:schemeClr val="accent5">
                  <a:lumMod val="75000"/>
                </a:schemeClr>
              </a:solidFill>
              <a:latin typeface="GalanoGrotesque-Medium" panose="00000600000000000000" pitchFamily="50" charset="-94"/>
            </a:endParaRPr>
          </a:p>
        </p:txBody>
      </p:sp>
      <p:sp>
        <p:nvSpPr>
          <p:cNvPr id="10" name="Dikdörtgen 9"/>
          <p:cNvSpPr/>
          <p:nvPr/>
        </p:nvSpPr>
        <p:spPr>
          <a:xfrm>
            <a:off x="664890" y="1715767"/>
            <a:ext cx="1143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334568" y="1944367"/>
            <a:ext cx="800100"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789985732"/>
      </p:ext>
    </p:extLst>
  </p:cSld>
  <p:clrMapOvr>
    <a:masterClrMapping/>
  </p:clrMapOvr>
  <p:transition spd="slow">
    <p:push dir="u"/>
  </p:transition>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20" y="306016"/>
            <a:ext cx="204768" cy="259531"/>
          </a:xfrm>
          <a:prstGeom prst="rect">
            <a:avLst/>
          </a:prstGeom>
        </p:spPr>
      </p:pic>
      <p:sp>
        <p:nvSpPr>
          <p:cNvPr id="4" name="Slayt Numarası Yer Tutucusu 3"/>
          <p:cNvSpPr>
            <a:spLocks noGrp="1"/>
          </p:cNvSpPr>
          <p:nvPr>
            <p:ph type="sldNum" sz="quarter" idx="12"/>
          </p:nvPr>
        </p:nvSpPr>
        <p:spPr>
          <a:xfrm>
            <a:off x="11468101" y="6508777"/>
            <a:ext cx="504824" cy="365125"/>
          </a:xfrm>
        </p:spPr>
        <p:txBody>
          <a:bodyPr/>
          <a:lstStyle/>
          <a:p>
            <a:fld id="{16449A80-6FDC-475E-9293-1C17F140D77C}" type="slidenum">
              <a:rPr lang="tr-TR" smtClean="0">
                <a:solidFill>
                  <a:schemeClr val="bg1"/>
                </a:solidFill>
                <a:latin typeface="GalanoGrotesque-Bold" panose="00000800000000000000" pitchFamily="50" charset="-94"/>
              </a:rPr>
              <a:t>269</a:t>
            </a:fld>
            <a:endParaRPr lang="tr-TR" dirty="0">
              <a:solidFill>
                <a:schemeClr val="bg1"/>
              </a:solidFill>
              <a:latin typeface="GalanoGrotesque-Bold" panose="00000800000000000000" pitchFamily="50" charset="-94"/>
            </a:endParaRPr>
          </a:p>
        </p:txBody>
      </p:sp>
      <p:pic>
        <p:nvPicPr>
          <p:cNvPr id="10" name="Resim 9"/>
          <p:cNvPicPr/>
          <p:nvPr/>
        </p:nvPicPr>
        <p:blipFill>
          <a:blip r:embed="rId7"/>
          <a:stretch>
            <a:fillRect/>
          </a:stretch>
        </p:blipFill>
        <p:spPr>
          <a:xfrm>
            <a:off x="381663" y="883303"/>
            <a:ext cx="11267412" cy="5593034"/>
          </a:xfrm>
          <a:prstGeom prst="rect">
            <a:avLst/>
          </a:prstGeom>
          <a:solidFill>
            <a:schemeClr val="tx2">
              <a:lumMod val="20000"/>
              <a:lumOff val="80000"/>
            </a:schemeClr>
          </a:solidFill>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İMZA SÜRECİ</a:t>
            </a:r>
            <a:endParaRPr lang="tr-TR" sz="2400" b="1" dirty="0">
              <a:solidFill>
                <a:schemeClr val="accent5">
                  <a:lumMod val="75000"/>
                </a:schemeClr>
              </a:solidFill>
              <a:latin typeface="GalanoGrotesque-Medium" panose="00000600000000000000" pitchFamily="50" charset="-94"/>
            </a:endParaRPr>
          </a:p>
        </p:txBody>
      </p:sp>
      <p:sp>
        <p:nvSpPr>
          <p:cNvPr id="9" name="Dikdörtgen 8"/>
          <p:cNvSpPr/>
          <p:nvPr/>
        </p:nvSpPr>
        <p:spPr>
          <a:xfrm>
            <a:off x="381663" y="2331162"/>
            <a:ext cx="955964" cy="1626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flipV="1">
            <a:off x="767527" y="2092566"/>
            <a:ext cx="1143000" cy="22057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990189814"/>
      </p:ext>
    </p:extLst>
  </p:cSld>
  <p:clrMapOvr>
    <a:masterClrMapping/>
  </p:clrMapOvr>
  <p:transition spd="slow">
    <p:push dir="u"/>
  </p:transition>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50" y="285314"/>
            <a:ext cx="204768" cy="259531"/>
          </a:xfrm>
          <a:prstGeom prst="rect">
            <a:avLst/>
          </a:prstGeom>
        </p:spPr>
      </p:pic>
      <p:sp>
        <p:nvSpPr>
          <p:cNvPr id="4" name="Slayt Numarası Yer Tutucusu 3"/>
          <p:cNvSpPr>
            <a:spLocks noGrp="1"/>
          </p:cNvSpPr>
          <p:nvPr>
            <p:ph type="sldNum" sz="quarter" idx="12"/>
          </p:nvPr>
        </p:nvSpPr>
        <p:spPr>
          <a:xfrm>
            <a:off x="11506200" y="6508777"/>
            <a:ext cx="476250" cy="365125"/>
          </a:xfrm>
        </p:spPr>
        <p:txBody>
          <a:bodyPr/>
          <a:lstStyle/>
          <a:p>
            <a:fld id="{16449A80-6FDC-475E-9293-1C17F140D77C}" type="slidenum">
              <a:rPr lang="tr-TR" smtClean="0">
                <a:solidFill>
                  <a:schemeClr val="bg1"/>
                </a:solidFill>
                <a:latin typeface="GalanoGrotesque-Bold" panose="00000800000000000000" pitchFamily="50" charset="-94"/>
              </a:rPr>
              <a:t>270</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381663" y="883304"/>
            <a:ext cx="11419812" cy="5516052"/>
          </a:xfrm>
          <a:prstGeom prst="rect">
            <a:avLst/>
          </a:prstGeom>
        </p:spPr>
      </p:pic>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İMZA SÜRECİ</a:t>
            </a:r>
            <a:endParaRPr lang="tr-TR" sz="2400" b="1" dirty="0">
              <a:solidFill>
                <a:schemeClr val="accent5">
                  <a:lumMod val="75000"/>
                </a:schemeClr>
              </a:solidFill>
              <a:latin typeface="GalanoGrotesque-Medium" panose="00000600000000000000" pitchFamily="50" charset="-94"/>
            </a:endParaRPr>
          </a:p>
        </p:txBody>
      </p:sp>
      <p:sp>
        <p:nvSpPr>
          <p:cNvPr id="10" name="Dikdörtgen 9"/>
          <p:cNvSpPr/>
          <p:nvPr/>
        </p:nvSpPr>
        <p:spPr>
          <a:xfrm>
            <a:off x="795519" y="1715767"/>
            <a:ext cx="1143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Dikdörtgen 11"/>
          <p:cNvSpPr/>
          <p:nvPr/>
        </p:nvSpPr>
        <p:spPr>
          <a:xfrm>
            <a:off x="381663" y="1923334"/>
            <a:ext cx="975274"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920538124"/>
      </p:ext>
    </p:extLst>
  </p:cSld>
  <p:clrMapOvr>
    <a:masterClrMapping/>
  </p:clrMapOvr>
  <p:transition spd="slow">
    <p:push dir="u"/>
  </p:transition>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34775" y="6508777"/>
            <a:ext cx="495300" cy="365125"/>
          </a:xfrm>
        </p:spPr>
        <p:txBody>
          <a:bodyPr/>
          <a:lstStyle/>
          <a:p>
            <a:fld id="{16449A80-6FDC-475E-9293-1C17F140D77C}" type="slidenum">
              <a:rPr lang="tr-TR" smtClean="0">
                <a:solidFill>
                  <a:schemeClr val="bg1"/>
                </a:solidFill>
                <a:latin typeface="GalanoGrotesque-Bold" panose="00000800000000000000" pitchFamily="50" charset="-94"/>
              </a:rPr>
              <a:t>271</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381663" y="883304"/>
            <a:ext cx="11381712" cy="5593033"/>
          </a:xfrm>
          <a:prstGeom prst="rect">
            <a:avLst/>
          </a:prstGeom>
        </p:spPr>
      </p:pic>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İMZA SÜRECİ</a:t>
            </a:r>
            <a:endParaRPr lang="tr-TR" sz="2400" b="1" dirty="0">
              <a:solidFill>
                <a:schemeClr val="accent5">
                  <a:lumMod val="75000"/>
                </a:schemeClr>
              </a:solidFill>
              <a:latin typeface="GalanoGrotesque-Medium" panose="00000600000000000000" pitchFamily="50" charset="-94"/>
            </a:endParaRPr>
          </a:p>
        </p:txBody>
      </p:sp>
      <p:sp>
        <p:nvSpPr>
          <p:cNvPr id="3" name="Dikdörtgen 2"/>
          <p:cNvSpPr/>
          <p:nvPr/>
        </p:nvSpPr>
        <p:spPr>
          <a:xfrm>
            <a:off x="2732809" y="3958936"/>
            <a:ext cx="2524991" cy="20781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100833264"/>
      </p:ext>
    </p:extLst>
  </p:cSld>
  <p:clrMapOvr>
    <a:masterClrMapping/>
  </p:clrMapOvr>
  <p:transition spd="slow">
    <p:push dir="u"/>
  </p:transition>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077" y="285314"/>
            <a:ext cx="204768" cy="259531"/>
          </a:xfrm>
          <a:prstGeom prst="rect">
            <a:avLst/>
          </a:prstGeom>
        </p:spPr>
      </p:pic>
      <p:sp>
        <p:nvSpPr>
          <p:cNvPr id="4" name="Slayt Numarası Yer Tutucusu 3"/>
          <p:cNvSpPr>
            <a:spLocks noGrp="1"/>
          </p:cNvSpPr>
          <p:nvPr>
            <p:ph type="sldNum" sz="quarter" idx="12"/>
          </p:nvPr>
        </p:nvSpPr>
        <p:spPr>
          <a:xfrm>
            <a:off x="11515725" y="6508777"/>
            <a:ext cx="514350" cy="365125"/>
          </a:xfrm>
        </p:spPr>
        <p:txBody>
          <a:bodyPr/>
          <a:lstStyle/>
          <a:p>
            <a:fld id="{16449A80-6FDC-475E-9293-1C17F140D77C}" type="slidenum">
              <a:rPr lang="tr-TR" smtClean="0">
                <a:solidFill>
                  <a:schemeClr val="bg1"/>
                </a:solidFill>
                <a:latin typeface="GalanoGrotesque-Bold" panose="00000800000000000000" pitchFamily="50" charset="-94"/>
              </a:rPr>
              <a:t>272</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232845" y="850863"/>
            <a:ext cx="11492429" cy="5548492"/>
          </a:xfrm>
          <a:prstGeom prst="rect">
            <a:avLst/>
          </a:prstGeom>
        </p:spPr>
      </p:pic>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İMZA SÜRECİ</a:t>
            </a:r>
            <a:endParaRPr lang="tr-TR" sz="2400" b="1" dirty="0">
              <a:solidFill>
                <a:schemeClr val="accent5">
                  <a:lumMod val="75000"/>
                </a:schemeClr>
              </a:solidFill>
              <a:latin typeface="GalanoGrotesque-Medium" panose="00000600000000000000" pitchFamily="50" charset="-94"/>
            </a:endParaRPr>
          </a:p>
        </p:txBody>
      </p:sp>
      <p:sp>
        <p:nvSpPr>
          <p:cNvPr id="10" name="Dikdörtgen 9"/>
          <p:cNvSpPr/>
          <p:nvPr/>
        </p:nvSpPr>
        <p:spPr>
          <a:xfrm>
            <a:off x="3002973" y="3844635"/>
            <a:ext cx="2171699" cy="207819"/>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867785547"/>
      </p:ext>
    </p:extLst>
  </p:cSld>
  <p:clrMapOvr>
    <a:masterClrMapping/>
  </p:clrMapOvr>
  <p:transition spd="slow">
    <p:push dir="u"/>
  </p:transition>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906" y="306016"/>
            <a:ext cx="204768" cy="259531"/>
          </a:xfrm>
          <a:prstGeom prst="rect">
            <a:avLst/>
          </a:prstGeom>
        </p:spPr>
      </p:pic>
      <p:sp>
        <p:nvSpPr>
          <p:cNvPr id="4" name="Slayt Numarası Yer Tutucusu 3"/>
          <p:cNvSpPr>
            <a:spLocks noGrp="1"/>
          </p:cNvSpPr>
          <p:nvPr>
            <p:ph type="sldNum" sz="quarter" idx="12"/>
          </p:nvPr>
        </p:nvSpPr>
        <p:spPr>
          <a:xfrm>
            <a:off x="11477625" y="6508777"/>
            <a:ext cx="523875" cy="365125"/>
          </a:xfrm>
        </p:spPr>
        <p:txBody>
          <a:bodyPr/>
          <a:lstStyle/>
          <a:p>
            <a:fld id="{16449A80-6FDC-475E-9293-1C17F140D77C}" type="slidenum">
              <a:rPr lang="tr-TR" smtClean="0">
                <a:solidFill>
                  <a:schemeClr val="bg1"/>
                </a:solidFill>
                <a:latin typeface="GalanoGrotesque-Bold" panose="00000800000000000000" pitchFamily="50" charset="-94"/>
              </a:rPr>
              <a:t>273</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381664" y="883304"/>
            <a:ext cx="11295986" cy="5498446"/>
          </a:xfrm>
          <a:prstGeom prst="rect">
            <a:avLst/>
          </a:prstGeom>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KEYS RAPORLAR</a:t>
            </a:r>
          </a:p>
        </p:txBody>
      </p:sp>
      <p:sp>
        <p:nvSpPr>
          <p:cNvPr id="10" name="Dikdörtgen 9"/>
          <p:cNvSpPr/>
          <p:nvPr/>
        </p:nvSpPr>
        <p:spPr>
          <a:xfrm>
            <a:off x="785128" y="1819676"/>
            <a:ext cx="1143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381663" y="2048276"/>
            <a:ext cx="975274"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3965263969"/>
      </p:ext>
    </p:extLst>
  </p:cSld>
  <p:clrMapOvr>
    <a:masterClrMapping/>
  </p:clrMapOvr>
  <p:transition spd="slow">
    <p:push dir="u"/>
  </p:transition>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30227"/>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772" y="306016"/>
            <a:ext cx="204768" cy="259531"/>
          </a:xfrm>
          <a:prstGeom prst="rect">
            <a:avLst/>
          </a:prstGeom>
        </p:spPr>
      </p:pic>
      <p:sp>
        <p:nvSpPr>
          <p:cNvPr id="4" name="Slayt Numarası Yer Tutucusu 3"/>
          <p:cNvSpPr>
            <a:spLocks noGrp="1"/>
          </p:cNvSpPr>
          <p:nvPr>
            <p:ph type="sldNum" sz="quarter" idx="12"/>
          </p:nvPr>
        </p:nvSpPr>
        <p:spPr>
          <a:xfrm>
            <a:off x="11351260" y="6594111"/>
            <a:ext cx="640715" cy="263890"/>
          </a:xfrm>
        </p:spPr>
        <p:txBody>
          <a:bodyPr/>
          <a:lstStyle/>
          <a:p>
            <a:fld id="{16449A80-6FDC-475E-9293-1C17F140D77C}" type="slidenum">
              <a:rPr lang="tr-TR" smtClean="0">
                <a:solidFill>
                  <a:schemeClr val="bg1"/>
                </a:solidFill>
                <a:latin typeface="GalanoGrotesque-Bold" panose="00000800000000000000" pitchFamily="50" charset="-94"/>
              </a:rPr>
              <a:t>274</a:t>
            </a:fld>
            <a:endParaRPr lang="tr-TR" dirty="0">
              <a:solidFill>
                <a:schemeClr val="bg1"/>
              </a:solidFill>
              <a:latin typeface="GalanoGrotesque-Bold" panose="00000800000000000000" pitchFamily="50" charset="-94"/>
            </a:endParaRPr>
          </a:p>
        </p:txBody>
      </p:sp>
      <p:pic>
        <p:nvPicPr>
          <p:cNvPr id="10" name="Resim 9"/>
          <p:cNvPicPr/>
          <p:nvPr/>
        </p:nvPicPr>
        <p:blipFill>
          <a:blip r:embed="rId7"/>
          <a:stretch>
            <a:fillRect/>
          </a:stretch>
        </p:blipFill>
        <p:spPr>
          <a:xfrm>
            <a:off x="495300" y="981076"/>
            <a:ext cx="11229975" cy="5391149"/>
          </a:xfrm>
          <a:prstGeom prst="rect">
            <a:avLst/>
          </a:prstGeom>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KEYS RAPORLAR</a:t>
            </a:r>
          </a:p>
        </p:txBody>
      </p:sp>
      <p:sp>
        <p:nvSpPr>
          <p:cNvPr id="9" name="Dikdörtgen 8"/>
          <p:cNvSpPr/>
          <p:nvPr/>
        </p:nvSpPr>
        <p:spPr>
          <a:xfrm>
            <a:off x="495300" y="2058416"/>
            <a:ext cx="975274"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899074" y="1829816"/>
            <a:ext cx="1143000" cy="228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405986978"/>
      </p:ext>
    </p:extLst>
  </p:cSld>
  <p:clrMapOvr>
    <a:masterClrMapping/>
  </p:clrMapOvr>
  <p:transition spd="slow">
    <p:push dir="u"/>
  </p:transition>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363597" y="6508777"/>
            <a:ext cx="637903" cy="365125"/>
          </a:xfrm>
        </p:spPr>
        <p:txBody>
          <a:bodyPr/>
          <a:lstStyle/>
          <a:p>
            <a:fld id="{16449A80-6FDC-475E-9293-1C17F140D77C}" type="slidenum">
              <a:rPr lang="tr-TR" smtClean="0">
                <a:solidFill>
                  <a:schemeClr val="bg1"/>
                </a:solidFill>
                <a:latin typeface="GalanoGrotesque-Bold" panose="00000800000000000000" pitchFamily="50" charset="-94"/>
              </a:rPr>
              <a:t>275</a:t>
            </a:fld>
            <a:endParaRPr lang="tr-TR" dirty="0">
              <a:solidFill>
                <a:schemeClr val="bg1"/>
              </a:solidFill>
              <a:latin typeface="GalanoGrotesque-Bold" panose="00000800000000000000" pitchFamily="50" charset="-94"/>
            </a:endParaRPr>
          </a:p>
        </p:txBody>
      </p:sp>
      <p:pic>
        <p:nvPicPr>
          <p:cNvPr id="9" name="Resim 8"/>
          <p:cNvPicPr/>
          <p:nvPr/>
        </p:nvPicPr>
        <p:blipFill>
          <a:blip r:embed="rId8"/>
          <a:stretch>
            <a:fillRect/>
          </a:stretch>
        </p:blipFill>
        <p:spPr>
          <a:xfrm>
            <a:off x="381663" y="967977"/>
            <a:ext cx="11305512" cy="5166989"/>
          </a:xfrm>
          <a:prstGeom prst="rect">
            <a:avLst/>
          </a:prstGeom>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E-İMZADA BEKLEYEN</a:t>
            </a:r>
          </a:p>
        </p:txBody>
      </p:sp>
      <p:sp>
        <p:nvSpPr>
          <p:cNvPr id="10" name="Dikdörtgen 9"/>
          <p:cNvSpPr/>
          <p:nvPr/>
        </p:nvSpPr>
        <p:spPr>
          <a:xfrm>
            <a:off x="381663" y="1871379"/>
            <a:ext cx="975274" cy="1246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793100" y="1713863"/>
            <a:ext cx="1268963" cy="2198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a:off x="5051803" y="4483865"/>
            <a:ext cx="1584293" cy="13609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Sol Ok 2"/>
          <p:cNvSpPr/>
          <p:nvPr/>
        </p:nvSpPr>
        <p:spPr>
          <a:xfrm>
            <a:off x="6741875" y="4396731"/>
            <a:ext cx="606376" cy="310365"/>
          </a:xfrm>
          <a:prstGeom prst="leftArrow">
            <a:avLst>
              <a:gd name="adj1" fmla="val 50000"/>
              <a:gd name="adj2" fmla="val 8856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266862862"/>
      </p:ext>
    </p:extLst>
  </p:cSld>
  <p:clrMapOvr>
    <a:overrideClrMapping bg1="lt1" tx1="dk1" bg2="lt2" tx2="dk2" accent1="accent1" accent2="accent2" accent3="accent3" accent4="accent4" accent5="accent5" accent6="accent6" hlink="hlink" folHlink="folHlink"/>
  </p:clrMapOvr>
  <p:transition spd="slow">
    <p:push dir="u"/>
  </p:transition>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25251" y="6508777"/>
            <a:ext cx="504824" cy="349223"/>
          </a:xfrm>
        </p:spPr>
        <p:txBody>
          <a:bodyPr/>
          <a:lstStyle/>
          <a:p>
            <a:fld id="{16449A80-6FDC-475E-9293-1C17F140D77C}" type="slidenum">
              <a:rPr lang="tr-TR" smtClean="0">
                <a:solidFill>
                  <a:schemeClr val="bg1"/>
                </a:solidFill>
                <a:latin typeface="GalanoGrotesque-Bold" panose="00000800000000000000" pitchFamily="50" charset="-94"/>
              </a:rPr>
              <a:t>276</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381664" y="1000125"/>
            <a:ext cx="11343612" cy="5276850"/>
          </a:xfrm>
          <a:prstGeom prst="rect">
            <a:avLst/>
          </a:prstGeom>
        </p:spPr>
      </p:pic>
      <p:sp>
        <p:nvSpPr>
          <p:cNvPr id="8"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E-İMZADA BEKLEYEN</a:t>
            </a:r>
          </a:p>
        </p:txBody>
      </p:sp>
      <p:sp>
        <p:nvSpPr>
          <p:cNvPr id="15" name="Dikdörtgen 14"/>
          <p:cNvSpPr/>
          <p:nvPr/>
        </p:nvSpPr>
        <p:spPr>
          <a:xfrm>
            <a:off x="381663" y="2422098"/>
            <a:ext cx="927592" cy="149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a:off x="771986" y="2048025"/>
            <a:ext cx="1169901" cy="3740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Dikdörtgen 15"/>
          <p:cNvSpPr/>
          <p:nvPr/>
        </p:nvSpPr>
        <p:spPr>
          <a:xfrm>
            <a:off x="3977089" y="2251336"/>
            <a:ext cx="1584293" cy="341523"/>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529347701"/>
      </p:ext>
    </p:extLst>
  </p:cSld>
  <p:clrMapOvr>
    <a:masterClrMapping/>
  </p:clrMapOvr>
  <p:transition spd="slow">
    <p:push dir="u"/>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85314"/>
            <a:ext cx="204768" cy="259531"/>
          </a:xfrm>
          <a:prstGeom prst="rect">
            <a:avLst/>
          </a:prstGeom>
        </p:spPr>
      </p:pic>
      <p:sp>
        <p:nvSpPr>
          <p:cNvPr id="4" name="Slayt Numarası Yer Tutucusu 3"/>
          <p:cNvSpPr>
            <a:spLocks noGrp="1"/>
          </p:cNvSpPr>
          <p:nvPr>
            <p:ph type="sldNum" sz="quarter" idx="12"/>
          </p:nvPr>
        </p:nvSpPr>
        <p:spPr>
          <a:xfrm>
            <a:off x="11506200" y="6562725"/>
            <a:ext cx="495300" cy="295275"/>
          </a:xfrm>
        </p:spPr>
        <p:txBody>
          <a:bodyPr/>
          <a:lstStyle/>
          <a:p>
            <a:fld id="{16449A80-6FDC-475E-9293-1C17F140D77C}" type="slidenum">
              <a:rPr lang="tr-TR" smtClean="0">
                <a:solidFill>
                  <a:schemeClr val="bg1"/>
                </a:solidFill>
                <a:latin typeface="GalanoGrotesque-Bold" panose="00000800000000000000" pitchFamily="50" charset="-94"/>
              </a:rPr>
              <a:t>277</a:t>
            </a:fld>
            <a:endParaRPr lang="tr-TR" dirty="0">
              <a:solidFill>
                <a:schemeClr val="bg1"/>
              </a:solidFill>
              <a:latin typeface="GalanoGrotesque-Bold" panose="00000800000000000000" pitchFamily="50" charset="-94"/>
            </a:endParaRPr>
          </a:p>
        </p:txBody>
      </p:sp>
      <p:pic>
        <p:nvPicPr>
          <p:cNvPr id="9" name="Resim 8"/>
          <p:cNvPicPr/>
          <p:nvPr/>
        </p:nvPicPr>
        <p:blipFill>
          <a:blip r:embed="rId7"/>
          <a:stretch>
            <a:fillRect/>
          </a:stretch>
        </p:blipFill>
        <p:spPr>
          <a:xfrm>
            <a:off x="381664" y="937251"/>
            <a:ext cx="11195438" cy="5388903"/>
          </a:xfrm>
          <a:prstGeom prst="rect">
            <a:avLst/>
          </a:prstGeom>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İZLE – TAKİP ET</a:t>
            </a:r>
          </a:p>
        </p:txBody>
      </p:sp>
      <p:sp>
        <p:nvSpPr>
          <p:cNvPr id="10" name="Dikdörtgen 9"/>
          <p:cNvSpPr/>
          <p:nvPr/>
        </p:nvSpPr>
        <p:spPr>
          <a:xfrm>
            <a:off x="647700" y="1828800"/>
            <a:ext cx="869374" cy="125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1050579" y="1660848"/>
            <a:ext cx="1070325" cy="1679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3" name="Dikdörtgen 2"/>
          <p:cNvSpPr/>
          <p:nvPr/>
        </p:nvSpPr>
        <p:spPr>
          <a:xfrm>
            <a:off x="5115761" y="5094515"/>
            <a:ext cx="1530221" cy="17525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6" name="Sol Ok 15"/>
          <p:cNvSpPr/>
          <p:nvPr/>
        </p:nvSpPr>
        <p:spPr>
          <a:xfrm>
            <a:off x="6759410" y="5026961"/>
            <a:ext cx="606376" cy="310365"/>
          </a:xfrm>
          <a:prstGeom prst="leftArrow">
            <a:avLst>
              <a:gd name="adj1" fmla="val 50000"/>
              <a:gd name="adj2" fmla="val 88564"/>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528824827"/>
      </p:ext>
    </p:extLst>
  </p:cSld>
  <p:clrMapOvr>
    <a:masterClrMapping/>
  </p:clrMapOvr>
  <p:transition spd="slow">
    <p:push dir="u"/>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278</a:t>
            </a:fld>
            <a:endParaRPr lang="tr-TR" dirty="0">
              <a:solidFill>
                <a:schemeClr val="bg1"/>
              </a:solidFill>
              <a:latin typeface="GalanoGrotesque-Bold" panose="00000800000000000000" pitchFamily="50" charset="-94"/>
            </a:endParaRPr>
          </a:p>
        </p:txBody>
      </p:sp>
      <p:pic>
        <p:nvPicPr>
          <p:cNvPr id="10" name="Resim 9"/>
          <p:cNvPicPr/>
          <p:nvPr/>
        </p:nvPicPr>
        <p:blipFill>
          <a:blip r:embed="rId7"/>
          <a:stretch>
            <a:fillRect/>
          </a:stretch>
        </p:blipFill>
        <p:spPr>
          <a:xfrm>
            <a:off x="381663" y="1295401"/>
            <a:ext cx="11362662" cy="4638674"/>
          </a:xfrm>
          <a:prstGeom prst="rect">
            <a:avLst/>
          </a:prstGeom>
        </p:spPr>
      </p:pic>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9" name="Dikdörtgen 8"/>
          <p:cNvSpPr/>
          <p:nvPr/>
        </p:nvSpPr>
        <p:spPr>
          <a:xfrm>
            <a:off x="831272" y="1984664"/>
            <a:ext cx="1070263" cy="1662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flipV="1">
            <a:off x="497029" y="2127432"/>
            <a:ext cx="869374" cy="1964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Dikdörtgen 16"/>
          <p:cNvSpPr/>
          <p:nvPr/>
        </p:nvSpPr>
        <p:spPr>
          <a:xfrm>
            <a:off x="5292708" y="1984664"/>
            <a:ext cx="1530221" cy="339179"/>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dirty="0" smtClean="0">
                <a:solidFill>
                  <a:schemeClr val="accent5">
                    <a:lumMod val="75000"/>
                  </a:schemeClr>
                </a:solidFill>
                <a:latin typeface="GalanoGrotesque-Medium" panose="00000600000000000000" pitchFamily="50" charset="-94"/>
              </a:rPr>
              <a:t>İZLE – TAKİP ET</a:t>
            </a:r>
          </a:p>
        </p:txBody>
      </p:sp>
    </p:spTree>
    <p:extLst>
      <p:ext uri="{BB962C8B-B14F-4D97-AF65-F5344CB8AC3E}">
        <p14:creationId xmlns:p14="http://schemas.microsoft.com/office/powerpoint/2010/main" val="1025044771"/>
      </p:ext>
    </p:extLst>
  </p:cSld>
  <p:clrMapOvr>
    <a:masterClrMapping/>
  </p:clrMapOvr>
  <p:transition spd="slow">
    <p:push dir="u"/>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279</a:t>
            </a:fld>
            <a:endParaRPr lang="tr-TR" dirty="0">
              <a:solidFill>
                <a:schemeClr val="bg1"/>
              </a:solidFill>
              <a:latin typeface="GalanoGrotesque-Bold" panose="00000800000000000000" pitchFamily="50" charset="-94"/>
            </a:endParaRPr>
          </a:p>
        </p:txBody>
      </p:sp>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pc="-1" dirty="0">
                <a:solidFill>
                  <a:srgbClr val="2F5597"/>
                </a:solidFill>
                <a:uFill>
                  <a:solidFill>
                    <a:srgbClr val="FFFFFF"/>
                  </a:solidFill>
                </a:uFill>
                <a:latin typeface="GalanoGrotesque-Bold"/>
              </a:rPr>
              <a:t>KEYS Çalışma Masasında Bulunan Evrak İşlemleri</a:t>
            </a:r>
            <a:endParaRPr lang="tr-TR" sz="2400" spc="-1" dirty="0">
              <a:solidFill>
                <a:srgbClr val="000000"/>
              </a:solidFill>
              <a:uFill>
                <a:solidFill>
                  <a:srgbClr val="FFFFFF"/>
                </a:solidFill>
              </a:uFill>
            </a:endParaRPr>
          </a:p>
        </p:txBody>
      </p:sp>
      <p:pic>
        <p:nvPicPr>
          <p:cNvPr id="16" name="Resim 15"/>
          <p:cNvPicPr>
            <a:picLocks noChangeAspect="1"/>
          </p:cNvPicPr>
          <p:nvPr/>
        </p:nvPicPr>
        <p:blipFill>
          <a:blip r:embed="rId7"/>
          <a:stretch>
            <a:fillRect/>
          </a:stretch>
        </p:blipFill>
        <p:spPr>
          <a:xfrm>
            <a:off x="575131" y="878281"/>
            <a:ext cx="10921156" cy="5598479"/>
          </a:xfrm>
          <a:prstGeom prst="rect">
            <a:avLst/>
          </a:prstGeom>
        </p:spPr>
      </p:pic>
      <p:sp>
        <p:nvSpPr>
          <p:cNvPr id="19" name="Dikdörtgen 18"/>
          <p:cNvSpPr/>
          <p:nvPr/>
        </p:nvSpPr>
        <p:spPr>
          <a:xfrm>
            <a:off x="2401199" y="3478306"/>
            <a:ext cx="2206660" cy="132677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tr-TR"/>
          </a:p>
        </p:txBody>
      </p:sp>
      <p:sp>
        <p:nvSpPr>
          <p:cNvPr id="20" name="Dikdörtgen 19"/>
          <p:cNvSpPr/>
          <p:nvPr/>
        </p:nvSpPr>
        <p:spPr>
          <a:xfrm>
            <a:off x="1390206" y="2612571"/>
            <a:ext cx="453580" cy="3464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tr-TR"/>
          </a:p>
        </p:txBody>
      </p:sp>
      <p:cxnSp>
        <p:nvCxnSpPr>
          <p:cNvPr id="21" name="Düz Ok Bağlayıcısı 20"/>
          <p:cNvCxnSpPr/>
          <p:nvPr/>
        </p:nvCxnSpPr>
        <p:spPr>
          <a:xfrm flipH="1">
            <a:off x="1891756" y="2781938"/>
            <a:ext cx="557413" cy="384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Yuvarlatılmış Dikdörtgen 21"/>
          <p:cNvSpPr/>
          <p:nvPr/>
        </p:nvSpPr>
        <p:spPr>
          <a:xfrm>
            <a:off x="7924800" y="3343834"/>
            <a:ext cx="3065929" cy="1909483"/>
          </a:xfrm>
          <a:prstGeom prst="roundRect">
            <a:avLst/>
          </a:prstGeom>
          <a:solidFill>
            <a:schemeClr val="accent5">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0" dirty="0" smtClean="0">
                <a:solidFill>
                  <a:schemeClr val="tx2">
                    <a:lumMod val="75000"/>
                  </a:schemeClr>
                </a:solidFill>
                <a:latin typeface="Calibri" panose="020F0502020204030204" pitchFamily="34" charset="0"/>
                <a:cs typeface="Calibri" panose="020F0502020204030204" pitchFamily="34" charset="0"/>
              </a:rPr>
              <a:t>Klasörlerim alanının solunda yer alan          simgesine tıklanarak bir klasör oluşturulur.</a:t>
            </a:r>
            <a:endParaRPr lang="tr-TR" sz="2200" dirty="0">
              <a:solidFill>
                <a:schemeClr val="tx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4928461"/>
      </p:ext>
    </p:extLst>
  </p:cSld>
  <p:clrMapOvr>
    <a:masterClrMapping/>
  </p:clrMapOvr>
  <p:transition spd="slow">
    <p:push dir="u"/>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280</a:t>
            </a:fld>
            <a:endParaRPr lang="tr-TR" dirty="0">
              <a:solidFill>
                <a:schemeClr val="bg1"/>
              </a:solidFill>
              <a:latin typeface="GalanoGrotesque-Bold" panose="00000800000000000000" pitchFamily="50" charset="-94"/>
            </a:endParaRPr>
          </a:p>
        </p:txBody>
      </p:sp>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pc="-1" dirty="0">
                <a:solidFill>
                  <a:srgbClr val="2F5597"/>
                </a:solidFill>
                <a:uFill>
                  <a:solidFill>
                    <a:srgbClr val="FFFFFF"/>
                  </a:solidFill>
                </a:uFill>
                <a:latin typeface="GalanoGrotesque-Bold"/>
              </a:rPr>
              <a:t>KEYS Çalışma Masasında Bulunan Evrak İşlemleri</a:t>
            </a:r>
            <a:endParaRPr lang="tr-TR" sz="2400" spc="-1" dirty="0">
              <a:solidFill>
                <a:srgbClr val="000000"/>
              </a:solidFill>
              <a:uFill>
                <a:solidFill>
                  <a:srgbClr val="FFFFFF"/>
                </a:solidFill>
              </a:uFill>
            </a:endParaRPr>
          </a:p>
        </p:txBody>
      </p:sp>
      <p:pic>
        <p:nvPicPr>
          <p:cNvPr id="9" name="Resim 8"/>
          <p:cNvPicPr>
            <a:picLocks noChangeAspect="1"/>
          </p:cNvPicPr>
          <p:nvPr/>
        </p:nvPicPr>
        <p:blipFill>
          <a:blip r:embed="rId7"/>
          <a:stretch>
            <a:fillRect/>
          </a:stretch>
        </p:blipFill>
        <p:spPr>
          <a:xfrm>
            <a:off x="687502" y="823675"/>
            <a:ext cx="10635218" cy="5839385"/>
          </a:xfrm>
          <a:prstGeom prst="rect">
            <a:avLst/>
          </a:prstGeom>
        </p:spPr>
      </p:pic>
      <p:cxnSp>
        <p:nvCxnSpPr>
          <p:cNvPr id="10" name="Düz Ok Bağlayıcısı 9"/>
          <p:cNvCxnSpPr/>
          <p:nvPr/>
        </p:nvCxnSpPr>
        <p:spPr>
          <a:xfrm flipH="1" flipV="1">
            <a:off x="6167718" y="2626659"/>
            <a:ext cx="999797" cy="51098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Yuvarlatılmış Dikdörtgen 15"/>
          <p:cNvSpPr/>
          <p:nvPr/>
        </p:nvSpPr>
        <p:spPr>
          <a:xfrm>
            <a:off x="7247559" y="2850777"/>
            <a:ext cx="2900487" cy="1407458"/>
          </a:xfrm>
          <a:prstGeom prst="roundRect">
            <a:avLst/>
          </a:prstGeom>
          <a:solidFill>
            <a:schemeClr val="accent5">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tr-TR" sz="2200" dirty="0" smtClean="0">
                <a:solidFill>
                  <a:schemeClr val="tx2">
                    <a:lumMod val="75000"/>
                  </a:schemeClr>
                </a:solidFill>
                <a:latin typeface="Calibri" panose="020F0502020204030204" pitchFamily="34" charset="0"/>
                <a:cs typeface="Calibri" panose="020F0502020204030204" pitchFamily="34" charset="0"/>
              </a:rPr>
              <a:t>Klasör adı belirlenerek ‘’</a:t>
            </a:r>
            <a:r>
              <a:rPr lang="tr-TR" sz="2200" dirty="0" smtClean="0">
                <a:solidFill>
                  <a:schemeClr val="tx1"/>
                </a:solidFill>
                <a:latin typeface="Calibri" panose="020F0502020204030204" pitchFamily="34" charset="0"/>
                <a:cs typeface="Calibri" panose="020F0502020204030204" pitchFamily="34" charset="0"/>
              </a:rPr>
              <a:t>Oluştur</a:t>
            </a:r>
            <a:r>
              <a:rPr lang="tr-TR" sz="2200" dirty="0" smtClean="0">
                <a:solidFill>
                  <a:schemeClr val="tx2">
                    <a:lumMod val="75000"/>
                  </a:schemeClr>
                </a:solidFill>
                <a:latin typeface="Calibri" panose="020F0502020204030204" pitchFamily="34" charset="0"/>
                <a:cs typeface="Calibri" panose="020F0502020204030204" pitchFamily="34" charset="0"/>
              </a:rPr>
              <a:t>’’ butonu ile klasör oluşturma işlemi tamamlanır.</a:t>
            </a:r>
            <a:endParaRPr lang="tr-TR" sz="2200" dirty="0">
              <a:solidFill>
                <a:schemeClr val="tx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45592288"/>
      </p:ext>
    </p:extLst>
  </p:cSld>
  <p:clrMapOvr>
    <a:masterClrMapping/>
  </p:clrMapOvr>
  <p:transition spd="slow">
    <p:push dir="u"/>
  </p:transition>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281</a:t>
            </a:fld>
            <a:endParaRPr lang="tr-TR" dirty="0">
              <a:solidFill>
                <a:schemeClr val="bg1"/>
              </a:solidFill>
              <a:latin typeface="GalanoGrotesque-Bold" panose="00000800000000000000" pitchFamily="50" charset="-94"/>
            </a:endParaRPr>
          </a:p>
        </p:txBody>
      </p:sp>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pc="-1" dirty="0">
                <a:solidFill>
                  <a:srgbClr val="2F5597"/>
                </a:solidFill>
                <a:uFill>
                  <a:solidFill>
                    <a:srgbClr val="FFFFFF"/>
                  </a:solidFill>
                </a:uFill>
                <a:latin typeface="GalanoGrotesque-Bold"/>
              </a:rPr>
              <a:t>KEYS Çalışma Masasında Bulunan Evrak İşlemleri</a:t>
            </a:r>
            <a:endParaRPr lang="tr-TR" sz="2400" spc="-1" dirty="0">
              <a:solidFill>
                <a:srgbClr val="000000"/>
              </a:solidFill>
              <a:uFill>
                <a:solidFill>
                  <a:srgbClr val="FFFFFF"/>
                </a:solidFill>
              </a:uFill>
            </a:endParaRPr>
          </a:p>
        </p:txBody>
      </p:sp>
      <p:pic>
        <p:nvPicPr>
          <p:cNvPr id="8" name="Resim 7"/>
          <p:cNvPicPr>
            <a:picLocks noChangeAspect="1"/>
          </p:cNvPicPr>
          <p:nvPr/>
        </p:nvPicPr>
        <p:blipFill>
          <a:blip r:embed="rId7"/>
          <a:stretch>
            <a:fillRect/>
          </a:stretch>
        </p:blipFill>
        <p:spPr>
          <a:xfrm>
            <a:off x="607456" y="964012"/>
            <a:ext cx="10824210" cy="5406256"/>
          </a:xfrm>
          <a:prstGeom prst="rect">
            <a:avLst/>
          </a:prstGeom>
        </p:spPr>
      </p:pic>
      <p:sp>
        <p:nvSpPr>
          <p:cNvPr id="9" name="Yuvarlatılmış Dikdörtgen 8"/>
          <p:cNvSpPr/>
          <p:nvPr/>
        </p:nvSpPr>
        <p:spPr>
          <a:xfrm>
            <a:off x="3399432" y="2885559"/>
            <a:ext cx="2969462" cy="1479176"/>
          </a:xfrm>
          <a:prstGeom prst="roundRect">
            <a:avLst/>
          </a:prstGeom>
          <a:solidFill>
            <a:schemeClr val="accent5">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0" dirty="0" smtClean="0">
                <a:solidFill>
                  <a:schemeClr val="tx2">
                    <a:lumMod val="75000"/>
                  </a:schemeClr>
                </a:solidFill>
                <a:latin typeface="Calibri" panose="020F0502020204030204" pitchFamily="34" charset="0"/>
                <a:cs typeface="Calibri" panose="020F0502020204030204" pitchFamily="34" charset="0"/>
              </a:rPr>
              <a:t>‘’</a:t>
            </a:r>
            <a:r>
              <a:rPr lang="tr-TR" sz="2200" dirty="0" smtClean="0">
                <a:solidFill>
                  <a:schemeClr val="tx1"/>
                </a:solidFill>
                <a:latin typeface="Calibri" panose="020F0502020204030204" pitchFamily="34" charset="0"/>
                <a:cs typeface="Calibri" panose="020F0502020204030204" pitchFamily="34" charset="0"/>
              </a:rPr>
              <a:t>Klasörlerim</a:t>
            </a:r>
            <a:r>
              <a:rPr lang="tr-TR" sz="2200" dirty="0" smtClean="0">
                <a:solidFill>
                  <a:schemeClr val="tx2">
                    <a:lumMod val="75000"/>
                  </a:schemeClr>
                </a:solidFill>
                <a:latin typeface="Calibri" panose="020F0502020204030204" pitchFamily="34" charset="0"/>
                <a:cs typeface="Calibri" panose="020F0502020204030204" pitchFamily="34" charset="0"/>
              </a:rPr>
              <a:t>’’ alanına tıklanarak oluşturulan klasör açılır ve açılan Klasöre tıklanır.</a:t>
            </a:r>
            <a:endParaRPr lang="tr-TR" sz="2200" dirty="0">
              <a:solidFill>
                <a:schemeClr val="tx2">
                  <a:lumMod val="75000"/>
                </a:schemeClr>
              </a:solidFill>
              <a:latin typeface="Calibri" panose="020F0502020204030204" pitchFamily="34" charset="0"/>
              <a:cs typeface="Calibri" panose="020F0502020204030204" pitchFamily="34" charset="0"/>
            </a:endParaRPr>
          </a:p>
        </p:txBody>
      </p:sp>
      <p:cxnSp>
        <p:nvCxnSpPr>
          <p:cNvPr id="10" name="Düz Ok Bağlayıcısı 9"/>
          <p:cNvCxnSpPr/>
          <p:nvPr/>
        </p:nvCxnSpPr>
        <p:spPr>
          <a:xfrm flipH="1">
            <a:off x="1548842" y="3137647"/>
            <a:ext cx="1777064" cy="52949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p:cNvCxnSpPr/>
          <p:nvPr/>
        </p:nvCxnSpPr>
        <p:spPr>
          <a:xfrm flipH="1">
            <a:off x="2151529" y="3953435"/>
            <a:ext cx="1174377" cy="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4551152"/>
      </p:ext>
    </p:extLst>
  </p:cSld>
  <p:clrMapOvr>
    <a:masterClrMapping/>
  </p:clrMapOvr>
  <p:transition spd="slow">
    <p:push dir="u"/>
  </p:transition>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282</a:t>
            </a:fld>
            <a:endParaRPr lang="tr-TR" dirty="0">
              <a:solidFill>
                <a:schemeClr val="bg1"/>
              </a:solidFill>
              <a:latin typeface="GalanoGrotesque-Bold" panose="00000800000000000000" pitchFamily="50" charset="-94"/>
            </a:endParaRPr>
          </a:p>
        </p:txBody>
      </p:sp>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pc="-1" dirty="0">
                <a:solidFill>
                  <a:srgbClr val="2F5597"/>
                </a:solidFill>
                <a:uFill>
                  <a:solidFill>
                    <a:srgbClr val="FFFFFF"/>
                  </a:solidFill>
                </a:uFill>
                <a:latin typeface="GalanoGrotesque-Bold"/>
              </a:rPr>
              <a:t>KEYS Çalışma Masasında Bulunan Evrak İşlemleri</a:t>
            </a:r>
            <a:endParaRPr lang="tr-TR" sz="2400" spc="-1" dirty="0">
              <a:solidFill>
                <a:srgbClr val="000000"/>
              </a:solidFill>
              <a:uFill>
                <a:solidFill>
                  <a:srgbClr val="FFFFFF"/>
                </a:solidFill>
              </a:uFill>
            </a:endParaRPr>
          </a:p>
        </p:txBody>
      </p:sp>
      <p:pic>
        <p:nvPicPr>
          <p:cNvPr id="8" name="Resim 7"/>
          <p:cNvPicPr>
            <a:picLocks noChangeAspect="1"/>
          </p:cNvPicPr>
          <p:nvPr/>
        </p:nvPicPr>
        <p:blipFill>
          <a:blip r:embed="rId7"/>
          <a:stretch>
            <a:fillRect/>
          </a:stretch>
        </p:blipFill>
        <p:spPr>
          <a:xfrm>
            <a:off x="776852" y="932760"/>
            <a:ext cx="10416988" cy="5418613"/>
          </a:xfrm>
          <a:prstGeom prst="rect">
            <a:avLst/>
          </a:prstGeom>
        </p:spPr>
      </p:pic>
      <p:pic>
        <p:nvPicPr>
          <p:cNvPr id="9" name="Resim 8"/>
          <p:cNvPicPr>
            <a:picLocks noChangeAspect="1"/>
          </p:cNvPicPr>
          <p:nvPr/>
        </p:nvPicPr>
        <p:blipFill>
          <a:blip r:embed="rId7"/>
          <a:stretch>
            <a:fillRect/>
          </a:stretch>
        </p:blipFill>
        <p:spPr>
          <a:xfrm>
            <a:off x="776852" y="932760"/>
            <a:ext cx="10416988" cy="5418613"/>
          </a:xfrm>
          <a:prstGeom prst="rect">
            <a:avLst/>
          </a:prstGeom>
        </p:spPr>
      </p:pic>
      <p:sp>
        <p:nvSpPr>
          <p:cNvPr id="10" name="Dikdörtgen 9"/>
          <p:cNvSpPr/>
          <p:nvPr/>
        </p:nvSpPr>
        <p:spPr>
          <a:xfrm>
            <a:off x="8253749" y="1981319"/>
            <a:ext cx="1204015" cy="3675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tr-TR"/>
          </a:p>
        </p:txBody>
      </p:sp>
      <p:sp>
        <p:nvSpPr>
          <p:cNvPr id="15" name="Yuvarlatılmış Dikdörtgen 14"/>
          <p:cNvSpPr/>
          <p:nvPr/>
        </p:nvSpPr>
        <p:spPr>
          <a:xfrm>
            <a:off x="7881785" y="3272562"/>
            <a:ext cx="2391768" cy="941294"/>
          </a:xfrm>
          <a:prstGeom prst="roundRect">
            <a:avLst/>
          </a:prstGeom>
          <a:solidFill>
            <a:schemeClr val="accent5">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0" dirty="0" smtClean="0">
                <a:solidFill>
                  <a:schemeClr val="tx2">
                    <a:lumMod val="75000"/>
                  </a:schemeClr>
                </a:solidFill>
                <a:latin typeface="Calibri" panose="020F0502020204030204" pitchFamily="34" charset="0"/>
                <a:cs typeface="Calibri" panose="020F0502020204030204" pitchFamily="34" charset="0"/>
              </a:rPr>
              <a:t>‘</a:t>
            </a:r>
            <a:r>
              <a:rPr lang="tr-TR" sz="2200" dirty="0" smtClean="0">
                <a:solidFill>
                  <a:schemeClr val="tx1"/>
                </a:solidFill>
                <a:latin typeface="Calibri" panose="020F0502020204030204" pitchFamily="34" charset="0"/>
                <a:cs typeface="Calibri" panose="020F0502020204030204" pitchFamily="34" charset="0"/>
              </a:rPr>
              <a:t>’Evraktan Belge Al</a:t>
            </a:r>
            <a:r>
              <a:rPr lang="tr-TR" sz="2200" dirty="0" smtClean="0">
                <a:solidFill>
                  <a:schemeClr val="tx2">
                    <a:lumMod val="75000"/>
                  </a:schemeClr>
                </a:solidFill>
                <a:latin typeface="Calibri" panose="020F0502020204030204" pitchFamily="34" charset="0"/>
                <a:cs typeface="Calibri" panose="020F0502020204030204" pitchFamily="34" charset="0"/>
              </a:rPr>
              <a:t>’’ </a:t>
            </a:r>
            <a:r>
              <a:rPr lang="tr-TR" sz="2200" dirty="0">
                <a:solidFill>
                  <a:schemeClr val="tx2">
                    <a:lumMod val="75000"/>
                  </a:schemeClr>
                </a:solidFill>
                <a:latin typeface="Calibri" panose="020F0502020204030204" pitchFamily="34" charset="0"/>
                <a:cs typeface="Calibri" panose="020F0502020204030204" pitchFamily="34" charset="0"/>
              </a:rPr>
              <a:t>b</a:t>
            </a:r>
            <a:r>
              <a:rPr lang="tr-TR" sz="2200" dirty="0" smtClean="0">
                <a:solidFill>
                  <a:schemeClr val="tx2">
                    <a:lumMod val="75000"/>
                  </a:schemeClr>
                </a:solidFill>
                <a:latin typeface="Calibri" panose="020F0502020204030204" pitchFamily="34" charset="0"/>
                <a:cs typeface="Calibri" panose="020F0502020204030204" pitchFamily="34" charset="0"/>
              </a:rPr>
              <a:t>utonuna tıklanır.</a:t>
            </a:r>
            <a:endParaRPr lang="tr-TR" sz="2200" dirty="0">
              <a:solidFill>
                <a:schemeClr val="tx2">
                  <a:lumMod val="75000"/>
                </a:schemeClr>
              </a:solidFill>
              <a:latin typeface="Calibri" panose="020F0502020204030204" pitchFamily="34" charset="0"/>
              <a:cs typeface="Calibri" panose="020F0502020204030204" pitchFamily="34" charset="0"/>
            </a:endParaRPr>
          </a:p>
        </p:txBody>
      </p:sp>
      <p:cxnSp>
        <p:nvCxnSpPr>
          <p:cNvPr id="16" name="Düz Ok Bağlayıcısı 15"/>
          <p:cNvCxnSpPr/>
          <p:nvPr/>
        </p:nvCxnSpPr>
        <p:spPr>
          <a:xfrm flipV="1">
            <a:off x="8837479" y="2413299"/>
            <a:ext cx="0" cy="73062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8504291"/>
      </p:ext>
    </p:extLst>
  </p:cSld>
  <p:clrMapOvr>
    <a:masterClrMapping/>
  </p:clrMapOvr>
  <p:transition spd="slow">
    <p:push dir="u"/>
  </p:transition>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283</a:t>
            </a:fld>
            <a:endParaRPr lang="tr-TR" dirty="0">
              <a:solidFill>
                <a:schemeClr val="bg1"/>
              </a:solidFill>
              <a:latin typeface="GalanoGrotesque-Bold" panose="00000800000000000000" pitchFamily="50" charset="-94"/>
            </a:endParaRPr>
          </a:p>
        </p:txBody>
      </p:sp>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pc="-1" dirty="0">
                <a:solidFill>
                  <a:srgbClr val="2F5597"/>
                </a:solidFill>
                <a:uFill>
                  <a:solidFill>
                    <a:srgbClr val="FFFFFF"/>
                  </a:solidFill>
                </a:uFill>
                <a:latin typeface="GalanoGrotesque-Bold"/>
              </a:rPr>
              <a:t>KEYS Çalışma Masasında Bulunan Evrak İşlemleri</a:t>
            </a:r>
            <a:endParaRPr lang="tr-TR" sz="2400" spc="-1" dirty="0">
              <a:solidFill>
                <a:srgbClr val="000000"/>
              </a:solidFill>
              <a:uFill>
                <a:solidFill>
                  <a:srgbClr val="FFFFFF"/>
                </a:solidFill>
              </a:uFill>
            </a:endParaRPr>
          </a:p>
        </p:txBody>
      </p:sp>
      <p:pic>
        <p:nvPicPr>
          <p:cNvPr id="8" name="Resim 7"/>
          <p:cNvPicPr>
            <a:picLocks noChangeAspect="1"/>
          </p:cNvPicPr>
          <p:nvPr/>
        </p:nvPicPr>
        <p:blipFill rotWithShape="1">
          <a:blip r:embed="rId7"/>
          <a:srcRect l="2913" t="5801"/>
          <a:stretch/>
        </p:blipFill>
        <p:spPr>
          <a:xfrm>
            <a:off x="995082" y="1255059"/>
            <a:ext cx="10157012" cy="5068144"/>
          </a:xfrm>
          <a:prstGeom prst="rect">
            <a:avLst/>
          </a:prstGeom>
        </p:spPr>
      </p:pic>
      <p:sp>
        <p:nvSpPr>
          <p:cNvPr id="9" name="Yuvarlatılmış Dikdörtgen 8"/>
          <p:cNvSpPr/>
          <p:nvPr/>
        </p:nvSpPr>
        <p:spPr>
          <a:xfrm>
            <a:off x="4710253" y="3433927"/>
            <a:ext cx="3151793" cy="941294"/>
          </a:xfrm>
          <a:prstGeom prst="roundRect">
            <a:avLst/>
          </a:prstGeom>
          <a:solidFill>
            <a:schemeClr val="accent5">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0" dirty="0" smtClean="0">
                <a:solidFill>
                  <a:schemeClr val="tx2">
                    <a:lumMod val="75000"/>
                  </a:schemeClr>
                </a:solidFill>
                <a:latin typeface="Calibri" panose="020F0502020204030204" pitchFamily="34" charset="0"/>
                <a:cs typeface="Calibri" panose="020F0502020204030204" pitchFamily="34" charset="0"/>
              </a:rPr>
              <a:t>‘</a:t>
            </a:r>
            <a:r>
              <a:rPr lang="tr-TR" sz="2200" dirty="0" smtClean="0">
                <a:solidFill>
                  <a:schemeClr val="tx1"/>
                </a:solidFill>
                <a:latin typeface="Calibri" panose="020F0502020204030204" pitchFamily="34" charset="0"/>
                <a:cs typeface="Calibri" panose="020F0502020204030204" pitchFamily="34" charset="0"/>
              </a:rPr>
              <a:t>’Üzerimdeki Evraklar</a:t>
            </a:r>
            <a:r>
              <a:rPr lang="tr-TR" sz="2200" dirty="0" smtClean="0">
                <a:solidFill>
                  <a:schemeClr val="tx2">
                    <a:lumMod val="75000"/>
                  </a:schemeClr>
                </a:solidFill>
                <a:latin typeface="Calibri" panose="020F0502020204030204" pitchFamily="34" charset="0"/>
                <a:cs typeface="Calibri" panose="020F0502020204030204" pitchFamily="34" charset="0"/>
              </a:rPr>
              <a:t>’’ seçilir.</a:t>
            </a:r>
            <a:endParaRPr lang="tr-TR" sz="2200" dirty="0">
              <a:solidFill>
                <a:schemeClr val="tx2">
                  <a:lumMod val="75000"/>
                </a:schemeClr>
              </a:solidFill>
              <a:latin typeface="Calibri" panose="020F0502020204030204" pitchFamily="34" charset="0"/>
              <a:cs typeface="Calibri" panose="020F0502020204030204" pitchFamily="34" charset="0"/>
            </a:endParaRPr>
          </a:p>
        </p:txBody>
      </p:sp>
      <p:sp>
        <p:nvSpPr>
          <p:cNvPr id="10" name="Dikdörtgen 9"/>
          <p:cNvSpPr/>
          <p:nvPr/>
        </p:nvSpPr>
        <p:spPr>
          <a:xfrm>
            <a:off x="3132467" y="2850776"/>
            <a:ext cx="1188522" cy="3675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tr-TR"/>
          </a:p>
        </p:txBody>
      </p:sp>
      <p:cxnSp>
        <p:nvCxnSpPr>
          <p:cNvPr id="15" name="Düz Ok Bağlayıcısı 14"/>
          <p:cNvCxnSpPr/>
          <p:nvPr/>
        </p:nvCxnSpPr>
        <p:spPr>
          <a:xfrm flipH="1" flipV="1">
            <a:off x="3835523" y="3321868"/>
            <a:ext cx="745442" cy="4672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631305"/>
      </p:ext>
    </p:extLst>
  </p:cSld>
  <p:clrMapOvr>
    <a:masterClrMapping/>
  </p:clrMapOvr>
  <p:transition spd="slow">
    <p:push dir="u"/>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363597" y="6476337"/>
            <a:ext cx="828403" cy="381663"/>
          </a:xfrm>
          <a:prstGeom prst="rect">
            <a:avLst/>
          </a:prstGeom>
        </p:spPr>
      </p:pic>
      <p:pic>
        <p:nvPicPr>
          <p:cNvPr id="13" name="Resim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20702"/>
            <a:ext cx="381663" cy="830161"/>
          </a:xfrm>
          <a:prstGeom prst="rect">
            <a:avLst/>
          </a:prstGeom>
        </p:spPr>
      </p:pic>
      <p:pic>
        <p:nvPicPr>
          <p:cNvPr id="14" name="Resim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306016"/>
            <a:ext cx="204768" cy="259531"/>
          </a:xfrm>
          <a:prstGeom prst="rect">
            <a:avLst/>
          </a:prstGeom>
        </p:spPr>
      </p:pic>
      <p:sp>
        <p:nvSpPr>
          <p:cNvPr id="4" name="Slayt Numarası Yer Tutucusu 3"/>
          <p:cNvSpPr>
            <a:spLocks noGrp="1"/>
          </p:cNvSpPr>
          <p:nvPr>
            <p:ph type="sldNum" sz="quarter" idx="12"/>
          </p:nvPr>
        </p:nvSpPr>
        <p:spPr>
          <a:xfrm>
            <a:off x="11515725" y="6526812"/>
            <a:ext cx="466725" cy="347090"/>
          </a:xfrm>
        </p:spPr>
        <p:txBody>
          <a:bodyPr/>
          <a:lstStyle/>
          <a:p>
            <a:fld id="{16449A80-6FDC-475E-9293-1C17F140D77C}" type="slidenum">
              <a:rPr lang="tr-TR" smtClean="0">
                <a:solidFill>
                  <a:schemeClr val="bg1"/>
                </a:solidFill>
                <a:latin typeface="GalanoGrotesque-Bold" panose="00000800000000000000" pitchFamily="50" charset="-94"/>
              </a:rPr>
              <a:t>284</a:t>
            </a:fld>
            <a:endParaRPr lang="tr-TR" dirty="0">
              <a:solidFill>
                <a:schemeClr val="bg1"/>
              </a:solidFill>
              <a:latin typeface="GalanoGrotesque-Bold" panose="00000800000000000000" pitchFamily="50" charset="-94"/>
            </a:endParaRPr>
          </a:p>
        </p:txBody>
      </p:sp>
      <p:sp>
        <p:nvSpPr>
          <p:cNvPr id="12" name="Unvan 1"/>
          <p:cNvSpPr txBox="1">
            <a:spLocks/>
          </p:cNvSpPr>
          <p:nvPr/>
        </p:nvSpPr>
        <p:spPr>
          <a:xfrm>
            <a:off x="556837" y="1274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tr-TR" sz="2400" b="1" dirty="0" smtClean="0">
              <a:solidFill>
                <a:schemeClr val="accent5">
                  <a:lumMod val="75000"/>
                </a:schemeClr>
              </a:solidFill>
              <a:latin typeface="GalanoGrotesque-Medium" panose="00000600000000000000" pitchFamily="50" charset="-94"/>
            </a:endParaRPr>
          </a:p>
        </p:txBody>
      </p:sp>
      <p:sp>
        <p:nvSpPr>
          <p:cNvPr id="18" name="Unvan 1"/>
          <p:cNvSpPr txBox="1">
            <a:spLocks/>
          </p:cNvSpPr>
          <p:nvPr/>
        </p:nvSpPr>
        <p:spPr>
          <a:xfrm>
            <a:off x="709237" y="279896"/>
            <a:ext cx="8989933" cy="57516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tr-TR" sz="2400" b="1" spc="-1" dirty="0">
                <a:solidFill>
                  <a:srgbClr val="2F5597"/>
                </a:solidFill>
                <a:uFill>
                  <a:solidFill>
                    <a:srgbClr val="FFFFFF"/>
                  </a:solidFill>
                </a:uFill>
                <a:latin typeface="GalanoGrotesque-Bold"/>
              </a:rPr>
              <a:t>KEYS Çalışma Masasında Bulunan Evrak İşlemleri</a:t>
            </a:r>
            <a:endParaRPr lang="tr-TR" sz="2400" spc="-1" dirty="0">
              <a:solidFill>
                <a:srgbClr val="000000"/>
              </a:solidFill>
              <a:uFill>
                <a:solidFill>
                  <a:srgbClr val="FFFFFF"/>
                </a:solidFill>
              </a:uFill>
            </a:endParaRPr>
          </a:p>
        </p:txBody>
      </p:sp>
      <p:pic>
        <p:nvPicPr>
          <p:cNvPr id="9" name="Resim 8"/>
          <p:cNvPicPr>
            <a:picLocks noChangeAspect="1"/>
          </p:cNvPicPr>
          <p:nvPr/>
        </p:nvPicPr>
        <p:blipFill>
          <a:blip r:embed="rId7"/>
          <a:stretch>
            <a:fillRect/>
          </a:stretch>
        </p:blipFill>
        <p:spPr>
          <a:xfrm>
            <a:off x="744069" y="932760"/>
            <a:ext cx="10515601" cy="5324605"/>
          </a:xfrm>
          <a:prstGeom prst="rect">
            <a:avLst/>
          </a:prstGeom>
        </p:spPr>
      </p:pic>
      <p:sp>
        <p:nvSpPr>
          <p:cNvPr id="10" name="Dikdörtgen 9"/>
          <p:cNvSpPr/>
          <p:nvPr/>
        </p:nvSpPr>
        <p:spPr>
          <a:xfrm>
            <a:off x="4346018" y="1732607"/>
            <a:ext cx="1262422" cy="36755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p:style>
        <p:txBody>
          <a:bodyPr/>
          <a:lstStyle/>
          <a:p>
            <a:endParaRPr lang="tr-TR"/>
          </a:p>
        </p:txBody>
      </p:sp>
      <p:cxnSp>
        <p:nvCxnSpPr>
          <p:cNvPr id="15" name="Düz Ok Bağlayıcısı 14"/>
          <p:cNvCxnSpPr/>
          <p:nvPr/>
        </p:nvCxnSpPr>
        <p:spPr>
          <a:xfrm flipH="1" flipV="1">
            <a:off x="5457320" y="2216583"/>
            <a:ext cx="810059" cy="860730"/>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Yuvarlatılmış Dikdörtgen 15"/>
          <p:cNvSpPr/>
          <p:nvPr/>
        </p:nvSpPr>
        <p:spPr>
          <a:xfrm>
            <a:off x="3465949" y="3249979"/>
            <a:ext cx="3151793" cy="1053079"/>
          </a:xfrm>
          <a:prstGeom prst="roundRect">
            <a:avLst/>
          </a:prstGeom>
          <a:solidFill>
            <a:schemeClr val="accent5">
              <a:lumMod val="20000"/>
              <a:lumOff val="80000"/>
            </a:schemeClr>
          </a:solid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200" dirty="0" smtClean="0">
                <a:solidFill>
                  <a:schemeClr val="tx2">
                    <a:lumMod val="75000"/>
                  </a:schemeClr>
                </a:solidFill>
                <a:latin typeface="Calibri" panose="020F0502020204030204" pitchFamily="34" charset="0"/>
                <a:cs typeface="Calibri" panose="020F0502020204030204" pitchFamily="34" charset="0"/>
              </a:rPr>
              <a:t>‘’</a:t>
            </a:r>
            <a:r>
              <a:rPr lang="tr-TR" sz="2200" dirty="0" smtClean="0">
                <a:solidFill>
                  <a:schemeClr val="tx1"/>
                </a:solidFill>
                <a:latin typeface="Calibri" panose="020F0502020204030204" pitchFamily="34" charset="0"/>
                <a:cs typeface="Calibri" panose="020F0502020204030204" pitchFamily="34" charset="0"/>
              </a:rPr>
              <a:t>AKTAR</a:t>
            </a:r>
            <a:r>
              <a:rPr lang="tr-TR" sz="2200" dirty="0" smtClean="0">
                <a:solidFill>
                  <a:schemeClr val="tx2">
                    <a:lumMod val="75000"/>
                  </a:schemeClr>
                </a:solidFill>
                <a:latin typeface="Calibri" panose="020F0502020204030204" pitchFamily="34" charset="0"/>
                <a:cs typeface="Calibri" panose="020F0502020204030204" pitchFamily="34" charset="0"/>
              </a:rPr>
              <a:t>’’ butonu ile Klasöre kaydetme işlemi gerçekleştirilir.</a:t>
            </a:r>
            <a:endParaRPr lang="tr-TR" sz="2200" dirty="0">
              <a:solidFill>
                <a:schemeClr val="tx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12535741"/>
      </p:ext>
    </p:extLst>
  </p:cSld>
  <p:clrMapOvr>
    <a:masterClrMapping/>
  </p:clrMapOvr>
  <p:transition spd="slow">
    <p:push dir="u"/>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Unvan 1"/>
          <p:cNvSpPr>
            <a:spLocks noGrp="1"/>
          </p:cNvSpPr>
          <p:nvPr>
            <p:ph type="ctrTitle"/>
          </p:nvPr>
        </p:nvSpPr>
        <p:spPr>
          <a:xfrm>
            <a:off x="6013450" y="4913906"/>
            <a:ext cx="5949950" cy="691556"/>
          </a:xfrm>
        </p:spPr>
        <p:txBody>
          <a:bodyPr>
            <a:noAutofit/>
          </a:bodyPr>
          <a:lstStyle/>
          <a:p>
            <a:r>
              <a:rPr lang="tr-TR" sz="4000" b="1" spc="1000" dirty="0" smtClean="0">
                <a:solidFill>
                  <a:schemeClr val="bg1"/>
                </a:solidFill>
                <a:latin typeface="GalanoGrotesque-Bold" panose="00000800000000000000" pitchFamily="50" charset="-94"/>
              </a:rPr>
              <a:t>TEŞEKKÜRLER</a:t>
            </a:r>
            <a:endParaRPr lang="tr-TR" sz="4000" b="1" spc="1000" dirty="0">
              <a:solidFill>
                <a:schemeClr val="bg1"/>
              </a:solidFill>
              <a:latin typeface="GalanoGrotesque-Bold" panose="00000800000000000000" pitchFamily="50" charset="-94"/>
            </a:endParaRPr>
          </a:p>
        </p:txBody>
      </p:sp>
      <p:pic>
        <p:nvPicPr>
          <p:cNvPr id="6" name="Resim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129" y="2919983"/>
            <a:ext cx="3051054" cy="1018034"/>
          </a:xfrm>
          <a:prstGeom prst="rect">
            <a:avLst/>
          </a:prstGeom>
        </p:spPr>
      </p:pic>
      <p:pic>
        <p:nvPicPr>
          <p:cNvPr id="9" name="Resim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1347" y="0"/>
            <a:ext cx="1792224" cy="6858000"/>
          </a:xfrm>
          <a:prstGeom prst="rect">
            <a:avLst/>
          </a:prstGeom>
        </p:spPr>
      </p:pic>
    </p:spTree>
    <p:extLst>
      <p:ext uri="{BB962C8B-B14F-4D97-AF65-F5344CB8AC3E}">
        <p14:creationId xmlns:p14="http://schemas.microsoft.com/office/powerpoint/2010/main" val="1408819129"/>
      </p:ext>
    </p:extLst>
  </p:cSld>
  <p:clrMapOvr>
    <a:masterClrMapping/>
  </p:clrMapOvr>
  <p:transition spd="slow">
    <p:push dir="u"/>
  </p:transition>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enel">
  <a:themeElements>
    <a:clrScheme name="1_Gen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Genel">
      <a:majorFont>
        <a:latin typeface="Tahoma"/>
        <a:ea typeface=""/>
        <a:cs typeface=""/>
      </a:majorFont>
      <a:minorFont>
        <a:latin typeface="Tahoma"/>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99CC00">
            <a:alpha val="13000"/>
          </a:srgbClr>
        </a:solidFill>
        <a:ln w="38100" cap="flat" cmpd="sng" algn="ctr">
          <a:solidFill>
            <a:srgbClr val="99CC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Garamond" pitchFamily="18" charset="0"/>
          </a:defRPr>
        </a:defPPr>
      </a:lstStyle>
    </a:spDef>
    <a:lnDef>
      <a:spPr bwMode="auto">
        <a:xfrm>
          <a:off x="0" y="0"/>
          <a:ext cx="1" cy="1"/>
        </a:xfrm>
        <a:custGeom>
          <a:avLst/>
          <a:gdLst/>
          <a:ahLst/>
          <a:cxnLst/>
          <a:rect l="0" t="0" r="0" b="0"/>
          <a:pathLst/>
        </a:custGeom>
        <a:solidFill>
          <a:srgbClr val="99CC00">
            <a:alpha val="13000"/>
          </a:srgbClr>
        </a:solidFill>
        <a:ln w="38100" cap="flat" cmpd="sng" algn="ctr">
          <a:solidFill>
            <a:srgbClr val="99CC00"/>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tr-TR" sz="1800" b="1" i="0" u="none" strike="noStrike" cap="none" normalizeH="0" baseline="0" smtClean="0">
            <a:ln>
              <a:noFill/>
            </a:ln>
            <a:solidFill>
              <a:schemeClr val="tx1"/>
            </a:solidFill>
            <a:effectLst/>
            <a:latin typeface="Garamond" pitchFamily="18" charset="0"/>
          </a:defRPr>
        </a:defPPr>
      </a:lstStyle>
    </a:lnDef>
  </a:objectDefaults>
  <a:extraClrSchemeLst>
    <a:extraClrScheme>
      <a:clrScheme name="1_Gen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Gene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Gene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Gene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Gene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Gene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Genel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Gene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Gene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Gene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Gene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Gene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4_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5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6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7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15740</TotalTime>
  <Words>10356</Words>
  <Application>Microsoft Office PowerPoint</Application>
  <PresentationFormat>Geniş ekran</PresentationFormat>
  <Paragraphs>1800</Paragraphs>
  <Slides>285</Slides>
  <Notes>149</Notes>
  <HiddenSlides>0</HiddenSlides>
  <MMClips>0</MMClips>
  <ScaleCrop>false</ScaleCrop>
  <HeadingPairs>
    <vt:vector size="6" baseType="variant">
      <vt:variant>
        <vt:lpstr>Kullanılan Yazı Tipleri</vt:lpstr>
      </vt:variant>
      <vt:variant>
        <vt:i4>13</vt:i4>
      </vt:variant>
      <vt:variant>
        <vt:lpstr>Tema</vt:lpstr>
      </vt:variant>
      <vt:variant>
        <vt:i4>7</vt:i4>
      </vt:variant>
      <vt:variant>
        <vt:lpstr>Slayt Başlıkları</vt:lpstr>
      </vt:variant>
      <vt:variant>
        <vt:i4>285</vt:i4>
      </vt:variant>
    </vt:vector>
  </HeadingPairs>
  <TitlesOfParts>
    <vt:vector size="305" baseType="lpstr">
      <vt:lpstr>Arial</vt:lpstr>
      <vt:lpstr>Arial Black</vt:lpstr>
      <vt:lpstr>Calibri</vt:lpstr>
      <vt:lpstr>Calibri Light</vt:lpstr>
      <vt:lpstr>DejaVu Sans</vt:lpstr>
      <vt:lpstr>Droid Sans Fallback</vt:lpstr>
      <vt:lpstr>GalanoGrotesque-Bold</vt:lpstr>
      <vt:lpstr>GalanoGrotesque-Medium</vt:lpstr>
      <vt:lpstr>Garamond</vt:lpstr>
      <vt:lpstr>Tahoma</vt:lpstr>
      <vt:lpstr>Times New Roman</vt:lpstr>
      <vt:lpstr>Verdana</vt:lpstr>
      <vt:lpstr>Wingdings</vt:lpstr>
      <vt:lpstr>Office Teması</vt:lpstr>
      <vt:lpstr>1_Office Teması</vt:lpstr>
      <vt:lpstr>1_Genel</vt:lpstr>
      <vt:lpstr>2_Office Teması</vt:lpstr>
      <vt:lpstr>3_Office Teması</vt:lpstr>
      <vt:lpstr>4_Office Teması</vt:lpstr>
      <vt:lpstr>2_Office Theme</vt:lpstr>
      <vt:lpstr>GELİR İDARESİ BAŞKANLIĞI  VERGİ DAİRESİ MÜDÜRLERİ İÇİN EVDB EKRANLARI ve GİBİNTRANET UYGULAMALARI</vt:lpstr>
      <vt:lpstr>VERGİ DAİRESİNDE KULLANILAN OTOMASYON PROGRAMLARI </vt:lpstr>
      <vt:lpstr>PowerPoint Sunusu</vt:lpstr>
      <vt:lpstr>PowerPoint Sunusu</vt:lpstr>
      <vt:lpstr>OTOMASYON PROGRAMLARININ TARİHÇESİ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EVDB ve EVDB RAPOR EKRANLARI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YAZIŞMA ARŞİV ve ÖZLÜK İŞLEMLERİ SERVİSİ</vt:lpstr>
      <vt:lpstr>PowerPoint Sunusu</vt:lpstr>
      <vt:lpstr>EVRAK BİRİMİ(EVRAK SERVİSİ) </vt:lpstr>
      <vt:lpstr>PowerPoint Sunusu</vt:lpstr>
      <vt:lpstr>PowerPoint Sunusu</vt:lpstr>
      <vt:lpstr>TARAMA KONTROL BÖLÜMÜ </vt:lpstr>
      <vt:lpstr>PowerPoint Sunusu</vt:lpstr>
      <vt:lpstr>VERGİLENDİRME BÖLÜMÜ  SİCİL YOKLAMA SERVİSİ </vt:lpstr>
      <vt:lpstr>PowerPoint Sunusu</vt:lpstr>
      <vt:lpstr>PowerPoint Sunusu</vt:lpstr>
      <vt:lpstr>PowerPoint Sunusu</vt:lpstr>
      <vt:lpstr>PowerPoint Sunusu</vt:lpstr>
      <vt:lpstr>PowerPoint Sunusu</vt:lpstr>
      <vt:lpstr>PowerPoint Sunusu</vt:lpstr>
      <vt:lpstr>Teminat İsteme (VUK 153/A Md) </vt:lpstr>
      <vt:lpstr>Teminat İsteme (VUK 153/A Md) </vt:lpstr>
      <vt:lpstr>VUK 153/A Müdür Olur Yazısı </vt:lpstr>
      <vt:lpstr>PowerPoint Sunusu</vt:lpstr>
      <vt:lpstr>PowerPoint Sunusu</vt:lpstr>
      <vt:lpstr>VUK 153/A Alınan Teminatların İadesi</vt:lpstr>
      <vt:lpstr>Mükellefiyet kaydının analiz ve değerlendirme sonuçlarına bağlı olarak terkini (VUK 160/A)</vt:lpstr>
      <vt:lpstr>Mükellefiyet kaydının analiz ve değerlendirme sonuçlarına bağlı olarak terkini (VUK 160/A)</vt:lpstr>
      <vt:lpstr>Mükellefiyet kaydının analiz ve değerlendirme sonuçlarına bağlı olarak terkini (VUK 160/A)</vt:lpstr>
      <vt:lpstr>PowerPoint Sunusu</vt:lpstr>
      <vt:lpstr>PowerPoint Sunusu</vt:lpstr>
      <vt:lpstr>VERGİLENDİRME BÖLÜMÜ  SÜREKLİ YÜKÜMLÜLÜKLER SERVİSİ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VERGİLENDİRME BÖLÜMÜ  KDV ÖTV İADE SERVİSİ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VERGİLENDİRME BÖLÜMÜ İHTİLAFLI İŞLER SERVİSİ</vt:lpstr>
      <vt:lpstr>PowerPoint Sunusu</vt:lpstr>
      <vt:lpstr>PowerPoint Sunusu</vt:lpstr>
      <vt:lpstr>PowerPoint Sunusu</vt:lpstr>
      <vt:lpstr>PowerPoint Sunusu</vt:lpstr>
      <vt:lpstr>PowerPoint Sunusu</vt:lpstr>
      <vt:lpstr>PowerPoint Sunusu</vt:lpstr>
      <vt:lpstr>VERGİLENDİRME BÖLÜMÜ SÜREKSİZ YÜKÜMLÜLÜKLER SERVİSİ</vt:lpstr>
      <vt:lpstr>PowerPoint Sunusu</vt:lpstr>
      <vt:lpstr>MOTORLU TAŞITLAR VERGİSİ İŞLEMLERİ</vt:lpstr>
      <vt:lpstr>PowerPoint Sunusu</vt:lpstr>
      <vt:lpstr>PowerPoint Sunusu</vt:lpstr>
      <vt:lpstr>PowerPoint Sunusu</vt:lpstr>
      <vt:lpstr>PowerPoint Sunusu</vt:lpstr>
      <vt:lpstr>PowerPoint Sunusu</vt:lpstr>
      <vt:lpstr>PowerPoint Sunusu</vt:lpstr>
      <vt:lpstr>KOVUŞTURMA BÖLÜMÜ  TAKİP SERVİSİ</vt:lpstr>
      <vt:lpstr>PowerPoint Sunusu</vt:lpstr>
      <vt:lpstr>PowerPoint Sunusu</vt:lpstr>
      <vt:lpstr>PowerPoint Sunusu</vt:lpstr>
      <vt:lpstr>PowerPoint Sunusu</vt:lpstr>
      <vt:lpstr>KOVUŞTURMA BÖLÜMÜ  İCRA SATIŞ SERVİSİ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MUHASEBE BÖLÜMÜ  MUHASEBE KAYIT SERVİSİ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MUHASEBE BÖLÜMÜ  VEZNE SERVİSİ</vt:lpstr>
      <vt:lpstr>PowerPoint Sunusu</vt:lpstr>
      <vt:lpstr>PowerPoint Sunusu</vt:lpstr>
      <vt:lpstr>PowerPoint Sunusu</vt:lpstr>
      <vt:lpstr>PowerPoint Sunusu</vt:lpstr>
      <vt:lpstr>GİBİNTRANET</vt:lpstr>
      <vt:lpstr>PowerPoint Sunusu</vt:lpstr>
      <vt:lpstr>YBS-YÖNETİM BİLGİ SİSTEMİ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VGS-VERİ GİRİŞ SİSTEMİ </vt:lpstr>
      <vt:lpstr>PowerPoint Sunusu</vt:lpstr>
      <vt:lpstr>MBS-MÜKELLEF BİLGİ SİSTEMİ </vt:lpstr>
      <vt:lpstr>PowerPoint Sunusu</vt:lpstr>
      <vt:lpstr>PowerPoint Sunusu</vt:lpstr>
      <vt:lpstr>PowerPoint Sunusu</vt:lpstr>
      <vt:lpstr>PowerPoint Sunusu</vt:lpstr>
      <vt:lpstr>MHK-MÜKELLEF HESAP KARTI </vt:lpstr>
      <vt:lpstr>PowerPoint Sunusu</vt:lpstr>
      <vt:lpstr>TDI-TOPLU DÖKÜMLER VE İCMALLER </vt:lpstr>
      <vt:lpstr>PowerPoint Sunusu</vt:lpstr>
      <vt:lpstr>EYS-ELEKTRONİK YOKLAMA SİSTEMİ </vt:lpstr>
      <vt:lpstr>PowerPoint Sunusu</vt:lpstr>
      <vt:lpstr>PowerPoint Sunusu</vt:lpstr>
      <vt:lpstr>PowerPoint Sunusu</vt:lpstr>
      <vt:lpstr>PowerPoint Sunusu</vt:lpstr>
      <vt:lpstr>PowerPoint Sunusu</vt:lpstr>
      <vt:lpstr>PowerPoint Sunusu</vt:lpstr>
      <vt:lpstr>PowerPoint Sunusu</vt:lpstr>
      <vt:lpstr>PowerPoint Sunusu</vt:lpstr>
      <vt:lpstr>GMBS-GAYRİMENKUL BİLGİ SİSTEMİ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KDVİRA SİSTEMİ  İADE TAKİP SİSTEMİ </vt:lpstr>
      <vt:lpstr>PowerPoint Sunusu</vt:lpstr>
      <vt:lpstr>PowerPoint Sunusu</vt:lpstr>
      <vt:lpstr>ÖZES-ÖZEL ESASLAR UYGULAMASI </vt:lpstr>
      <vt:lpstr>PowerPoint Sunusu</vt:lpstr>
      <vt:lpstr>PowerPoint Sunusu</vt:lpstr>
      <vt:lpstr>PowerPoint Sunusu</vt:lpstr>
      <vt:lpstr>PowerPoint Sunusu</vt:lpstr>
      <vt:lpstr>PowerPoint Sunusu</vt:lpstr>
      <vt:lpstr>PowerPoint Sunusu</vt:lpstr>
      <vt:lpstr>E-BELGE SİSTEMİ </vt:lpstr>
      <vt:lpstr>PowerPoint Sunusu</vt:lpstr>
      <vt:lpstr>KEYS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TEŞEKKÜRLER</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Pc</dc:creator>
  <cp:lastModifiedBy>Microsoft hesabı</cp:lastModifiedBy>
  <cp:revision>472</cp:revision>
  <cp:lastPrinted>2023-09-25T06:40:28Z</cp:lastPrinted>
  <dcterms:created xsi:type="dcterms:W3CDTF">2023-04-27T10:13:53Z</dcterms:created>
  <dcterms:modified xsi:type="dcterms:W3CDTF">2025-11-13T10:24:02Z</dcterms:modified>
</cp:coreProperties>
</file>