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4"/>
  </p:notesMasterIdLst>
  <p:handoutMasterIdLst>
    <p:handoutMasterId r:id="rId65"/>
  </p:handoutMasterIdLst>
  <p:sldIdLst>
    <p:sldId id="263" r:id="rId2"/>
    <p:sldId id="268" r:id="rId3"/>
    <p:sldId id="324" r:id="rId4"/>
    <p:sldId id="270" r:id="rId5"/>
    <p:sldId id="323" r:id="rId6"/>
    <p:sldId id="272" r:id="rId7"/>
    <p:sldId id="274" r:id="rId8"/>
    <p:sldId id="325" r:id="rId9"/>
    <p:sldId id="275" r:id="rId10"/>
    <p:sldId id="276" r:id="rId11"/>
    <p:sldId id="328" r:id="rId12"/>
    <p:sldId id="329" r:id="rId13"/>
    <p:sldId id="340" r:id="rId14"/>
    <p:sldId id="342" r:id="rId15"/>
    <p:sldId id="277" r:id="rId16"/>
    <p:sldId id="326" r:id="rId17"/>
    <p:sldId id="278" r:id="rId18"/>
    <p:sldId id="343" r:id="rId19"/>
    <p:sldId id="279" r:id="rId20"/>
    <p:sldId id="280" r:id="rId21"/>
    <p:sldId id="282" r:id="rId22"/>
    <p:sldId id="283" r:id="rId23"/>
    <p:sldId id="285" r:id="rId24"/>
    <p:sldId id="327" r:id="rId25"/>
    <p:sldId id="337" r:id="rId26"/>
    <p:sldId id="338" r:id="rId27"/>
    <p:sldId id="339" r:id="rId28"/>
    <p:sldId id="284" r:id="rId29"/>
    <p:sldId id="286" r:id="rId30"/>
    <p:sldId id="287" r:id="rId31"/>
    <p:sldId id="288" r:id="rId32"/>
    <p:sldId id="289" r:id="rId33"/>
    <p:sldId id="331" r:id="rId34"/>
    <p:sldId id="332" r:id="rId35"/>
    <p:sldId id="333" r:id="rId36"/>
    <p:sldId id="334" r:id="rId37"/>
    <p:sldId id="335" r:id="rId38"/>
    <p:sldId id="294" r:id="rId39"/>
    <p:sldId id="296" r:id="rId40"/>
    <p:sldId id="315" r:id="rId41"/>
    <p:sldId id="298" r:id="rId42"/>
    <p:sldId id="299" r:id="rId43"/>
    <p:sldId id="318" r:id="rId44"/>
    <p:sldId id="300" r:id="rId45"/>
    <p:sldId id="301" r:id="rId46"/>
    <p:sldId id="302" r:id="rId47"/>
    <p:sldId id="303" r:id="rId48"/>
    <p:sldId id="305" r:id="rId49"/>
    <p:sldId id="320" r:id="rId50"/>
    <p:sldId id="336" r:id="rId51"/>
    <p:sldId id="304" r:id="rId52"/>
    <p:sldId id="306" r:id="rId53"/>
    <p:sldId id="307" r:id="rId54"/>
    <p:sldId id="308" r:id="rId55"/>
    <p:sldId id="309" r:id="rId56"/>
    <p:sldId id="310" r:id="rId57"/>
    <p:sldId id="311" r:id="rId58"/>
    <p:sldId id="321" r:id="rId59"/>
    <p:sldId id="316" r:id="rId60"/>
    <p:sldId id="312" r:id="rId61"/>
    <p:sldId id="313" r:id="rId62"/>
    <p:sldId id="260" r:id="rId63"/>
  </p:sldIdLst>
  <p:sldSz cx="12192000" cy="6858000"/>
  <p:notesSz cx="6669088" cy="9926638"/>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96B"/>
    <a:srgbClr val="E206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15" autoAdjust="0"/>
    <p:restoredTop sz="97484" autoAdjust="0"/>
  </p:normalViewPr>
  <p:slideViewPr>
    <p:cSldViewPr snapToGrid="0">
      <p:cViewPr varScale="1">
        <p:scale>
          <a:sx n="113" d="100"/>
          <a:sy n="113" d="100"/>
        </p:scale>
        <p:origin x="138" y="366"/>
      </p:cViewPr>
      <p:guideLst/>
    </p:cSldViewPr>
  </p:slideViewPr>
  <p:outlineViewPr>
    <p:cViewPr>
      <p:scale>
        <a:sx n="33" d="100"/>
        <a:sy n="33" d="100"/>
      </p:scale>
      <p:origin x="0" y="0"/>
    </p:cViewPr>
    <p:sldLst>
      <p:sld r:id="rId1" collapse="1"/>
    </p:sldLst>
  </p:outlineViewPr>
  <p:notesTextViewPr>
    <p:cViewPr>
      <p:scale>
        <a:sx n="1" d="1"/>
        <a:sy n="1" d="1"/>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_rels/viewProps.xml.rels><?xml version="1.0" encoding="UTF-8" standalone="yes"?>
<Relationships xmlns="http://schemas.openxmlformats.org/package/2006/relationships"><Relationship Id="rId1"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784AAD-BBAD-42E0-A69B-D1B7DDA08A3B}"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tr-TR"/>
        </a:p>
      </dgm:t>
    </dgm:pt>
    <dgm:pt modelId="{875DEF71-1CA0-48FD-819E-E2A028D92FDD}">
      <dgm:prSet phldrT="[Metin]"/>
      <dgm:spPr>
        <a:solidFill>
          <a:schemeClr val="accent1">
            <a:lumMod val="20000"/>
            <a:lumOff val="80000"/>
          </a:schemeClr>
        </a:solidFill>
      </dgm:spPr>
      <dgm:t>
        <a:bodyPr/>
        <a:lstStyle/>
        <a:p>
          <a:r>
            <a:rPr lang="tr-TR" dirty="0" smtClean="0">
              <a:solidFill>
                <a:schemeClr val="tx1"/>
              </a:solidFill>
            </a:rPr>
            <a:t>Kuruluş-2/2/2018</a:t>
          </a:r>
        </a:p>
        <a:p>
          <a:r>
            <a:rPr lang="tr-TR" dirty="0" smtClean="0">
              <a:solidFill>
                <a:schemeClr val="tx1"/>
              </a:solidFill>
            </a:rPr>
            <a:t>Ortak A (%50) + Müdür </a:t>
          </a:r>
          <a:endParaRPr lang="tr-TR" dirty="0">
            <a:solidFill>
              <a:schemeClr val="tx1"/>
            </a:solidFill>
          </a:endParaRPr>
        </a:p>
      </dgm:t>
    </dgm:pt>
    <dgm:pt modelId="{0828EB2A-A96E-44A2-A4CE-E291C7484744}" type="parTrans" cxnId="{B6B04585-0166-4DA6-B08F-3901E9453A70}">
      <dgm:prSet/>
      <dgm:spPr/>
      <dgm:t>
        <a:bodyPr/>
        <a:lstStyle/>
        <a:p>
          <a:endParaRPr lang="tr-TR"/>
        </a:p>
      </dgm:t>
    </dgm:pt>
    <dgm:pt modelId="{4AFB3D44-CF0E-4593-8F76-5E69B723B0CD}" type="sibTrans" cxnId="{B6B04585-0166-4DA6-B08F-3901E9453A70}">
      <dgm:prSet/>
      <dgm:spPr/>
      <dgm:t>
        <a:bodyPr/>
        <a:lstStyle/>
        <a:p>
          <a:r>
            <a:rPr lang="tr-TR" b="1" dirty="0" smtClean="0">
              <a:solidFill>
                <a:schemeClr val="tx1"/>
              </a:solidFill>
            </a:rPr>
            <a:t>DEVİR</a:t>
          </a:r>
          <a:endParaRPr lang="tr-TR" b="1" dirty="0">
            <a:solidFill>
              <a:schemeClr val="tx1"/>
            </a:solidFill>
          </a:endParaRPr>
        </a:p>
      </dgm:t>
    </dgm:pt>
    <dgm:pt modelId="{94B3E678-93E1-4C42-A124-2682A3C1E4EE}">
      <dgm:prSet phldrT="[Metin]"/>
      <dgm:spPr>
        <a:solidFill>
          <a:schemeClr val="accent1">
            <a:lumMod val="20000"/>
            <a:lumOff val="80000"/>
          </a:schemeClr>
        </a:solidFill>
      </dgm:spPr>
      <dgm:t>
        <a:bodyPr/>
        <a:lstStyle/>
        <a:p>
          <a:r>
            <a:rPr lang="tr-TR" dirty="0" smtClean="0">
              <a:solidFill>
                <a:schemeClr val="tx1"/>
              </a:solidFill>
            </a:rPr>
            <a:t>13/12/2021</a:t>
          </a:r>
        </a:p>
        <a:p>
          <a:r>
            <a:rPr lang="tr-TR" dirty="0" smtClean="0">
              <a:solidFill>
                <a:schemeClr val="tx1"/>
              </a:solidFill>
            </a:rPr>
            <a:t>Ortak B (%50) </a:t>
          </a:r>
          <a:endParaRPr lang="tr-TR" dirty="0">
            <a:solidFill>
              <a:schemeClr val="tx1"/>
            </a:solidFill>
          </a:endParaRPr>
        </a:p>
      </dgm:t>
    </dgm:pt>
    <dgm:pt modelId="{F5ACBA0E-EB08-4C24-B7EF-1CBACA446596}" type="parTrans" cxnId="{8EC3C126-87D2-49B2-A783-C0E20CC6182B}">
      <dgm:prSet/>
      <dgm:spPr/>
      <dgm:t>
        <a:bodyPr/>
        <a:lstStyle/>
        <a:p>
          <a:endParaRPr lang="tr-TR"/>
        </a:p>
      </dgm:t>
    </dgm:pt>
    <dgm:pt modelId="{9B40106C-F775-4987-B46A-420B3E2881ED}" type="sibTrans" cxnId="{8EC3C126-87D2-49B2-A783-C0E20CC6182B}">
      <dgm:prSet/>
      <dgm:spPr/>
      <dgm:t>
        <a:bodyPr/>
        <a:lstStyle/>
        <a:p>
          <a:r>
            <a:rPr lang="tr-TR" b="1" dirty="0" smtClean="0">
              <a:solidFill>
                <a:schemeClr val="tx1"/>
              </a:solidFill>
            </a:rPr>
            <a:t>DEVİR</a:t>
          </a:r>
          <a:endParaRPr lang="tr-TR" b="1" dirty="0">
            <a:solidFill>
              <a:schemeClr val="tx1"/>
            </a:solidFill>
          </a:endParaRPr>
        </a:p>
      </dgm:t>
    </dgm:pt>
    <dgm:pt modelId="{001EA647-D592-4667-916E-C4539D20F332}">
      <dgm:prSet phldrT="[Metin]"/>
      <dgm:spPr>
        <a:solidFill>
          <a:schemeClr val="accent1">
            <a:lumMod val="20000"/>
            <a:lumOff val="80000"/>
          </a:schemeClr>
        </a:solidFill>
      </dgm:spPr>
      <dgm:t>
        <a:bodyPr/>
        <a:lstStyle/>
        <a:p>
          <a:r>
            <a:rPr lang="tr-TR" dirty="0" smtClean="0">
              <a:solidFill>
                <a:schemeClr val="tx1"/>
              </a:solidFill>
            </a:rPr>
            <a:t>15/3/2024</a:t>
          </a:r>
        </a:p>
        <a:p>
          <a:r>
            <a:rPr lang="tr-TR" dirty="0" smtClean="0">
              <a:solidFill>
                <a:schemeClr val="tx1"/>
              </a:solidFill>
            </a:rPr>
            <a:t>Ortak C (%50)</a:t>
          </a:r>
          <a:endParaRPr lang="tr-TR" dirty="0">
            <a:solidFill>
              <a:schemeClr val="tx1"/>
            </a:solidFill>
          </a:endParaRPr>
        </a:p>
      </dgm:t>
    </dgm:pt>
    <dgm:pt modelId="{615052DC-9B29-45F4-97F7-2830BBCDE636}" type="parTrans" cxnId="{9D76247A-9162-4958-A70E-8A805DD10A6C}">
      <dgm:prSet/>
      <dgm:spPr/>
      <dgm:t>
        <a:bodyPr/>
        <a:lstStyle/>
        <a:p>
          <a:endParaRPr lang="tr-TR"/>
        </a:p>
      </dgm:t>
    </dgm:pt>
    <dgm:pt modelId="{5FCCBE2A-B699-4B54-8BBC-F883FBDBB4F4}" type="sibTrans" cxnId="{9D76247A-9162-4958-A70E-8A805DD10A6C}">
      <dgm:prSet/>
      <dgm:spPr/>
      <dgm:t>
        <a:bodyPr/>
        <a:lstStyle/>
        <a:p>
          <a:endParaRPr lang="tr-TR"/>
        </a:p>
      </dgm:t>
    </dgm:pt>
    <dgm:pt modelId="{48B7874A-388F-4468-BAC8-90CE9FA59251}" type="pres">
      <dgm:prSet presAssocID="{F4784AAD-BBAD-42E0-A69B-D1B7DDA08A3B}" presName="Name0" presStyleCnt="0">
        <dgm:presLayoutVars>
          <dgm:dir/>
          <dgm:resizeHandles val="exact"/>
        </dgm:presLayoutVars>
      </dgm:prSet>
      <dgm:spPr/>
      <dgm:t>
        <a:bodyPr/>
        <a:lstStyle/>
        <a:p>
          <a:endParaRPr lang="tr-TR"/>
        </a:p>
      </dgm:t>
    </dgm:pt>
    <dgm:pt modelId="{168D1366-8327-4877-BE55-5130EAC07D61}" type="pres">
      <dgm:prSet presAssocID="{875DEF71-1CA0-48FD-819E-E2A028D92FDD}" presName="node" presStyleLbl="node1" presStyleIdx="0" presStyleCnt="3" custAng="0" custLinFactY="-28910" custLinFactNeighborX="-7967" custLinFactNeighborY="-100000">
        <dgm:presLayoutVars>
          <dgm:bulletEnabled val="1"/>
        </dgm:presLayoutVars>
      </dgm:prSet>
      <dgm:spPr/>
      <dgm:t>
        <a:bodyPr/>
        <a:lstStyle/>
        <a:p>
          <a:endParaRPr lang="tr-TR"/>
        </a:p>
      </dgm:t>
    </dgm:pt>
    <dgm:pt modelId="{840DF928-BD8B-46E0-A95C-82BA1D5AB254}" type="pres">
      <dgm:prSet presAssocID="{4AFB3D44-CF0E-4593-8F76-5E69B723B0CD}" presName="sibTrans" presStyleLbl="sibTrans2D1" presStyleIdx="0" presStyleCnt="2" custScaleX="152212"/>
      <dgm:spPr/>
      <dgm:t>
        <a:bodyPr/>
        <a:lstStyle/>
        <a:p>
          <a:endParaRPr lang="tr-TR"/>
        </a:p>
      </dgm:t>
    </dgm:pt>
    <dgm:pt modelId="{1C7873F0-3204-488E-816D-9A1AAA531EA0}" type="pres">
      <dgm:prSet presAssocID="{4AFB3D44-CF0E-4593-8F76-5E69B723B0CD}" presName="connectorText" presStyleLbl="sibTrans2D1" presStyleIdx="0" presStyleCnt="2"/>
      <dgm:spPr/>
      <dgm:t>
        <a:bodyPr/>
        <a:lstStyle/>
        <a:p>
          <a:endParaRPr lang="tr-TR"/>
        </a:p>
      </dgm:t>
    </dgm:pt>
    <dgm:pt modelId="{434F3383-B490-457F-A8B1-E584699D28F4}" type="pres">
      <dgm:prSet presAssocID="{94B3E678-93E1-4C42-A124-2682A3C1E4EE}" presName="node" presStyleLbl="node1" presStyleIdx="1" presStyleCnt="3" custLinFactY="-28936" custLinFactNeighborY="-100000">
        <dgm:presLayoutVars>
          <dgm:bulletEnabled val="1"/>
        </dgm:presLayoutVars>
      </dgm:prSet>
      <dgm:spPr/>
      <dgm:t>
        <a:bodyPr/>
        <a:lstStyle/>
        <a:p>
          <a:endParaRPr lang="tr-TR"/>
        </a:p>
      </dgm:t>
    </dgm:pt>
    <dgm:pt modelId="{F999530C-F1B2-4774-AF45-024C7768E490}" type="pres">
      <dgm:prSet presAssocID="{9B40106C-F775-4987-B46A-420B3E2881ED}" presName="sibTrans" presStyleLbl="sibTrans2D1" presStyleIdx="1" presStyleCnt="2" custScaleX="150953"/>
      <dgm:spPr/>
      <dgm:t>
        <a:bodyPr/>
        <a:lstStyle/>
        <a:p>
          <a:endParaRPr lang="tr-TR"/>
        </a:p>
      </dgm:t>
    </dgm:pt>
    <dgm:pt modelId="{A5F4066C-1BD5-4F5A-A495-A3B03F7CBEF2}" type="pres">
      <dgm:prSet presAssocID="{9B40106C-F775-4987-B46A-420B3E2881ED}" presName="connectorText" presStyleLbl="sibTrans2D1" presStyleIdx="1" presStyleCnt="2"/>
      <dgm:spPr/>
      <dgm:t>
        <a:bodyPr/>
        <a:lstStyle/>
        <a:p>
          <a:endParaRPr lang="tr-TR"/>
        </a:p>
      </dgm:t>
    </dgm:pt>
    <dgm:pt modelId="{411A5255-B35F-495E-B34B-5D65CBF4DBA3}" type="pres">
      <dgm:prSet presAssocID="{001EA647-D592-4667-916E-C4539D20F332}" presName="node" presStyleLbl="node1" presStyleIdx="2" presStyleCnt="3" custAng="0" custLinFactY="-28936" custLinFactNeighborY="-100000">
        <dgm:presLayoutVars>
          <dgm:bulletEnabled val="1"/>
        </dgm:presLayoutVars>
      </dgm:prSet>
      <dgm:spPr/>
      <dgm:t>
        <a:bodyPr/>
        <a:lstStyle/>
        <a:p>
          <a:endParaRPr lang="tr-TR"/>
        </a:p>
      </dgm:t>
    </dgm:pt>
  </dgm:ptLst>
  <dgm:cxnLst>
    <dgm:cxn modelId="{DE0DEBE1-E127-4146-B330-A406AEBE8A8B}" type="presOf" srcId="{94B3E678-93E1-4C42-A124-2682A3C1E4EE}" destId="{434F3383-B490-457F-A8B1-E584699D28F4}" srcOrd="0" destOrd="0" presId="urn:microsoft.com/office/officeart/2005/8/layout/process1"/>
    <dgm:cxn modelId="{62F06A06-36AE-4DB5-816F-1F0D31132394}" type="presOf" srcId="{F4784AAD-BBAD-42E0-A69B-D1B7DDA08A3B}" destId="{48B7874A-388F-4468-BAC8-90CE9FA59251}" srcOrd="0" destOrd="0" presId="urn:microsoft.com/office/officeart/2005/8/layout/process1"/>
    <dgm:cxn modelId="{1D886271-27A1-4EB4-9C43-A7D21E03CC79}" type="presOf" srcId="{4AFB3D44-CF0E-4593-8F76-5E69B723B0CD}" destId="{840DF928-BD8B-46E0-A95C-82BA1D5AB254}" srcOrd="0" destOrd="0" presId="urn:microsoft.com/office/officeart/2005/8/layout/process1"/>
    <dgm:cxn modelId="{B6B04585-0166-4DA6-B08F-3901E9453A70}" srcId="{F4784AAD-BBAD-42E0-A69B-D1B7DDA08A3B}" destId="{875DEF71-1CA0-48FD-819E-E2A028D92FDD}" srcOrd="0" destOrd="0" parTransId="{0828EB2A-A96E-44A2-A4CE-E291C7484744}" sibTransId="{4AFB3D44-CF0E-4593-8F76-5E69B723B0CD}"/>
    <dgm:cxn modelId="{375B37A7-A583-4C53-8E73-57436F277408}" type="presOf" srcId="{9B40106C-F775-4987-B46A-420B3E2881ED}" destId="{A5F4066C-1BD5-4F5A-A495-A3B03F7CBEF2}" srcOrd="1" destOrd="0" presId="urn:microsoft.com/office/officeart/2005/8/layout/process1"/>
    <dgm:cxn modelId="{8EC3C126-87D2-49B2-A783-C0E20CC6182B}" srcId="{F4784AAD-BBAD-42E0-A69B-D1B7DDA08A3B}" destId="{94B3E678-93E1-4C42-A124-2682A3C1E4EE}" srcOrd="1" destOrd="0" parTransId="{F5ACBA0E-EB08-4C24-B7EF-1CBACA446596}" sibTransId="{9B40106C-F775-4987-B46A-420B3E2881ED}"/>
    <dgm:cxn modelId="{18FD6639-D953-42FB-AEBD-85E27C2D86D8}" type="presOf" srcId="{001EA647-D592-4667-916E-C4539D20F332}" destId="{411A5255-B35F-495E-B34B-5D65CBF4DBA3}" srcOrd="0" destOrd="0" presId="urn:microsoft.com/office/officeart/2005/8/layout/process1"/>
    <dgm:cxn modelId="{5E8585AF-6BE9-472C-B3B3-2D9D445B15DC}" type="presOf" srcId="{875DEF71-1CA0-48FD-819E-E2A028D92FDD}" destId="{168D1366-8327-4877-BE55-5130EAC07D61}" srcOrd="0" destOrd="0" presId="urn:microsoft.com/office/officeart/2005/8/layout/process1"/>
    <dgm:cxn modelId="{6FA1E78D-1818-4553-9B59-56A8B92AA58C}" type="presOf" srcId="{4AFB3D44-CF0E-4593-8F76-5E69B723B0CD}" destId="{1C7873F0-3204-488E-816D-9A1AAA531EA0}" srcOrd="1" destOrd="0" presId="urn:microsoft.com/office/officeart/2005/8/layout/process1"/>
    <dgm:cxn modelId="{D7C2F6E4-7B1F-429E-BBF2-E3839668B901}" type="presOf" srcId="{9B40106C-F775-4987-B46A-420B3E2881ED}" destId="{F999530C-F1B2-4774-AF45-024C7768E490}" srcOrd="0" destOrd="0" presId="urn:microsoft.com/office/officeart/2005/8/layout/process1"/>
    <dgm:cxn modelId="{9D76247A-9162-4958-A70E-8A805DD10A6C}" srcId="{F4784AAD-BBAD-42E0-A69B-D1B7DDA08A3B}" destId="{001EA647-D592-4667-916E-C4539D20F332}" srcOrd="2" destOrd="0" parTransId="{615052DC-9B29-45F4-97F7-2830BBCDE636}" sibTransId="{5FCCBE2A-B699-4B54-8BBC-F883FBDBB4F4}"/>
    <dgm:cxn modelId="{CBAE4A6B-48DD-4AD0-824F-36774FC9C980}" type="presParOf" srcId="{48B7874A-388F-4468-BAC8-90CE9FA59251}" destId="{168D1366-8327-4877-BE55-5130EAC07D61}" srcOrd="0" destOrd="0" presId="urn:microsoft.com/office/officeart/2005/8/layout/process1"/>
    <dgm:cxn modelId="{B2373272-033F-4927-AB1B-D62F55F8A229}" type="presParOf" srcId="{48B7874A-388F-4468-BAC8-90CE9FA59251}" destId="{840DF928-BD8B-46E0-A95C-82BA1D5AB254}" srcOrd="1" destOrd="0" presId="urn:microsoft.com/office/officeart/2005/8/layout/process1"/>
    <dgm:cxn modelId="{1C89D338-5D5F-4D8E-91E9-C1203BB9EE1F}" type="presParOf" srcId="{840DF928-BD8B-46E0-A95C-82BA1D5AB254}" destId="{1C7873F0-3204-488E-816D-9A1AAA531EA0}" srcOrd="0" destOrd="0" presId="urn:microsoft.com/office/officeart/2005/8/layout/process1"/>
    <dgm:cxn modelId="{E23520E2-6921-4050-8607-92F8BB45DC8B}" type="presParOf" srcId="{48B7874A-388F-4468-BAC8-90CE9FA59251}" destId="{434F3383-B490-457F-A8B1-E584699D28F4}" srcOrd="2" destOrd="0" presId="urn:microsoft.com/office/officeart/2005/8/layout/process1"/>
    <dgm:cxn modelId="{B6C8DC70-4DB9-4A35-BAD3-1504021BDB92}" type="presParOf" srcId="{48B7874A-388F-4468-BAC8-90CE9FA59251}" destId="{F999530C-F1B2-4774-AF45-024C7768E490}" srcOrd="3" destOrd="0" presId="urn:microsoft.com/office/officeart/2005/8/layout/process1"/>
    <dgm:cxn modelId="{31770641-7B0A-4C3A-B021-F523D64996F9}" type="presParOf" srcId="{F999530C-F1B2-4774-AF45-024C7768E490}" destId="{A5F4066C-1BD5-4F5A-A495-A3B03F7CBEF2}" srcOrd="0" destOrd="0" presId="urn:microsoft.com/office/officeart/2005/8/layout/process1"/>
    <dgm:cxn modelId="{308482CD-A2A5-40B4-8958-75BA913835E1}" type="presParOf" srcId="{48B7874A-388F-4468-BAC8-90CE9FA59251}" destId="{411A5255-B35F-495E-B34B-5D65CBF4DBA3}"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8D1366-8327-4877-BE55-5130EAC07D61}">
      <dsp:nvSpPr>
        <dsp:cNvPr id="0" name=""/>
        <dsp:cNvSpPr/>
      </dsp:nvSpPr>
      <dsp:spPr>
        <a:xfrm>
          <a:off x="0" y="0"/>
          <a:ext cx="2161877" cy="1297126"/>
        </a:xfrm>
        <a:prstGeom prst="roundRect">
          <a:avLst>
            <a:gd name="adj" fmla="val 1000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tr-TR" sz="2100" kern="1200" dirty="0" smtClean="0">
              <a:solidFill>
                <a:schemeClr val="tx1"/>
              </a:solidFill>
            </a:rPr>
            <a:t>Kuruluş-2/2/2018</a:t>
          </a:r>
        </a:p>
        <a:p>
          <a:pPr lvl="0" algn="ctr" defTabSz="933450">
            <a:lnSpc>
              <a:spcPct val="90000"/>
            </a:lnSpc>
            <a:spcBef>
              <a:spcPct val="0"/>
            </a:spcBef>
            <a:spcAft>
              <a:spcPct val="35000"/>
            </a:spcAft>
          </a:pPr>
          <a:r>
            <a:rPr lang="tr-TR" sz="2100" kern="1200" dirty="0" smtClean="0">
              <a:solidFill>
                <a:schemeClr val="tx1"/>
              </a:solidFill>
            </a:rPr>
            <a:t>Ortak A (%50) + Müdür </a:t>
          </a:r>
          <a:endParaRPr lang="tr-TR" sz="2100" kern="1200" dirty="0">
            <a:solidFill>
              <a:schemeClr val="tx1"/>
            </a:solidFill>
          </a:endParaRPr>
        </a:p>
      </dsp:txBody>
      <dsp:txXfrm>
        <a:off x="37992" y="37992"/>
        <a:ext cx="2085893" cy="1221142"/>
      </dsp:txXfrm>
    </dsp:sp>
    <dsp:sp modelId="{840DF928-BD8B-46E0-A95C-82BA1D5AB254}">
      <dsp:nvSpPr>
        <dsp:cNvPr id="0" name=""/>
        <dsp:cNvSpPr/>
      </dsp:nvSpPr>
      <dsp:spPr>
        <a:xfrm>
          <a:off x="2259224" y="380490"/>
          <a:ext cx="703450" cy="5361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tr-TR" sz="1600" b="1" kern="1200" dirty="0" smtClean="0">
              <a:solidFill>
                <a:schemeClr val="tx1"/>
              </a:solidFill>
            </a:rPr>
            <a:t>DEVİR</a:t>
          </a:r>
          <a:endParaRPr lang="tr-TR" sz="1600" b="1" kern="1200" dirty="0">
            <a:solidFill>
              <a:schemeClr val="tx1"/>
            </a:solidFill>
          </a:endParaRPr>
        </a:p>
      </dsp:txBody>
      <dsp:txXfrm>
        <a:off x="2259224" y="487719"/>
        <a:ext cx="542607" cy="321687"/>
      </dsp:txXfrm>
    </dsp:sp>
    <dsp:sp modelId="{434F3383-B490-457F-A8B1-E584699D28F4}">
      <dsp:nvSpPr>
        <dsp:cNvPr id="0" name=""/>
        <dsp:cNvSpPr/>
      </dsp:nvSpPr>
      <dsp:spPr>
        <a:xfrm>
          <a:off x="3033861" y="0"/>
          <a:ext cx="2161877" cy="1297126"/>
        </a:xfrm>
        <a:prstGeom prst="roundRect">
          <a:avLst>
            <a:gd name="adj" fmla="val 1000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tr-TR" sz="2100" kern="1200" dirty="0" smtClean="0">
              <a:solidFill>
                <a:schemeClr val="tx1"/>
              </a:solidFill>
            </a:rPr>
            <a:t>13/12/2021</a:t>
          </a:r>
        </a:p>
        <a:p>
          <a:pPr lvl="0" algn="ctr" defTabSz="933450">
            <a:lnSpc>
              <a:spcPct val="90000"/>
            </a:lnSpc>
            <a:spcBef>
              <a:spcPct val="0"/>
            </a:spcBef>
            <a:spcAft>
              <a:spcPct val="35000"/>
            </a:spcAft>
          </a:pPr>
          <a:r>
            <a:rPr lang="tr-TR" sz="2100" kern="1200" dirty="0" smtClean="0">
              <a:solidFill>
                <a:schemeClr val="tx1"/>
              </a:solidFill>
            </a:rPr>
            <a:t>Ortak B (%50) </a:t>
          </a:r>
          <a:endParaRPr lang="tr-TR" sz="2100" kern="1200" dirty="0">
            <a:solidFill>
              <a:schemeClr val="tx1"/>
            </a:solidFill>
          </a:endParaRPr>
        </a:p>
      </dsp:txBody>
      <dsp:txXfrm>
        <a:off x="3071853" y="37992"/>
        <a:ext cx="2085893" cy="1221142"/>
      </dsp:txXfrm>
    </dsp:sp>
    <dsp:sp modelId="{F999530C-F1B2-4774-AF45-024C7768E490}">
      <dsp:nvSpPr>
        <dsp:cNvPr id="0" name=""/>
        <dsp:cNvSpPr/>
      </dsp:nvSpPr>
      <dsp:spPr>
        <a:xfrm>
          <a:off x="5295163" y="380490"/>
          <a:ext cx="691844" cy="53614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tr-TR" sz="1600" b="1" kern="1200" dirty="0" smtClean="0">
              <a:solidFill>
                <a:schemeClr val="tx1"/>
              </a:solidFill>
            </a:rPr>
            <a:t>DEVİR</a:t>
          </a:r>
          <a:endParaRPr lang="tr-TR" sz="1600" b="1" kern="1200" dirty="0">
            <a:solidFill>
              <a:schemeClr val="tx1"/>
            </a:solidFill>
          </a:endParaRPr>
        </a:p>
      </dsp:txBody>
      <dsp:txXfrm>
        <a:off x="5295163" y="487719"/>
        <a:ext cx="531001" cy="321687"/>
      </dsp:txXfrm>
    </dsp:sp>
    <dsp:sp modelId="{411A5255-B35F-495E-B34B-5D65CBF4DBA3}">
      <dsp:nvSpPr>
        <dsp:cNvPr id="0" name=""/>
        <dsp:cNvSpPr/>
      </dsp:nvSpPr>
      <dsp:spPr>
        <a:xfrm>
          <a:off x="6060489" y="0"/>
          <a:ext cx="2161877" cy="1297126"/>
        </a:xfrm>
        <a:prstGeom prst="roundRect">
          <a:avLst>
            <a:gd name="adj" fmla="val 1000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tr-TR" sz="2100" kern="1200" dirty="0" smtClean="0">
              <a:solidFill>
                <a:schemeClr val="tx1"/>
              </a:solidFill>
            </a:rPr>
            <a:t>15/3/2024</a:t>
          </a:r>
        </a:p>
        <a:p>
          <a:pPr lvl="0" algn="ctr" defTabSz="933450">
            <a:lnSpc>
              <a:spcPct val="90000"/>
            </a:lnSpc>
            <a:spcBef>
              <a:spcPct val="0"/>
            </a:spcBef>
            <a:spcAft>
              <a:spcPct val="35000"/>
            </a:spcAft>
          </a:pPr>
          <a:r>
            <a:rPr lang="tr-TR" sz="2100" kern="1200" dirty="0" smtClean="0">
              <a:solidFill>
                <a:schemeClr val="tx1"/>
              </a:solidFill>
            </a:rPr>
            <a:t>Ortak C (%50)</a:t>
          </a:r>
          <a:endParaRPr lang="tr-TR" sz="2100" kern="1200" dirty="0">
            <a:solidFill>
              <a:schemeClr val="tx1"/>
            </a:solidFill>
          </a:endParaRPr>
        </a:p>
      </dsp:txBody>
      <dsp:txXfrm>
        <a:off x="6098481" y="37992"/>
        <a:ext cx="2085893" cy="122114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777607" y="0"/>
            <a:ext cx="2889938" cy="498056"/>
          </a:xfrm>
          <a:prstGeom prst="rect">
            <a:avLst/>
          </a:prstGeom>
        </p:spPr>
        <p:txBody>
          <a:bodyPr vert="horz" lIns="91440" tIns="45720" rIns="91440" bIns="45720" rtlCol="0"/>
          <a:lstStyle>
            <a:lvl1pPr algn="r">
              <a:defRPr sz="1200"/>
            </a:lvl1pPr>
          </a:lstStyle>
          <a:p>
            <a:fld id="{7E5A6071-49A8-4A42-BEAD-B01E30033C78}" type="datetimeFigureOut">
              <a:rPr lang="tr-TR" smtClean="0"/>
              <a:t>11.11.2025</a:t>
            </a:fld>
            <a:endParaRPr lang="tr-TR"/>
          </a:p>
        </p:txBody>
      </p:sp>
      <p:sp>
        <p:nvSpPr>
          <p:cNvPr id="4" name="Altbilgi Yer Tutucusu 3"/>
          <p:cNvSpPr>
            <a:spLocks noGrp="1"/>
          </p:cNvSpPr>
          <p:nvPr>
            <p:ph type="ftr" sz="quarter" idx="2"/>
          </p:nvPr>
        </p:nvSpPr>
        <p:spPr>
          <a:xfrm>
            <a:off x="0" y="9428584"/>
            <a:ext cx="2889938" cy="498055"/>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777607" y="9428584"/>
            <a:ext cx="2889938" cy="498055"/>
          </a:xfrm>
          <a:prstGeom prst="rect">
            <a:avLst/>
          </a:prstGeom>
        </p:spPr>
        <p:txBody>
          <a:bodyPr vert="horz" lIns="91440" tIns="45720" rIns="91440" bIns="45720" rtlCol="0" anchor="b"/>
          <a:lstStyle>
            <a:lvl1pPr algn="r">
              <a:defRPr sz="1200"/>
            </a:lvl1pPr>
          </a:lstStyle>
          <a:p>
            <a:fld id="{74960B17-FDBB-4D8E-95A6-05BF72B9197D}" type="slidenum">
              <a:rPr lang="tr-TR" smtClean="0"/>
              <a:t>‹#›</a:t>
            </a:fld>
            <a:endParaRPr lang="tr-TR"/>
          </a:p>
        </p:txBody>
      </p:sp>
    </p:spTree>
    <p:extLst>
      <p:ext uri="{BB962C8B-B14F-4D97-AF65-F5344CB8AC3E}">
        <p14:creationId xmlns:p14="http://schemas.microsoft.com/office/powerpoint/2010/main" val="22539845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377549B4-704C-4050-B48F-389DD5ED8E31}" type="datetimeFigureOut">
              <a:rPr lang="tr-TR" smtClean="0"/>
              <a:t>11.11.2025</a:t>
            </a:fld>
            <a:endParaRPr lang="tr-TR"/>
          </a:p>
        </p:txBody>
      </p:sp>
      <p:sp>
        <p:nvSpPr>
          <p:cNvPr id="4" name="Slayt Görüntüsü Yer Tutucusu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66909" y="4777194"/>
            <a:ext cx="5335270" cy="3908614"/>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4C7E405C-9D55-4193-8063-4FFFBD2FB454}" type="slidenum">
              <a:rPr lang="tr-TR" smtClean="0"/>
              <a:t>‹#›</a:t>
            </a:fld>
            <a:endParaRPr lang="tr-TR"/>
          </a:p>
        </p:txBody>
      </p:sp>
    </p:spTree>
    <p:extLst>
      <p:ext uri="{BB962C8B-B14F-4D97-AF65-F5344CB8AC3E}">
        <p14:creationId xmlns:p14="http://schemas.microsoft.com/office/powerpoint/2010/main" val="2995578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C7E405C-9D55-4193-8063-4FFFBD2FB454}" type="slidenum">
              <a:rPr lang="tr-TR" smtClean="0"/>
              <a:t>2</a:t>
            </a:fld>
            <a:endParaRPr lang="tr-TR"/>
          </a:p>
        </p:txBody>
      </p:sp>
    </p:spTree>
    <p:extLst>
      <p:ext uri="{BB962C8B-B14F-4D97-AF65-F5344CB8AC3E}">
        <p14:creationId xmlns:p14="http://schemas.microsoft.com/office/powerpoint/2010/main" val="520180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3</a:t>
            </a:fld>
            <a:endParaRPr lang="tr-TR"/>
          </a:p>
        </p:txBody>
      </p:sp>
    </p:spTree>
    <p:extLst>
      <p:ext uri="{BB962C8B-B14F-4D97-AF65-F5344CB8AC3E}">
        <p14:creationId xmlns:p14="http://schemas.microsoft.com/office/powerpoint/2010/main" val="12846988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solidFill>
                  <a:prstClr val="black"/>
                </a:solidFill>
              </a:rPr>
              <a:pPr/>
              <a:t>11</a:t>
            </a:fld>
            <a:endParaRPr lang="tr-TR">
              <a:solidFill>
                <a:prstClr val="black"/>
              </a:solidFill>
            </a:endParaRPr>
          </a:p>
        </p:txBody>
      </p:sp>
    </p:spTree>
    <p:extLst>
      <p:ext uri="{BB962C8B-B14F-4D97-AF65-F5344CB8AC3E}">
        <p14:creationId xmlns:p14="http://schemas.microsoft.com/office/powerpoint/2010/main" val="2239926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ayt Görüntüsü Yer Tutucus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tr-TR" dirty="0" smtClean="0"/>
          </a:p>
        </p:txBody>
      </p:sp>
      <p:sp>
        <p:nvSpPr>
          <p:cNvPr id="4" name="Slayt Numarası Yer Tutucusu 3"/>
          <p:cNvSpPr>
            <a:spLocks noGrp="1"/>
          </p:cNvSpPr>
          <p:nvPr>
            <p:ph type="sldNum" sz="quarter" idx="5"/>
          </p:nvPr>
        </p:nvSpPr>
        <p:spPr/>
        <p:txBody>
          <a:bodyPr/>
          <a:lstStyle/>
          <a:p>
            <a:pPr>
              <a:defRPr/>
            </a:pPr>
            <a:fld id="{7D04E85C-66C2-4938-8D9A-83F403DC263D}" type="slidenum">
              <a:rPr lang="tr-TR" smtClean="0">
                <a:solidFill>
                  <a:prstClr val="black"/>
                </a:solidFill>
              </a:rPr>
              <a:pPr>
                <a:defRPr/>
              </a:pPr>
              <a:t>13</a:t>
            </a:fld>
            <a:endParaRPr lang="tr-TR" dirty="0">
              <a:solidFill>
                <a:prstClr val="black"/>
              </a:solidFill>
            </a:endParaRPr>
          </a:p>
        </p:txBody>
      </p:sp>
    </p:spTree>
    <p:extLst>
      <p:ext uri="{BB962C8B-B14F-4D97-AF65-F5344CB8AC3E}">
        <p14:creationId xmlns:p14="http://schemas.microsoft.com/office/powerpoint/2010/main" val="1975510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ayt Görüntüsü Yer Tutucus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tr-TR" dirty="0" smtClean="0"/>
          </a:p>
        </p:txBody>
      </p:sp>
      <p:sp>
        <p:nvSpPr>
          <p:cNvPr id="4" name="Slayt Numarası Yer Tutucusu 3"/>
          <p:cNvSpPr>
            <a:spLocks noGrp="1"/>
          </p:cNvSpPr>
          <p:nvPr>
            <p:ph type="sldNum" sz="quarter" idx="5"/>
          </p:nvPr>
        </p:nvSpPr>
        <p:spPr/>
        <p:txBody>
          <a:bodyPr/>
          <a:lstStyle/>
          <a:p>
            <a:pPr>
              <a:defRPr/>
            </a:pPr>
            <a:fld id="{7D04E85C-66C2-4938-8D9A-83F403DC263D}" type="slidenum">
              <a:rPr lang="tr-TR" smtClean="0">
                <a:solidFill>
                  <a:prstClr val="black"/>
                </a:solidFill>
              </a:rPr>
              <a:pPr>
                <a:defRPr/>
              </a:pPr>
              <a:t>14</a:t>
            </a:fld>
            <a:endParaRPr lang="tr-TR" dirty="0">
              <a:solidFill>
                <a:prstClr val="black"/>
              </a:solidFill>
            </a:endParaRPr>
          </a:p>
        </p:txBody>
      </p:sp>
    </p:spTree>
    <p:extLst>
      <p:ext uri="{BB962C8B-B14F-4D97-AF65-F5344CB8AC3E}">
        <p14:creationId xmlns:p14="http://schemas.microsoft.com/office/powerpoint/2010/main" val="8517231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C7E405C-9D55-4193-8063-4FFFBD2FB454}" type="slidenum">
              <a:rPr lang="tr-TR" smtClean="0"/>
              <a:t>32</a:t>
            </a:fld>
            <a:endParaRPr lang="tr-TR"/>
          </a:p>
        </p:txBody>
      </p:sp>
    </p:spTree>
    <p:extLst>
      <p:ext uri="{BB962C8B-B14F-4D97-AF65-F5344CB8AC3E}">
        <p14:creationId xmlns:p14="http://schemas.microsoft.com/office/powerpoint/2010/main" val="3717986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C7E405C-9D55-4193-8063-4FFFBD2FB454}" type="slidenum">
              <a:rPr lang="tr-TR" smtClean="0"/>
              <a:t>42</a:t>
            </a:fld>
            <a:endParaRPr lang="tr-TR"/>
          </a:p>
        </p:txBody>
      </p:sp>
    </p:spTree>
    <p:extLst>
      <p:ext uri="{BB962C8B-B14F-4D97-AF65-F5344CB8AC3E}">
        <p14:creationId xmlns:p14="http://schemas.microsoft.com/office/powerpoint/2010/main" val="3332342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C7E405C-9D55-4193-8063-4FFFBD2FB454}" type="slidenum">
              <a:rPr lang="tr-TR" smtClean="0"/>
              <a:t>62</a:t>
            </a:fld>
            <a:endParaRPr lang="tr-TR"/>
          </a:p>
        </p:txBody>
      </p:sp>
    </p:spTree>
    <p:extLst>
      <p:ext uri="{BB962C8B-B14F-4D97-AF65-F5344CB8AC3E}">
        <p14:creationId xmlns:p14="http://schemas.microsoft.com/office/powerpoint/2010/main" val="4013692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9A856CE2-AEC1-4D51-8E33-03FE83191A9E}" type="datetime1">
              <a:rPr lang="tr-TR" smtClean="0"/>
              <a:t>11.11.2025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449A80-6FDC-475E-9293-1C17F140D77C}" type="slidenum">
              <a:rPr lang="tr-TR" smtClean="0"/>
              <a:t>‹#›</a:t>
            </a:fld>
            <a:endParaRPr lang="tr-TR"/>
          </a:p>
        </p:txBody>
      </p:sp>
    </p:spTree>
    <p:extLst>
      <p:ext uri="{BB962C8B-B14F-4D97-AF65-F5344CB8AC3E}">
        <p14:creationId xmlns:p14="http://schemas.microsoft.com/office/powerpoint/2010/main" val="1334161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EEC9B73-721D-48D4-8A67-1786609847E6}" type="datetime1">
              <a:rPr lang="tr-TR" smtClean="0"/>
              <a:t>11.11.2025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449A80-6FDC-475E-9293-1C17F140D77C}" type="slidenum">
              <a:rPr lang="tr-TR" smtClean="0"/>
              <a:t>‹#›</a:t>
            </a:fld>
            <a:endParaRPr lang="tr-TR"/>
          </a:p>
        </p:txBody>
      </p:sp>
    </p:spTree>
    <p:extLst>
      <p:ext uri="{BB962C8B-B14F-4D97-AF65-F5344CB8AC3E}">
        <p14:creationId xmlns:p14="http://schemas.microsoft.com/office/powerpoint/2010/main" val="960822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BE835682-0695-48A8-B0B9-393560419081}" type="datetime1">
              <a:rPr lang="tr-TR" smtClean="0"/>
              <a:t>11.11.2025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449A80-6FDC-475E-9293-1C17F140D77C}" type="slidenum">
              <a:rPr lang="tr-TR" smtClean="0"/>
              <a:t>‹#›</a:t>
            </a:fld>
            <a:endParaRPr lang="tr-TR"/>
          </a:p>
        </p:txBody>
      </p:sp>
    </p:spTree>
    <p:extLst>
      <p:ext uri="{BB962C8B-B14F-4D97-AF65-F5344CB8AC3E}">
        <p14:creationId xmlns:p14="http://schemas.microsoft.com/office/powerpoint/2010/main" val="66512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9F284794-1F76-4BCA-9687-4F0112A8F389}" type="datetime1">
              <a:rPr lang="tr-TR" smtClean="0"/>
              <a:t>11.11.2025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6449A80-6FDC-475E-9293-1C17F140D77C}" type="slidenum">
              <a:rPr lang="tr-TR" smtClean="0"/>
              <a:t>‹#›</a:t>
            </a:fld>
            <a:endParaRPr lang="tr-TR"/>
          </a:p>
        </p:txBody>
      </p:sp>
    </p:spTree>
    <p:extLst>
      <p:ext uri="{BB962C8B-B14F-4D97-AF65-F5344CB8AC3E}">
        <p14:creationId xmlns:p14="http://schemas.microsoft.com/office/powerpoint/2010/main" val="3552728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16C64F81-8DD1-4887-B301-4130C8F6AA5F}" type="datetime1">
              <a:rPr lang="tr-TR" smtClean="0"/>
              <a:t>11.11.2025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16449A80-6FDC-475E-9293-1C17F140D77C}" type="slidenum">
              <a:rPr lang="tr-TR" smtClean="0"/>
              <a:t>‹#›</a:t>
            </a:fld>
            <a:endParaRPr lang="tr-TR"/>
          </a:p>
        </p:txBody>
      </p:sp>
    </p:spTree>
    <p:extLst>
      <p:ext uri="{BB962C8B-B14F-4D97-AF65-F5344CB8AC3E}">
        <p14:creationId xmlns:p14="http://schemas.microsoft.com/office/powerpoint/2010/main" val="2900258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F68F875-376F-47F0-97D6-4DB20A0BC4BD}" type="datetime1">
              <a:rPr lang="tr-TR" smtClean="0"/>
              <a:t>11.11.2025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16449A80-6FDC-475E-9293-1C17F140D77C}" type="slidenum">
              <a:rPr lang="tr-TR" smtClean="0"/>
              <a:t>‹#›</a:t>
            </a:fld>
            <a:endParaRPr lang="tr-TR"/>
          </a:p>
        </p:txBody>
      </p:sp>
    </p:spTree>
    <p:extLst>
      <p:ext uri="{BB962C8B-B14F-4D97-AF65-F5344CB8AC3E}">
        <p14:creationId xmlns:p14="http://schemas.microsoft.com/office/powerpoint/2010/main" val="183368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45B1092-38D1-4318-A41D-877F1EF5F436}" type="datetime1">
              <a:rPr lang="tr-TR" smtClean="0"/>
              <a:t>11.11.2025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16449A80-6FDC-475E-9293-1C17F140D77C}" type="slidenum">
              <a:rPr lang="tr-TR" smtClean="0"/>
              <a:t>‹#›</a:t>
            </a:fld>
            <a:endParaRPr lang="tr-TR"/>
          </a:p>
        </p:txBody>
      </p:sp>
    </p:spTree>
    <p:extLst>
      <p:ext uri="{BB962C8B-B14F-4D97-AF65-F5344CB8AC3E}">
        <p14:creationId xmlns:p14="http://schemas.microsoft.com/office/powerpoint/2010/main" val="1785661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EFA05072-DCB7-48C1-A4BE-04D9BDFA3F6A}" type="datetime1">
              <a:rPr lang="tr-TR" smtClean="0"/>
              <a:t>11.11.2025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6449A80-6FDC-475E-9293-1C17F140D77C}" type="slidenum">
              <a:rPr lang="tr-TR" smtClean="0"/>
              <a:t>‹#›</a:t>
            </a:fld>
            <a:endParaRPr lang="tr-TR"/>
          </a:p>
        </p:txBody>
      </p:sp>
    </p:spTree>
    <p:extLst>
      <p:ext uri="{BB962C8B-B14F-4D97-AF65-F5344CB8AC3E}">
        <p14:creationId xmlns:p14="http://schemas.microsoft.com/office/powerpoint/2010/main" val="2575245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376D61F3-5A13-4CA9-8F74-4E4333A31D86}" type="datetime1">
              <a:rPr lang="tr-TR" smtClean="0"/>
              <a:t>11.11.2025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6449A80-6FDC-475E-9293-1C17F140D77C}" type="slidenum">
              <a:rPr lang="tr-TR" smtClean="0"/>
              <a:t>‹#›</a:t>
            </a:fld>
            <a:endParaRPr lang="tr-TR"/>
          </a:p>
        </p:txBody>
      </p:sp>
    </p:spTree>
    <p:extLst>
      <p:ext uri="{BB962C8B-B14F-4D97-AF65-F5344CB8AC3E}">
        <p14:creationId xmlns:p14="http://schemas.microsoft.com/office/powerpoint/2010/main" val="3130472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C600BCD-A286-4622-B288-77D53CC647A5}" type="datetime1">
              <a:rPr lang="tr-TR" smtClean="0"/>
              <a:t>11.11.2025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449A80-6FDC-475E-9293-1C17F140D77C}" type="slidenum">
              <a:rPr lang="tr-TR" smtClean="0"/>
              <a:t>‹#›</a:t>
            </a:fld>
            <a:endParaRPr lang="tr-TR"/>
          </a:p>
        </p:txBody>
      </p:sp>
    </p:spTree>
    <p:extLst>
      <p:ext uri="{BB962C8B-B14F-4D97-AF65-F5344CB8AC3E}">
        <p14:creationId xmlns:p14="http://schemas.microsoft.com/office/powerpoint/2010/main" val="1671412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F01485D-FE26-4356-9BEE-85706C9D4B0A}" type="datetime1">
              <a:rPr lang="tr-TR" smtClean="0"/>
              <a:t>11.11.2025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449A80-6FDC-475E-9293-1C17F140D77C}" type="slidenum">
              <a:rPr lang="tr-TR" smtClean="0"/>
              <a:t>‹#›</a:t>
            </a:fld>
            <a:endParaRPr lang="tr-TR"/>
          </a:p>
        </p:txBody>
      </p:sp>
    </p:spTree>
    <p:extLst>
      <p:ext uri="{BB962C8B-B14F-4D97-AF65-F5344CB8AC3E}">
        <p14:creationId xmlns:p14="http://schemas.microsoft.com/office/powerpoint/2010/main" val="851451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D665D-E072-47F4-8EB2-041F4C65A76D}" type="datetime1">
              <a:rPr lang="tr-TR" smtClean="0"/>
              <a:t>11.11.2025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449A80-6FDC-475E-9293-1C17F140D77C}" type="slidenum">
              <a:rPr lang="tr-TR" smtClean="0"/>
              <a:t>‹#›</a:t>
            </a:fld>
            <a:endParaRPr lang="tr-TR"/>
          </a:p>
        </p:txBody>
      </p:sp>
    </p:spTree>
    <p:extLst>
      <p:ext uri="{BB962C8B-B14F-4D97-AF65-F5344CB8AC3E}">
        <p14:creationId xmlns:p14="http://schemas.microsoft.com/office/powerpoint/2010/main" val="32644453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https://ilan.gib.gov.tr/"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2859007" y="2782955"/>
            <a:ext cx="6473987" cy="675358"/>
          </a:xfrm>
          <a:ln>
            <a:noFill/>
          </a:ln>
        </p:spPr>
        <p:txBody>
          <a:bodyPr>
            <a:noAutofit/>
          </a:bodyPr>
          <a:lstStyle/>
          <a:p>
            <a:pPr>
              <a:lnSpc>
                <a:spcPct val="100000"/>
              </a:lnSpc>
            </a:pPr>
            <a:r>
              <a:rPr lang="tr-TR" sz="4000" b="1" dirty="0">
                <a:solidFill>
                  <a:schemeClr val="bg1"/>
                </a:solidFill>
              </a:rPr>
              <a:t>KAMU ALACAKLARININ TAKİBİ</a:t>
            </a:r>
            <a:endParaRPr lang="tr-TR" sz="4000" dirty="0">
              <a:solidFill>
                <a:schemeClr val="bg1"/>
              </a:solidFill>
              <a:latin typeface="GalanoGrotesque-Bold" panose="00000800000000000000" pitchFamily="50" charset="-94"/>
            </a:endParaRPr>
          </a:p>
        </p:txBody>
      </p:sp>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0473" y="550494"/>
            <a:ext cx="3051054" cy="1018034"/>
          </a:xfrm>
          <a:prstGeom prst="rect">
            <a:avLst/>
          </a:prstGeom>
        </p:spPr>
      </p:pic>
      <p:pic>
        <p:nvPicPr>
          <p:cNvPr id="6"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41347" y="0"/>
            <a:ext cx="1792224" cy="6858000"/>
          </a:xfrm>
          <a:prstGeom prst="rect">
            <a:avLst/>
          </a:prstGeom>
        </p:spPr>
      </p:pic>
      <p:sp>
        <p:nvSpPr>
          <p:cNvPr id="4" name="Dikdörtgen 3"/>
          <p:cNvSpPr/>
          <p:nvPr/>
        </p:nvSpPr>
        <p:spPr>
          <a:xfrm>
            <a:off x="3048000" y="5785423"/>
            <a:ext cx="6284994" cy="646331"/>
          </a:xfrm>
          <a:prstGeom prst="rect">
            <a:avLst/>
          </a:prstGeom>
        </p:spPr>
        <p:txBody>
          <a:bodyPr>
            <a:noAutofit/>
          </a:bodyPr>
          <a:lstStyle/>
          <a:p>
            <a:pPr algn="ctr"/>
            <a:r>
              <a:rPr lang="tr-TR" b="1" dirty="0" smtClean="0">
                <a:solidFill>
                  <a:schemeClr val="bg1"/>
                </a:solidFill>
                <a:latin typeface="GalanoGrotesque-Medium" panose="00000600000000000000" pitchFamily="50" charset="-94"/>
              </a:rPr>
              <a:t>TAHSİLAT VE İHTİLAFLI İŞLER DAİRE BAŞKANLIĞI</a:t>
            </a:r>
            <a:r>
              <a:rPr lang="tr-TR" b="1" dirty="0">
                <a:solidFill>
                  <a:schemeClr val="bg1"/>
                </a:solidFill>
                <a:latin typeface="GalanoGrotesque-Medium" panose="00000600000000000000" pitchFamily="50" charset="-94"/>
              </a:rPr>
              <a:t/>
            </a:r>
            <a:br>
              <a:rPr lang="tr-TR" b="1" dirty="0">
                <a:solidFill>
                  <a:schemeClr val="bg1"/>
                </a:solidFill>
                <a:latin typeface="GalanoGrotesque-Medium" panose="00000600000000000000" pitchFamily="50" charset="-94"/>
              </a:rPr>
            </a:br>
            <a:r>
              <a:rPr lang="tr-TR" b="1" dirty="0" smtClean="0">
                <a:solidFill>
                  <a:schemeClr val="bg1"/>
                </a:solidFill>
                <a:latin typeface="GalanoGrotesque-Medium" panose="00000600000000000000" pitchFamily="50" charset="-94"/>
              </a:rPr>
              <a:t>Kasım 2025</a:t>
            </a:r>
            <a:endParaRPr lang="tr-TR" b="1" dirty="0">
              <a:latin typeface="GalanoGrotesque-Medium" panose="00000600000000000000" pitchFamily="50" charset="-94"/>
            </a:endParaRPr>
          </a:p>
        </p:txBody>
      </p:sp>
    </p:spTree>
    <p:extLst>
      <p:ext uri="{BB962C8B-B14F-4D97-AF65-F5344CB8AC3E}">
        <p14:creationId xmlns:p14="http://schemas.microsoft.com/office/powerpoint/2010/main" val="1722382208"/>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7</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15" name="İçerik Yer Tutucusu 2"/>
          <p:cNvSpPr>
            <a:spLocks noGrp="1"/>
          </p:cNvSpPr>
          <p:nvPr>
            <p:ph idx="1"/>
          </p:nvPr>
        </p:nvSpPr>
        <p:spPr>
          <a:xfrm>
            <a:off x="838200" y="1473200"/>
            <a:ext cx="10515600" cy="4351338"/>
          </a:xfrm>
        </p:spPr>
        <p:txBody>
          <a:bodyPr>
            <a:normAutofit fontScale="92500" lnSpcReduction="10000"/>
          </a:bodyPr>
          <a:lstStyle/>
          <a:p>
            <a:r>
              <a:rPr lang="tr-TR" dirty="0" smtClean="0"/>
              <a:t>213 sayılı Kanun 12. madde, 6183 sayılı Kanun 7. madde, 4721 sayılı Kanun</a:t>
            </a:r>
          </a:p>
          <a:p>
            <a:endParaRPr lang="tr-TR" dirty="0" smtClean="0"/>
          </a:p>
          <a:p>
            <a:pPr algn="just"/>
            <a:r>
              <a:rPr lang="tr-TR" dirty="0" smtClean="0"/>
              <a:t>Amme borçlusunun </a:t>
            </a:r>
            <a:r>
              <a:rPr lang="tr-TR" dirty="0" smtClean="0">
                <a:solidFill>
                  <a:srgbClr val="FF0000"/>
                </a:solidFill>
              </a:rPr>
              <a:t>ölümü halinde </a:t>
            </a:r>
            <a:r>
              <a:rPr lang="tr-TR" dirty="0" smtClean="0"/>
              <a:t>borçlu adına ödeme emri veya haciz bildirisi düzenlenmesi suretiyle </a:t>
            </a:r>
            <a:r>
              <a:rPr lang="tr-TR" dirty="0" smtClean="0">
                <a:solidFill>
                  <a:srgbClr val="FF0000"/>
                </a:solidFill>
              </a:rPr>
              <a:t>yeni bir takip işlemi yapılması mümkün bulunmamaktadır.</a:t>
            </a:r>
          </a:p>
          <a:p>
            <a:pPr algn="just"/>
            <a:endParaRPr lang="tr-TR" dirty="0" smtClean="0"/>
          </a:p>
          <a:p>
            <a:pPr algn="just"/>
            <a:r>
              <a:rPr lang="tr-TR" dirty="0" smtClean="0"/>
              <a:t>Borçlunun ölümünden önce </a:t>
            </a:r>
            <a:r>
              <a:rPr lang="tr-TR" dirty="0" smtClean="0">
                <a:solidFill>
                  <a:srgbClr val="FF0000"/>
                </a:solidFill>
              </a:rPr>
              <a:t>ödeme emrinin tebliği suretiyle başlatılmış takip işlemlerine istinaden terekeye dahil malların haczedilmesi, haczedilmiş olan mal, hak ve alacakların ise paraya çevrilmesine </a:t>
            </a:r>
            <a:r>
              <a:rPr lang="tr-TR" dirty="0" smtClean="0"/>
              <a:t>yönelik işlemlere devam edilmesi mümkün bulunmaktadır (Terekenin bir mahkeme veya iflas dairesi tarafından tasfiyesini gerektiren haller hariç).</a:t>
            </a:r>
          </a:p>
        </p:txBody>
      </p:sp>
      <p:sp>
        <p:nvSpPr>
          <p:cNvPr id="4" name="Slayt Numarası Yer Tutucusu 3"/>
          <p:cNvSpPr>
            <a:spLocks noGrp="1"/>
          </p:cNvSpPr>
          <p:nvPr>
            <p:ph type="sldNum" sz="quarter" idx="12"/>
          </p:nvPr>
        </p:nvSpPr>
        <p:spPr/>
        <p:txBody>
          <a:bodyPr/>
          <a:lstStyle/>
          <a:p>
            <a:fld id="{16449A80-6FDC-475E-9293-1C17F140D77C}" type="slidenum">
              <a:rPr lang="tr-TR" smtClean="0"/>
              <a:pPr/>
              <a:t>2</a:t>
            </a:fld>
            <a:endParaRPr lang="tr-TR" dirty="0"/>
          </a:p>
        </p:txBody>
      </p:sp>
      <p:sp>
        <p:nvSpPr>
          <p:cNvPr id="7" name="Dikdörtgen 6"/>
          <p:cNvSpPr/>
          <p:nvPr/>
        </p:nvSpPr>
        <p:spPr>
          <a:xfrm>
            <a:off x="2541355" y="356860"/>
            <a:ext cx="8205991" cy="523220"/>
          </a:xfrm>
          <a:prstGeom prst="rect">
            <a:avLst/>
          </a:prstGeom>
          <a:solidFill>
            <a:srgbClr val="C00000"/>
          </a:solidFill>
        </p:spPr>
        <p:txBody>
          <a:bodyPr wrap="square">
            <a:spAutoFit/>
          </a:bodyPr>
          <a:lstStyle/>
          <a:p>
            <a:pPr algn="ctr"/>
            <a:r>
              <a:rPr lang="tr-TR" sz="2800" b="1" dirty="0" smtClean="0">
                <a:solidFill>
                  <a:schemeClr val="bg1"/>
                </a:solidFill>
                <a:latin typeface="Arial" pitchFamily="34" charset="0"/>
                <a:cs typeface="Arial" pitchFamily="34" charset="0"/>
              </a:rPr>
              <a:t>Mirasçıların Sorumluluğu</a:t>
            </a:r>
            <a:endParaRPr lang="tr-TR" sz="2800" dirty="0">
              <a:solidFill>
                <a:schemeClr val="bg1"/>
              </a:solidFill>
            </a:endParaRPr>
          </a:p>
        </p:txBody>
      </p:sp>
    </p:spTree>
    <p:extLst>
      <p:ext uri="{BB962C8B-B14F-4D97-AF65-F5344CB8AC3E}">
        <p14:creationId xmlns:p14="http://schemas.microsoft.com/office/powerpoint/2010/main" val="140289985"/>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7</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2" name="Rectangle 1"/>
          <p:cNvSpPr>
            <a:spLocks noGrp="1" noChangeArrowheads="1"/>
          </p:cNvSpPr>
          <p:nvPr>
            <p:ph idx="1"/>
          </p:nvPr>
        </p:nvSpPr>
        <p:spPr>
          <a:xfrm>
            <a:off x="838200" y="1387475"/>
            <a:ext cx="10515600" cy="4351338"/>
          </a:xfrm>
        </p:spPr>
        <p:txBody>
          <a:bodyPr/>
          <a:lstStyle/>
          <a:p>
            <a:pPr lvl="0" algn="just"/>
            <a:r>
              <a:rPr lang="tr-TR" altLang="tr-TR" dirty="0" smtClean="0"/>
              <a:t>Tahsil dairesince, </a:t>
            </a:r>
            <a:r>
              <a:rPr lang="tr-TR" altLang="tr-TR" dirty="0" smtClean="0">
                <a:solidFill>
                  <a:srgbClr val="FF0000"/>
                </a:solidFill>
              </a:rPr>
              <a:t>sulh hukuk hakimliğinden veya noterlerden </a:t>
            </a:r>
            <a:r>
              <a:rPr lang="tr-TR" altLang="tr-TR" dirty="0" smtClean="0"/>
              <a:t>alacakları </a:t>
            </a:r>
            <a:r>
              <a:rPr lang="tr-TR" altLang="tr-TR" dirty="0" smtClean="0">
                <a:solidFill>
                  <a:srgbClr val="FF0000"/>
                </a:solidFill>
              </a:rPr>
              <a:t>mirasçılık belgesi </a:t>
            </a:r>
            <a:r>
              <a:rPr lang="tr-TR" altLang="tr-TR" dirty="0" smtClean="0"/>
              <a:t>ile takibat işlemlerine yön vermeleri gerekmektedir.</a:t>
            </a:r>
          </a:p>
          <a:p>
            <a:pPr lvl="0"/>
            <a:endParaRPr lang="tr-TR" altLang="tr-TR" dirty="0" smtClean="0"/>
          </a:p>
          <a:p>
            <a:pPr lvl="0" algn="just"/>
            <a:r>
              <a:rPr lang="tr-TR" altLang="tr-TR" dirty="0" smtClean="0"/>
              <a:t>Tahsil dairelerince iki kurumdan alınması mümkün olan mirasçılık belgelerinin çıkarılması sırasında tahsil dairesince yapılacak olan giderlerin takip gideri olarak değerlendirilmesi ve amme borçlusunun menfaatini gözetecek biçimde düşük maliyetle belgeyi verecek kurumun tercih edilmesi gerekmektedir.</a:t>
            </a:r>
          </a:p>
        </p:txBody>
      </p:sp>
      <p:sp>
        <p:nvSpPr>
          <p:cNvPr id="4" name="Slayt Numarası Yer Tutucusu 3"/>
          <p:cNvSpPr>
            <a:spLocks noGrp="1"/>
          </p:cNvSpPr>
          <p:nvPr>
            <p:ph type="sldNum" sz="quarter" idx="12"/>
          </p:nvPr>
        </p:nvSpPr>
        <p:spPr/>
        <p:txBody>
          <a:bodyPr/>
          <a:lstStyle/>
          <a:p>
            <a:fld id="{16449A80-6FDC-475E-9293-1C17F140D77C}" type="slidenum">
              <a:rPr lang="tr-TR" smtClean="0"/>
              <a:pPr/>
              <a:t>3</a:t>
            </a:fld>
            <a:endParaRPr lang="tr-TR" dirty="0"/>
          </a:p>
        </p:txBody>
      </p:sp>
      <p:sp>
        <p:nvSpPr>
          <p:cNvPr id="7" name="Dikdörtgen 6"/>
          <p:cNvSpPr/>
          <p:nvPr/>
        </p:nvSpPr>
        <p:spPr>
          <a:xfrm>
            <a:off x="2541355" y="356860"/>
            <a:ext cx="8205991" cy="523220"/>
          </a:xfrm>
          <a:prstGeom prst="rect">
            <a:avLst/>
          </a:prstGeom>
          <a:solidFill>
            <a:srgbClr val="C00000"/>
          </a:solidFill>
        </p:spPr>
        <p:txBody>
          <a:bodyPr wrap="square">
            <a:spAutoFit/>
          </a:bodyPr>
          <a:lstStyle/>
          <a:p>
            <a:pPr algn="ctr"/>
            <a:r>
              <a:rPr lang="tr-TR" sz="2800" b="1" dirty="0" smtClean="0">
                <a:solidFill>
                  <a:schemeClr val="bg1"/>
                </a:solidFill>
                <a:latin typeface="Arial" pitchFamily="34" charset="0"/>
                <a:cs typeface="Arial" pitchFamily="34" charset="0"/>
              </a:rPr>
              <a:t>Mirasçıların Sorumluluğu</a:t>
            </a:r>
            <a:endParaRPr lang="tr-TR" sz="2800" dirty="0">
              <a:solidFill>
                <a:schemeClr val="bg1"/>
              </a:solidFill>
            </a:endParaRPr>
          </a:p>
        </p:txBody>
      </p:sp>
    </p:spTree>
    <p:extLst>
      <p:ext uri="{BB962C8B-B14F-4D97-AF65-F5344CB8AC3E}">
        <p14:creationId xmlns:p14="http://schemas.microsoft.com/office/powerpoint/2010/main" val="3945303276"/>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10</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p:txBody>
          <a:bodyPr/>
          <a:lstStyle/>
          <a:p>
            <a:fld id="{16449A80-6FDC-475E-9293-1C17F140D77C}" type="slidenum">
              <a:rPr lang="tr-TR" smtClean="0"/>
              <a:pPr/>
              <a:t>4</a:t>
            </a:fld>
            <a:endParaRPr lang="tr-TR" dirty="0"/>
          </a:p>
        </p:txBody>
      </p:sp>
      <p:sp>
        <p:nvSpPr>
          <p:cNvPr id="7" name="Dikdörtgen 6"/>
          <p:cNvSpPr/>
          <p:nvPr/>
        </p:nvSpPr>
        <p:spPr>
          <a:xfrm>
            <a:off x="2601728" y="298955"/>
            <a:ext cx="8205991" cy="523220"/>
          </a:xfrm>
          <a:prstGeom prst="rect">
            <a:avLst/>
          </a:prstGeom>
          <a:solidFill>
            <a:srgbClr val="C00000"/>
          </a:solidFill>
        </p:spPr>
        <p:txBody>
          <a:bodyPr wrap="square">
            <a:spAutoFit/>
          </a:bodyPr>
          <a:lstStyle/>
          <a:p>
            <a:pPr algn="ctr"/>
            <a:r>
              <a:rPr lang="tr-TR" sz="2800" b="1" dirty="0">
                <a:solidFill>
                  <a:schemeClr val="bg1"/>
                </a:solidFill>
                <a:latin typeface="Arial" pitchFamily="34" charset="0"/>
                <a:cs typeface="Arial" pitchFamily="34" charset="0"/>
              </a:rPr>
              <a:t>Teminat Olarak Kabul Edilebilecek Değerler</a:t>
            </a:r>
            <a:endParaRPr lang="tr-TR" sz="2800" dirty="0">
              <a:solidFill>
                <a:schemeClr val="bg1"/>
              </a:solidFill>
            </a:endParaRPr>
          </a:p>
        </p:txBody>
      </p:sp>
      <p:sp>
        <p:nvSpPr>
          <p:cNvPr id="15" name="İçerik Yer Tutucusu 2"/>
          <p:cNvSpPr txBox="1">
            <a:spLocks/>
          </p:cNvSpPr>
          <p:nvPr/>
        </p:nvSpPr>
        <p:spPr>
          <a:xfrm>
            <a:off x="810638" y="1138870"/>
            <a:ext cx="10638412" cy="4777672"/>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tr-TR" dirty="0" smtClean="0"/>
              <a:t>7417 sayılı Kanun ile 6183 sayılı Kanunun 10 uncu maddesi kapsamında teminat olarak alınacak değerler arasına </a:t>
            </a:r>
            <a:r>
              <a:rPr lang="tr-TR" dirty="0" smtClean="0">
                <a:solidFill>
                  <a:srgbClr val="FF0000"/>
                </a:solidFill>
              </a:rPr>
              <a:t>sigorta şirketleri tarafından verilen süresiz ve şartsız kefalet senetleri  </a:t>
            </a:r>
            <a:r>
              <a:rPr lang="tr-TR" dirty="0" smtClean="0"/>
              <a:t>eklenmiştir. (1/7/2022) </a:t>
            </a:r>
          </a:p>
          <a:p>
            <a:pPr marL="0" indent="0" algn="just">
              <a:buFont typeface="Arial" panose="020B0604020202020204" pitchFamily="34" charset="0"/>
              <a:buNone/>
            </a:pPr>
            <a:endParaRPr lang="tr-TR" dirty="0" smtClean="0"/>
          </a:p>
          <a:p>
            <a:pPr marL="0" indent="0" algn="just">
              <a:buNone/>
            </a:pPr>
            <a:r>
              <a:rPr lang="tr-TR" dirty="0" smtClean="0"/>
              <a:t>Sigorta </a:t>
            </a:r>
            <a:r>
              <a:rPr lang="tr-TR" dirty="0"/>
              <a:t>şirketleri tarafından verilen süresiz ve şartsız kefalet senetlerinin https://sigortam360.com/ web sitesi altında  yer alan "Poliçeler, Kefalet Senedi Sorgula" adımından erişim </a:t>
            </a:r>
            <a:r>
              <a:rPr lang="tr-TR" dirty="0" smtClean="0"/>
              <a:t>sağlanarak </a:t>
            </a:r>
            <a:r>
              <a:rPr lang="tr-TR" dirty="0" smtClean="0"/>
              <a:t>varlık kontrolü, akabinde sigorta şirketi genel müdürlüğü ile teyit işlemi yapılacaktır. (7/3/2024 </a:t>
            </a:r>
            <a:r>
              <a:rPr lang="tr-TR" dirty="0" smtClean="0"/>
              <a:t>tarihli ve 19601 sayılı genel yazı)</a:t>
            </a:r>
          </a:p>
          <a:p>
            <a:pPr marL="0" indent="0" algn="just">
              <a:buNone/>
            </a:pPr>
            <a:endParaRPr lang="tr-TR" dirty="0" smtClean="0"/>
          </a:p>
          <a:p>
            <a:pPr marL="0" indent="0" algn="just">
              <a:buNone/>
            </a:pPr>
            <a:r>
              <a:rPr lang="tr-TR" dirty="0" smtClean="0"/>
              <a:t>30/6/2012 </a:t>
            </a:r>
            <a:r>
              <a:rPr lang="tr-TR" dirty="0"/>
              <a:t>tarihi itibarıyla </a:t>
            </a:r>
            <a:r>
              <a:rPr lang="tr-TR" b="1" dirty="0" err="1">
                <a:solidFill>
                  <a:srgbClr val="FF0000"/>
                </a:solidFill>
              </a:rPr>
              <a:t>DİBS’ler</a:t>
            </a:r>
            <a:r>
              <a:rPr lang="tr-TR" dirty="0"/>
              <a:t> MKK nezdinde </a:t>
            </a:r>
            <a:r>
              <a:rPr lang="tr-TR" b="1" dirty="0" err="1">
                <a:solidFill>
                  <a:srgbClr val="FF0000"/>
                </a:solidFill>
              </a:rPr>
              <a:t>kaydi</a:t>
            </a:r>
            <a:r>
              <a:rPr lang="tr-TR" b="1" dirty="0">
                <a:solidFill>
                  <a:srgbClr val="FF0000"/>
                </a:solidFill>
              </a:rPr>
              <a:t> </a:t>
            </a:r>
            <a:r>
              <a:rPr lang="tr-TR" dirty="0"/>
              <a:t>olarak </a:t>
            </a:r>
            <a:r>
              <a:rPr lang="tr-TR" b="1" dirty="0">
                <a:solidFill>
                  <a:srgbClr val="FF0000"/>
                </a:solidFill>
              </a:rPr>
              <a:t>izlendiğinden</a:t>
            </a:r>
            <a:r>
              <a:rPr lang="tr-TR" dirty="0"/>
              <a:t>, </a:t>
            </a:r>
            <a:r>
              <a:rPr lang="tr-TR" b="1" dirty="0">
                <a:solidFill>
                  <a:srgbClr val="FF0000"/>
                </a:solidFill>
              </a:rPr>
              <a:t>teminat</a:t>
            </a:r>
            <a:r>
              <a:rPr lang="tr-TR" dirty="0">
                <a:solidFill>
                  <a:srgbClr val="FF0000"/>
                </a:solidFill>
              </a:rPr>
              <a:t> </a:t>
            </a:r>
            <a:r>
              <a:rPr lang="tr-TR" dirty="0"/>
              <a:t>olarak gösterilmek istenen </a:t>
            </a:r>
            <a:r>
              <a:rPr lang="tr-TR" b="1" dirty="0" err="1">
                <a:solidFill>
                  <a:srgbClr val="FF0000"/>
                </a:solidFill>
              </a:rPr>
              <a:t>DİBS’lerin</a:t>
            </a:r>
            <a:r>
              <a:rPr lang="tr-TR" dirty="0"/>
              <a:t> bankaya 6183 sayılı Kanunun 79 maddesi kapsamında </a:t>
            </a:r>
            <a:r>
              <a:rPr lang="tr-TR" b="1" u="sng" dirty="0">
                <a:solidFill>
                  <a:srgbClr val="FF0000"/>
                </a:solidFill>
              </a:rPr>
              <a:t>posta ya da memur eliyle  tebliğ edilecek haciz bildirisi</a:t>
            </a:r>
            <a:r>
              <a:rPr lang="tr-TR" b="1" dirty="0">
                <a:solidFill>
                  <a:srgbClr val="FF0000"/>
                </a:solidFill>
              </a:rPr>
              <a:t> </a:t>
            </a:r>
            <a:r>
              <a:rPr lang="tr-TR" dirty="0"/>
              <a:t>ile </a:t>
            </a:r>
            <a:r>
              <a:rPr lang="tr-TR" b="1" dirty="0">
                <a:solidFill>
                  <a:srgbClr val="FF0000"/>
                </a:solidFill>
              </a:rPr>
              <a:t>haczedilmek</a:t>
            </a:r>
            <a:r>
              <a:rPr lang="tr-TR" dirty="0"/>
              <a:t> suretiyle </a:t>
            </a:r>
            <a:r>
              <a:rPr lang="tr-TR" b="1" dirty="0">
                <a:solidFill>
                  <a:srgbClr val="FF0000"/>
                </a:solidFill>
              </a:rPr>
              <a:t>teminat</a:t>
            </a:r>
            <a:r>
              <a:rPr lang="tr-TR" dirty="0"/>
              <a:t> olarak kabulü mümkündür. </a:t>
            </a:r>
          </a:p>
          <a:p>
            <a:pPr marL="0" indent="0" algn="just">
              <a:buFont typeface="Arial" panose="020B0604020202020204" pitchFamily="34" charset="0"/>
              <a:buNone/>
            </a:pPr>
            <a:endParaRPr lang="tr-TR" sz="2400" dirty="0" smtClean="0"/>
          </a:p>
        </p:txBody>
      </p:sp>
    </p:spTree>
    <p:extLst>
      <p:ext uri="{BB962C8B-B14F-4D97-AF65-F5344CB8AC3E}">
        <p14:creationId xmlns:p14="http://schemas.microsoft.com/office/powerpoint/2010/main" val="2231725179"/>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13</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9" name="İçerik Yer Tutucusu 2"/>
          <p:cNvSpPr>
            <a:spLocks noGrp="1"/>
          </p:cNvSpPr>
          <p:nvPr>
            <p:ph idx="1"/>
          </p:nvPr>
        </p:nvSpPr>
        <p:spPr/>
        <p:txBody>
          <a:bodyPr/>
          <a:lstStyle/>
          <a:p>
            <a:pPr algn="just"/>
            <a:r>
              <a:rPr lang="tr-TR" dirty="0" smtClean="0"/>
              <a:t>İleride tahakkuk edecek olan veya tahakkuk etmiş henüz vadesi geçmemiş bulunan ya da vadesi geçtiği halde ödeme emri tebliğ edilmemiş olan amme alacağının tahsil güvenliğini sağlamak üzere yapılan hacze ihtiyati haciz denir. </a:t>
            </a:r>
          </a:p>
          <a:p>
            <a:pPr algn="just"/>
            <a:endParaRPr lang="tr-TR" dirty="0" smtClean="0"/>
          </a:p>
          <a:p>
            <a:pPr algn="just"/>
            <a:r>
              <a:rPr lang="tr-TR" dirty="0" smtClean="0"/>
              <a:t>İhtiyati haciz kararlarının haciz varakalarına dayanması gerekmekte olup, ihtiyati haciz kararı verme yetkisi alacaklı amme idaresinin mahalli en büyük memuruna aittir. </a:t>
            </a:r>
          </a:p>
          <a:p>
            <a:endParaRPr lang="tr-TR" dirty="0" smtClean="0"/>
          </a:p>
          <a:p>
            <a:endParaRPr lang="tr-TR" dirty="0" smtClean="0"/>
          </a:p>
          <a:p>
            <a:endParaRPr lang="tr-TR" dirty="0" smtClean="0"/>
          </a:p>
          <a:p>
            <a:endParaRPr lang="tr-TR" dirty="0"/>
          </a:p>
        </p:txBody>
      </p:sp>
      <p:sp>
        <p:nvSpPr>
          <p:cNvPr id="4" name="Slayt Numarası Yer Tutucusu 3"/>
          <p:cNvSpPr>
            <a:spLocks noGrp="1"/>
          </p:cNvSpPr>
          <p:nvPr>
            <p:ph type="sldNum" sz="quarter" idx="12"/>
          </p:nvPr>
        </p:nvSpPr>
        <p:spPr/>
        <p:txBody>
          <a:bodyPr/>
          <a:lstStyle/>
          <a:p>
            <a:fld id="{16449A80-6FDC-475E-9293-1C17F140D77C}" type="slidenum">
              <a:rPr lang="tr-TR" smtClean="0"/>
              <a:pPr/>
              <a:t>5</a:t>
            </a:fld>
            <a:endParaRPr lang="tr-TR" dirty="0"/>
          </a:p>
        </p:txBody>
      </p:sp>
      <p:sp>
        <p:nvSpPr>
          <p:cNvPr id="7" name="Dikdörtgen 6"/>
          <p:cNvSpPr/>
          <p:nvPr/>
        </p:nvSpPr>
        <p:spPr>
          <a:xfrm>
            <a:off x="2759188" y="250934"/>
            <a:ext cx="8205991" cy="523220"/>
          </a:xfrm>
          <a:prstGeom prst="rect">
            <a:avLst/>
          </a:prstGeom>
          <a:solidFill>
            <a:srgbClr val="C00000"/>
          </a:solidFill>
        </p:spPr>
        <p:txBody>
          <a:bodyPr wrap="square">
            <a:spAutoFit/>
          </a:bodyPr>
          <a:lstStyle/>
          <a:p>
            <a:pPr algn="ctr"/>
            <a:r>
              <a:rPr lang="tr-TR" sz="2800" b="1" dirty="0" smtClean="0">
                <a:solidFill>
                  <a:schemeClr val="bg1"/>
                </a:solidFill>
                <a:latin typeface="Arial" pitchFamily="34" charset="0"/>
                <a:cs typeface="Arial" pitchFamily="34" charset="0"/>
              </a:rPr>
              <a:t>İhtiyati Haciz</a:t>
            </a:r>
            <a:endParaRPr lang="tr-TR" sz="2800" dirty="0">
              <a:solidFill>
                <a:schemeClr val="bg1"/>
              </a:solidFill>
            </a:endParaRPr>
          </a:p>
        </p:txBody>
      </p:sp>
    </p:spTree>
    <p:extLst>
      <p:ext uri="{BB962C8B-B14F-4D97-AF65-F5344CB8AC3E}">
        <p14:creationId xmlns:p14="http://schemas.microsoft.com/office/powerpoint/2010/main" val="88263749"/>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13</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p:txBody>
          <a:bodyPr/>
          <a:lstStyle/>
          <a:p>
            <a:fld id="{16449A80-6FDC-475E-9293-1C17F140D77C}" type="slidenum">
              <a:rPr lang="tr-TR" smtClean="0"/>
              <a:pPr/>
              <a:t>6</a:t>
            </a:fld>
            <a:endParaRPr lang="tr-TR" dirty="0"/>
          </a:p>
        </p:txBody>
      </p:sp>
      <p:sp>
        <p:nvSpPr>
          <p:cNvPr id="7" name="Dikdörtgen 6"/>
          <p:cNvSpPr/>
          <p:nvPr/>
        </p:nvSpPr>
        <p:spPr>
          <a:xfrm>
            <a:off x="2868601" y="315444"/>
            <a:ext cx="8205991" cy="523220"/>
          </a:xfrm>
          <a:prstGeom prst="rect">
            <a:avLst/>
          </a:prstGeom>
          <a:solidFill>
            <a:srgbClr val="C00000"/>
          </a:solidFill>
        </p:spPr>
        <p:txBody>
          <a:bodyPr wrap="square">
            <a:spAutoFit/>
          </a:bodyPr>
          <a:lstStyle/>
          <a:p>
            <a:pPr algn="ctr"/>
            <a:r>
              <a:rPr lang="tr-TR" sz="2800" b="1" dirty="0">
                <a:solidFill>
                  <a:schemeClr val="bg1"/>
                </a:solidFill>
              </a:rPr>
              <a:t>İhtiyati Haciz Kararı Almaya Yetkililer</a:t>
            </a:r>
          </a:p>
        </p:txBody>
      </p:sp>
      <p:sp>
        <p:nvSpPr>
          <p:cNvPr id="15" name="İçerik Yer Tutucusu 2"/>
          <p:cNvSpPr txBox="1">
            <a:spLocks/>
          </p:cNvSpPr>
          <p:nvPr/>
        </p:nvSpPr>
        <p:spPr>
          <a:xfrm>
            <a:off x="1963726" y="2934031"/>
            <a:ext cx="8277553" cy="31921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tr-TR" sz="2800" b="1" dirty="0">
              <a:solidFill>
                <a:srgbClr val="C00000"/>
              </a:solidFill>
            </a:endParaRPr>
          </a:p>
        </p:txBody>
      </p:sp>
      <p:sp>
        <p:nvSpPr>
          <p:cNvPr id="2" name="Dikdörtgen 1"/>
          <p:cNvSpPr/>
          <p:nvPr/>
        </p:nvSpPr>
        <p:spPr>
          <a:xfrm>
            <a:off x="971551" y="1557682"/>
            <a:ext cx="10401300" cy="5262979"/>
          </a:xfrm>
          <a:prstGeom prst="rect">
            <a:avLst/>
          </a:prstGeom>
        </p:spPr>
        <p:txBody>
          <a:bodyPr wrap="square">
            <a:spAutoFit/>
          </a:bodyPr>
          <a:lstStyle/>
          <a:p>
            <a:pPr marL="342900" indent="-342900" algn="just">
              <a:buFont typeface="Arial" panose="020B0604020202020204" pitchFamily="34" charset="0"/>
              <a:buChar char="•"/>
            </a:pPr>
            <a:r>
              <a:rPr lang="tr-TR" sz="2400" dirty="0"/>
              <a:t>Gelir İdaresi Başkanlığının taşra teşkilatı, 4 sayılı Cumhurbaşkanlığı Kararnamesinin 152 </a:t>
            </a:r>
            <a:r>
              <a:rPr lang="tr-TR" sz="2400" dirty="0" err="1"/>
              <a:t>nci</a:t>
            </a:r>
            <a:r>
              <a:rPr lang="tr-TR" sz="2400" dirty="0"/>
              <a:t> maddesine göre, </a:t>
            </a:r>
            <a:r>
              <a:rPr lang="tr-TR" sz="2400" b="1" dirty="0">
                <a:solidFill>
                  <a:srgbClr val="FF0000"/>
                </a:solidFill>
              </a:rPr>
              <a:t>her ilde doğrudan merkeze bağlı defterdarlıklardan oluşmaktadır</a:t>
            </a:r>
            <a:r>
              <a:rPr lang="tr-TR" sz="2400" dirty="0" smtClean="0"/>
              <a:t>. (3/7/2024)</a:t>
            </a:r>
          </a:p>
          <a:p>
            <a:pPr marL="342900" indent="-342900" algn="just">
              <a:buFont typeface="Arial" panose="020B0604020202020204" pitchFamily="34" charset="0"/>
              <a:buChar char="•"/>
            </a:pPr>
            <a:endParaRPr lang="tr-TR" sz="2400" dirty="0" smtClean="0"/>
          </a:p>
          <a:p>
            <a:pPr marL="342900" indent="-342900" algn="just">
              <a:buFont typeface="Arial" panose="020B0604020202020204" pitchFamily="34" charset="0"/>
              <a:buChar char="•"/>
            </a:pPr>
            <a:r>
              <a:rPr lang="tr-TR" sz="2400" dirty="0"/>
              <a:t>7521 sayılı </a:t>
            </a:r>
            <a:r>
              <a:rPr lang="tr-TR" sz="2400" dirty="0" smtClean="0"/>
              <a:t>17 </a:t>
            </a:r>
            <a:r>
              <a:rPr lang="tr-TR" sz="2400" dirty="0" err="1"/>
              <a:t>nci</a:t>
            </a:r>
            <a:r>
              <a:rPr lang="tr-TR" sz="2400" dirty="0"/>
              <a:t> maddesiyle değişik 5345 sayılı Kanunun 33 üncü maddesinde, </a:t>
            </a:r>
            <a:r>
              <a:rPr lang="tr-TR" sz="2400" dirty="0" smtClean="0"/>
              <a:t>mahallin </a:t>
            </a:r>
            <a:r>
              <a:rPr lang="tr-TR" sz="2400" dirty="0"/>
              <a:t>en büyük </a:t>
            </a:r>
            <a:r>
              <a:rPr lang="tr-TR" sz="2400" dirty="0" smtClean="0"/>
              <a:t>memuruna yapılmış atıfların </a:t>
            </a:r>
            <a:r>
              <a:rPr lang="tr-TR" sz="2400" dirty="0"/>
              <a:t>ilgisine göre Gelir İdaresi Başkanlığına bağlı defterdara ve </a:t>
            </a:r>
            <a:r>
              <a:rPr lang="tr-TR" sz="2400" dirty="0" smtClean="0"/>
              <a:t>defterdarlığa yapılmış </a:t>
            </a:r>
            <a:r>
              <a:rPr lang="tr-TR" sz="2400" dirty="0"/>
              <a:t>sayılacağı düzenlenmiştir</a:t>
            </a:r>
            <a:r>
              <a:rPr lang="tr-TR" sz="2400" dirty="0" smtClean="0"/>
              <a:t>.</a:t>
            </a:r>
          </a:p>
          <a:p>
            <a:pPr marL="342900" indent="-342900" algn="just">
              <a:buFont typeface="Arial" panose="020B0604020202020204" pitchFamily="34" charset="0"/>
              <a:buChar char="•"/>
            </a:pPr>
            <a:endParaRPr lang="tr-TR" sz="2400" dirty="0" smtClean="0"/>
          </a:p>
          <a:p>
            <a:pPr marL="342900" indent="-342900" algn="just">
              <a:buFont typeface="Arial" panose="020B0604020202020204" pitchFamily="34" charset="0"/>
              <a:buChar char="•"/>
            </a:pPr>
            <a:r>
              <a:rPr lang="tr-TR" sz="2400" dirty="0"/>
              <a:t>Buna göre, Gelir İdaresi Başkanlığına bağlı tahsil daireleri tarafından takip ve tahsil edilen amme alacakları için </a:t>
            </a:r>
            <a:r>
              <a:rPr lang="tr-TR" sz="2400" b="1" dirty="0">
                <a:solidFill>
                  <a:srgbClr val="FF0000"/>
                </a:solidFill>
              </a:rPr>
              <a:t>ihtiyati hacze karar verme yetkisi Gelir İdaresi Başkanlığına bağlı </a:t>
            </a:r>
            <a:r>
              <a:rPr lang="tr-TR" sz="2400" b="1" u="sng" dirty="0">
                <a:solidFill>
                  <a:srgbClr val="FF0000"/>
                </a:solidFill>
              </a:rPr>
              <a:t>defterdarlara aittir</a:t>
            </a:r>
            <a:r>
              <a:rPr lang="tr-TR" sz="2400" dirty="0"/>
              <a:t>.</a:t>
            </a:r>
          </a:p>
          <a:p>
            <a:pPr marL="342900" indent="-342900" algn="just">
              <a:buFont typeface="Arial" panose="020B0604020202020204" pitchFamily="34" charset="0"/>
              <a:buChar char="•"/>
            </a:pPr>
            <a:endParaRPr lang="tr-TR" sz="2400" dirty="0" smtClean="0"/>
          </a:p>
          <a:p>
            <a:pPr marL="342900" indent="-342900" algn="just">
              <a:buFont typeface="Arial" panose="020B0604020202020204" pitchFamily="34" charset="0"/>
              <a:buChar char="•"/>
            </a:pPr>
            <a:endParaRPr lang="tr-TR" sz="2400" dirty="0"/>
          </a:p>
          <a:p>
            <a:pPr marL="342900" indent="-342900" algn="just">
              <a:buFont typeface="Arial" panose="020B0604020202020204" pitchFamily="34" charset="0"/>
              <a:buChar char="•"/>
            </a:pPr>
            <a:endParaRPr lang="tr-TR" sz="2400" dirty="0"/>
          </a:p>
        </p:txBody>
      </p:sp>
    </p:spTree>
    <p:extLst>
      <p:ext uri="{BB962C8B-B14F-4D97-AF65-F5344CB8AC3E}">
        <p14:creationId xmlns:p14="http://schemas.microsoft.com/office/powerpoint/2010/main" val="649271391"/>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13</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10" name="İçerik Yer Tutucusu 2"/>
          <p:cNvSpPr>
            <a:spLocks noGrp="1"/>
          </p:cNvSpPr>
          <p:nvPr>
            <p:ph idx="1"/>
          </p:nvPr>
        </p:nvSpPr>
        <p:spPr/>
        <p:txBody>
          <a:bodyPr/>
          <a:lstStyle/>
          <a:p>
            <a:pPr algn="just"/>
            <a:r>
              <a:rPr lang="tr-TR" dirty="0" smtClean="0"/>
              <a:t>İhtiyati haciz kat’i hacze dönüştürülmediği sürece, ihtiyaten haczedilen malların satılarak paraya çevrilmesi mümkün bulunmamaktadır.</a:t>
            </a:r>
          </a:p>
          <a:p>
            <a:pPr algn="just"/>
            <a:r>
              <a:rPr lang="tr-TR" dirty="0" smtClean="0"/>
              <a:t> Ancak, ihtiyaten haczedilen malların bozulması, çürümesi gibi nedenlerle korunmasının mümkün olmadığı veya beklediği zaman önemli bir değer düşüklüğüne uğrayacağının anlaşılması ya da muhafazasının tehlikeli veya masraflı olması hallerinde, bu mallar derhal paraya çevrilerek, elde edilen tutarlar teminat olarak muhafaza edilecektir. </a:t>
            </a:r>
          </a:p>
          <a:p>
            <a:endParaRPr lang="tr-TR" dirty="0" smtClean="0"/>
          </a:p>
          <a:p>
            <a:endParaRPr lang="tr-TR" dirty="0" smtClean="0"/>
          </a:p>
          <a:p>
            <a:endParaRPr lang="tr-TR" dirty="0"/>
          </a:p>
        </p:txBody>
      </p:sp>
      <p:sp>
        <p:nvSpPr>
          <p:cNvPr id="4" name="Slayt Numarası Yer Tutucusu 3"/>
          <p:cNvSpPr>
            <a:spLocks noGrp="1"/>
          </p:cNvSpPr>
          <p:nvPr>
            <p:ph type="sldNum" sz="quarter" idx="12"/>
          </p:nvPr>
        </p:nvSpPr>
        <p:spPr/>
        <p:txBody>
          <a:bodyPr/>
          <a:lstStyle/>
          <a:p>
            <a:fld id="{16449A80-6FDC-475E-9293-1C17F140D77C}" type="slidenum">
              <a:rPr lang="tr-TR" smtClean="0"/>
              <a:pPr/>
              <a:t>7</a:t>
            </a:fld>
            <a:endParaRPr lang="tr-TR" dirty="0"/>
          </a:p>
        </p:txBody>
      </p:sp>
      <p:sp>
        <p:nvSpPr>
          <p:cNvPr id="7" name="Dikdörtgen 6"/>
          <p:cNvSpPr/>
          <p:nvPr/>
        </p:nvSpPr>
        <p:spPr>
          <a:xfrm>
            <a:off x="2949688" y="289389"/>
            <a:ext cx="8223137" cy="519634"/>
          </a:xfrm>
          <a:prstGeom prst="rect">
            <a:avLst/>
          </a:prstGeom>
          <a:solidFill>
            <a:srgbClr val="C00000"/>
          </a:solidFill>
        </p:spPr>
        <p:txBody>
          <a:bodyPr wrap="square">
            <a:spAutoFit/>
          </a:bodyPr>
          <a:lstStyle/>
          <a:p>
            <a:pPr algn="ctr"/>
            <a:r>
              <a:rPr lang="tr-TR" sz="2800" b="1" dirty="0">
                <a:solidFill>
                  <a:schemeClr val="bg1"/>
                </a:solidFill>
              </a:rPr>
              <a:t>İhtiyati Haciz </a:t>
            </a:r>
            <a:r>
              <a:rPr lang="tr-TR" sz="2800" b="1" dirty="0" smtClean="0">
                <a:solidFill>
                  <a:schemeClr val="bg1"/>
                </a:solidFill>
              </a:rPr>
              <a:t>Uygulaması</a:t>
            </a:r>
            <a:endParaRPr lang="tr-TR" sz="2800" b="1" dirty="0">
              <a:solidFill>
                <a:schemeClr val="bg1"/>
              </a:solidFill>
            </a:endParaRPr>
          </a:p>
        </p:txBody>
      </p:sp>
    </p:spTree>
    <p:extLst>
      <p:ext uri="{BB962C8B-B14F-4D97-AF65-F5344CB8AC3E}">
        <p14:creationId xmlns:p14="http://schemas.microsoft.com/office/powerpoint/2010/main" val="2544950093"/>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13</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10" name="İçerik Yer Tutucusu 2"/>
          <p:cNvSpPr>
            <a:spLocks noGrp="1"/>
          </p:cNvSpPr>
          <p:nvPr>
            <p:ph idx="1"/>
          </p:nvPr>
        </p:nvSpPr>
        <p:spPr>
          <a:xfrm>
            <a:off x="381663" y="1339849"/>
            <a:ext cx="11343612" cy="4943475"/>
          </a:xfrm>
        </p:spPr>
        <p:txBody>
          <a:bodyPr>
            <a:normAutofit fontScale="92500" lnSpcReduction="20000"/>
          </a:bodyPr>
          <a:lstStyle/>
          <a:p>
            <a:pPr algn="just"/>
            <a:r>
              <a:rPr lang="tr-TR" dirty="0" smtClean="0">
                <a:solidFill>
                  <a:srgbClr val="FF0000"/>
                </a:solidFill>
              </a:rPr>
              <a:t>Bankalar, PTT A.Ş. ve MKK</a:t>
            </a:r>
            <a:r>
              <a:rPr lang="tr-TR" dirty="0" smtClean="0"/>
              <a:t> nezdinde yapılacak ihtiyati haciz ve kati hacizlerde, haczin tebliğ tarihi itibarıyla </a:t>
            </a:r>
            <a:r>
              <a:rPr lang="tr-TR" dirty="0" smtClean="0">
                <a:solidFill>
                  <a:srgbClr val="FF0000"/>
                </a:solidFill>
              </a:rPr>
              <a:t>mevcut olan varlıklara haciz tatbik edilmektedir. </a:t>
            </a:r>
            <a:r>
              <a:rPr lang="tr-TR" dirty="0" smtClean="0"/>
              <a:t>İleride ortaya çıkabilecek (muhtemel alacaklar) için haciz konulması mümkün bulunmamaktadır. </a:t>
            </a:r>
          </a:p>
          <a:p>
            <a:pPr algn="just"/>
            <a:r>
              <a:rPr lang="tr-TR" dirty="0"/>
              <a:t>Danıştay 4. Daire Başkanlığının </a:t>
            </a:r>
            <a:r>
              <a:rPr lang="tr-TR" dirty="0" smtClean="0"/>
              <a:t>2019 yılındaki kararları </a:t>
            </a:r>
            <a:r>
              <a:rPr lang="tr-TR" dirty="0"/>
              <a:t>nedeniyle bankacılık sisteminde </a:t>
            </a:r>
            <a:r>
              <a:rPr lang="tr-TR" dirty="0">
                <a:solidFill>
                  <a:srgbClr val="FF0000"/>
                </a:solidFill>
              </a:rPr>
              <a:t>POS </a:t>
            </a:r>
            <a:r>
              <a:rPr lang="tr-TR" dirty="0"/>
              <a:t>cihazı kullanan müşteri ile banka arasındaki sözleşmelere dayalı bankalar nezdindeki </a:t>
            </a:r>
            <a:r>
              <a:rPr lang="tr-TR" b="1" dirty="0">
                <a:solidFill>
                  <a:srgbClr val="FF0000"/>
                </a:solidFill>
              </a:rPr>
              <a:t>hesaplara</a:t>
            </a:r>
            <a:r>
              <a:rPr lang="tr-TR" dirty="0"/>
              <a:t> </a:t>
            </a:r>
            <a:r>
              <a:rPr lang="tr-TR" b="1" dirty="0">
                <a:solidFill>
                  <a:srgbClr val="FF0000"/>
                </a:solidFill>
              </a:rPr>
              <a:t>ileriye matuf haciz konulması imkanı kalmamış olup, bu hesaplara anlık olarak haciz tatbiki</a:t>
            </a:r>
            <a:r>
              <a:rPr lang="tr-TR" dirty="0">
                <a:solidFill>
                  <a:srgbClr val="FF0000"/>
                </a:solidFill>
              </a:rPr>
              <a:t> </a:t>
            </a:r>
            <a:r>
              <a:rPr lang="tr-TR" dirty="0"/>
              <a:t>mümkün bulunmaktadır</a:t>
            </a:r>
            <a:r>
              <a:rPr lang="tr-TR" dirty="0" smtClean="0"/>
              <a:t>.</a:t>
            </a:r>
            <a:r>
              <a:rPr lang="tr-TR" dirty="0"/>
              <a:t> </a:t>
            </a:r>
            <a:r>
              <a:rPr lang="tr-TR" dirty="0" smtClean="0"/>
              <a:t>(7/4/2020 </a:t>
            </a:r>
            <a:r>
              <a:rPr lang="tr-TR" dirty="0"/>
              <a:t>tarihli ve 43477/43478 sayılı genel </a:t>
            </a:r>
            <a:r>
              <a:rPr lang="tr-TR" dirty="0" smtClean="0"/>
              <a:t>yazı) </a:t>
            </a:r>
          </a:p>
          <a:p>
            <a:pPr algn="just"/>
            <a:r>
              <a:rPr lang="tr-TR" dirty="0" smtClean="0"/>
              <a:t>Başkanlığımız </a:t>
            </a:r>
            <a:r>
              <a:rPr lang="tr-TR" dirty="0"/>
              <a:t>ile elektronik haciz uygulamasına katılan banka genel müdürlükleri arasında imzalanan protokollerde, </a:t>
            </a:r>
            <a:r>
              <a:rPr lang="tr-TR" dirty="0">
                <a:solidFill>
                  <a:srgbClr val="FF0000"/>
                </a:solidFill>
              </a:rPr>
              <a:t>POS cihazlarına ilişkin hesaplar </a:t>
            </a:r>
            <a:r>
              <a:rPr lang="tr-TR" dirty="0"/>
              <a:t>üzerine elektronik haciz sistemi ile haciz konulamayacağı kararlaştırıldığından, bugün itibarıyla bu hesapların elektronik olarak haczi mümkün bulunmamaktadır. Ancak, bu hesapların 6183 sayılı Kanunun 79 uncu maddesine istinaden </a:t>
            </a:r>
            <a:r>
              <a:rPr lang="tr-TR" b="1" dirty="0">
                <a:solidFill>
                  <a:srgbClr val="FF0000"/>
                </a:solidFill>
              </a:rPr>
              <a:t>kağıt ortamında düzenlenen haciz bildirilerinin bankaya tebliği suretiyle </a:t>
            </a:r>
            <a:r>
              <a:rPr lang="tr-TR" b="1" dirty="0" smtClean="0">
                <a:solidFill>
                  <a:srgbClr val="FF0000"/>
                </a:solidFill>
              </a:rPr>
              <a:t>haczedilecektir.</a:t>
            </a:r>
            <a:endParaRPr lang="tr-TR" dirty="0" smtClean="0"/>
          </a:p>
          <a:p>
            <a:pPr algn="just"/>
            <a:endParaRPr lang="tr-TR" dirty="0"/>
          </a:p>
          <a:p>
            <a:pPr algn="just"/>
            <a:endParaRPr lang="tr-TR" dirty="0"/>
          </a:p>
        </p:txBody>
      </p:sp>
      <p:sp>
        <p:nvSpPr>
          <p:cNvPr id="4" name="Slayt Numarası Yer Tutucusu 3"/>
          <p:cNvSpPr>
            <a:spLocks noGrp="1"/>
          </p:cNvSpPr>
          <p:nvPr>
            <p:ph type="sldNum" sz="quarter" idx="12"/>
          </p:nvPr>
        </p:nvSpPr>
        <p:spPr/>
        <p:txBody>
          <a:bodyPr/>
          <a:lstStyle/>
          <a:p>
            <a:fld id="{16449A80-6FDC-475E-9293-1C17F140D77C}" type="slidenum">
              <a:rPr lang="tr-TR" smtClean="0"/>
              <a:pPr/>
              <a:t>8</a:t>
            </a:fld>
            <a:endParaRPr lang="tr-TR" dirty="0"/>
          </a:p>
        </p:txBody>
      </p:sp>
      <p:sp>
        <p:nvSpPr>
          <p:cNvPr id="7" name="Dikdörtgen 6"/>
          <p:cNvSpPr/>
          <p:nvPr/>
        </p:nvSpPr>
        <p:spPr>
          <a:xfrm>
            <a:off x="2997313" y="302364"/>
            <a:ext cx="8205991" cy="523220"/>
          </a:xfrm>
          <a:prstGeom prst="rect">
            <a:avLst/>
          </a:prstGeom>
          <a:solidFill>
            <a:srgbClr val="C00000"/>
          </a:solidFill>
        </p:spPr>
        <p:txBody>
          <a:bodyPr wrap="square">
            <a:spAutoFit/>
          </a:bodyPr>
          <a:lstStyle/>
          <a:p>
            <a:pPr algn="ctr"/>
            <a:r>
              <a:rPr lang="tr-TR" sz="2800" b="1" dirty="0">
                <a:solidFill>
                  <a:schemeClr val="bg1"/>
                </a:solidFill>
              </a:rPr>
              <a:t>İhtiyati Haciz </a:t>
            </a:r>
            <a:r>
              <a:rPr lang="tr-TR" sz="2800" b="1" dirty="0" smtClean="0">
                <a:solidFill>
                  <a:schemeClr val="bg1"/>
                </a:solidFill>
              </a:rPr>
              <a:t>Uygulaması</a:t>
            </a:r>
            <a:endParaRPr lang="tr-TR" sz="2800" b="1" dirty="0">
              <a:solidFill>
                <a:schemeClr val="bg1"/>
              </a:solidFill>
            </a:endParaRPr>
          </a:p>
        </p:txBody>
      </p:sp>
    </p:spTree>
    <p:extLst>
      <p:ext uri="{BB962C8B-B14F-4D97-AF65-F5344CB8AC3E}">
        <p14:creationId xmlns:p14="http://schemas.microsoft.com/office/powerpoint/2010/main" val="3932479813"/>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13</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9</a:t>
            </a:fld>
            <a:endParaRPr lang="tr-TR" dirty="0">
              <a:solidFill>
                <a:schemeClr val="bg1"/>
              </a:solidFill>
              <a:latin typeface="GalanoGrotesque-Medium" panose="00000600000000000000" pitchFamily="50" charset="-94"/>
            </a:endParaRPr>
          </a:p>
        </p:txBody>
      </p:sp>
      <p:sp>
        <p:nvSpPr>
          <p:cNvPr id="7" name="Dikdörtgen 6"/>
          <p:cNvSpPr/>
          <p:nvPr/>
        </p:nvSpPr>
        <p:spPr>
          <a:xfrm>
            <a:off x="2711563" y="265851"/>
            <a:ext cx="8205991" cy="523220"/>
          </a:xfrm>
          <a:prstGeom prst="rect">
            <a:avLst/>
          </a:prstGeom>
          <a:solidFill>
            <a:srgbClr val="C00000"/>
          </a:solidFill>
        </p:spPr>
        <p:txBody>
          <a:bodyPr wrap="square">
            <a:spAutoFit/>
          </a:bodyPr>
          <a:lstStyle/>
          <a:p>
            <a:pPr algn="ctr"/>
            <a:r>
              <a:rPr lang="tr-TR" sz="2800" b="1" dirty="0">
                <a:solidFill>
                  <a:schemeClr val="bg1"/>
                </a:solidFill>
              </a:rPr>
              <a:t>İhtiyati Haciz </a:t>
            </a:r>
            <a:r>
              <a:rPr lang="tr-TR" sz="2800" b="1" dirty="0" smtClean="0">
                <a:solidFill>
                  <a:schemeClr val="bg1"/>
                </a:solidFill>
              </a:rPr>
              <a:t>Uygulaması</a:t>
            </a:r>
            <a:endParaRPr lang="tr-TR" sz="2800" b="1" dirty="0">
              <a:solidFill>
                <a:schemeClr val="bg1"/>
              </a:solidFill>
            </a:endParaRPr>
          </a:p>
        </p:txBody>
      </p:sp>
      <p:sp>
        <p:nvSpPr>
          <p:cNvPr id="15" name="İçerik Yer Tutucusu 2"/>
          <p:cNvSpPr>
            <a:spLocks noGrp="1"/>
          </p:cNvSpPr>
          <p:nvPr>
            <p:ph idx="1"/>
          </p:nvPr>
        </p:nvSpPr>
        <p:spPr>
          <a:xfrm>
            <a:off x="691764" y="1057276"/>
            <a:ext cx="10805821" cy="5299074"/>
          </a:xfrm>
        </p:spPr>
        <p:txBody>
          <a:bodyPr>
            <a:normAutofit/>
          </a:bodyPr>
          <a:lstStyle/>
          <a:p>
            <a:pPr algn="just"/>
            <a:r>
              <a:rPr lang="tr-TR" sz="2800" dirty="0">
                <a:solidFill>
                  <a:srgbClr val="FF0000"/>
                </a:solidFill>
              </a:rPr>
              <a:t>Danıştay İçtihatları Birleştirme Kurulunun </a:t>
            </a:r>
            <a:r>
              <a:rPr lang="tr-TR" sz="2800" dirty="0"/>
              <a:t>27.05.2022 tarihli ve </a:t>
            </a:r>
            <a:r>
              <a:rPr lang="tr-TR" sz="2800" dirty="0" err="1"/>
              <a:t>E.No</a:t>
            </a:r>
            <a:r>
              <a:rPr lang="tr-TR" sz="2800" dirty="0"/>
              <a:t>: 2021/6, </a:t>
            </a:r>
            <a:r>
              <a:rPr lang="tr-TR" sz="2800" dirty="0" err="1"/>
              <a:t>K.No</a:t>
            </a:r>
            <a:r>
              <a:rPr lang="tr-TR" sz="2800" dirty="0"/>
              <a:t>: 2022/2 sayılı kararının Resmi </a:t>
            </a:r>
            <a:r>
              <a:rPr lang="tr-TR" sz="2800" dirty="0" err="1"/>
              <a:t>Gazete'de</a:t>
            </a:r>
            <a:r>
              <a:rPr lang="tr-TR" sz="2800" dirty="0"/>
              <a:t> yayımlandığı 12.11.2022 tarihinden sonra vergi incelemesi tamamlanıp vergi inceleme raporu ilgili vergi dairesine intikal ettikten sonra amme borçlusu hakkında </a:t>
            </a:r>
            <a:r>
              <a:rPr lang="tr-TR" sz="2800" dirty="0">
                <a:solidFill>
                  <a:srgbClr val="FF0000"/>
                </a:solidFill>
              </a:rPr>
              <a:t>6183 sayılı Kanunun 13 üncü maddesinin birinci bendine göre ihtiyati haciz işlemi tesis edilmesi mümkün bulunmamaktadır</a:t>
            </a:r>
            <a:r>
              <a:rPr lang="tr-TR" sz="2800" dirty="0" smtClean="0">
                <a:solidFill>
                  <a:srgbClr val="FF0000"/>
                </a:solidFill>
              </a:rPr>
              <a:t>.</a:t>
            </a:r>
          </a:p>
          <a:p>
            <a:pPr algn="just"/>
            <a:r>
              <a:rPr lang="tr-TR" sz="2800" dirty="0" smtClean="0"/>
              <a:t>Ancak, </a:t>
            </a:r>
            <a:r>
              <a:rPr lang="tr-TR" sz="2800" b="1" u="sng" dirty="0" smtClean="0">
                <a:effectLst>
                  <a:outerShdw blurRad="38100" dist="38100" dir="2700000" algn="tl">
                    <a:srgbClr val="000000">
                      <a:alpha val="43137"/>
                    </a:srgbClr>
                  </a:outerShdw>
                </a:effectLst>
              </a:rPr>
              <a:t>raporun vergi dairesine gelmesinden sonra </a:t>
            </a:r>
            <a:r>
              <a:rPr lang="tr-TR" sz="2800" dirty="0" smtClean="0"/>
              <a:t>6183 sayılı Kanunun </a:t>
            </a:r>
            <a:r>
              <a:rPr lang="tr-TR" sz="2800" dirty="0">
                <a:solidFill>
                  <a:srgbClr val="FF0000"/>
                </a:solidFill>
                <a:effectLst>
                  <a:outerShdw blurRad="38100" dist="38100" dir="2700000" algn="tl">
                    <a:srgbClr val="000000">
                      <a:alpha val="43137"/>
                    </a:srgbClr>
                  </a:outerShdw>
                </a:effectLst>
              </a:rPr>
              <a:t>13 üncü maddesinin birinci bendi dışındaki bentleri kapsamında ihtiyati haciz </a:t>
            </a:r>
            <a:r>
              <a:rPr lang="tr-TR" sz="2800" dirty="0" smtClean="0">
                <a:solidFill>
                  <a:srgbClr val="FF0000"/>
                </a:solidFill>
                <a:effectLst>
                  <a:outerShdw blurRad="38100" dist="38100" dir="2700000" algn="tl">
                    <a:srgbClr val="000000">
                      <a:alpha val="43137"/>
                    </a:srgbClr>
                  </a:outerShdw>
                </a:effectLst>
              </a:rPr>
              <a:t>tatbiki mümkündür.</a:t>
            </a:r>
          </a:p>
          <a:p>
            <a:pPr algn="just"/>
            <a:r>
              <a:rPr lang="tr-TR" sz="2800" dirty="0" smtClean="0"/>
              <a:t>Konuya ilişkin </a:t>
            </a:r>
            <a:r>
              <a:rPr lang="tr-TR" sz="2800" dirty="0" err="1" smtClean="0">
                <a:solidFill>
                  <a:srgbClr val="FF0000"/>
                </a:solidFill>
              </a:rPr>
              <a:t>Seri:A</a:t>
            </a:r>
            <a:r>
              <a:rPr lang="tr-TR" sz="2800" dirty="0" smtClean="0">
                <a:solidFill>
                  <a:srgbClr val="FF0000"/>
                </a:solidFill>
              </a:rPr>
              <a:t> Sıra No:1 Tahsilat Genel Tebliğ</a:t>
            </a:r>
            <a:r>
              <a:rPr lang="tr-TR" sz="2800" dirty="0" smtClean="0"/>
              <a:t> ile </a:t>
            </a:r>
            <a:r>
              <a:rPr lang="tr-TR" sz="2800" dirty="0" smtClean="0">
                <a:solidFill>
                  <a:srgbClr val="FF0000"/>
                </a:solidFill>
              </a:rPr>
              <a:t>2022/2 Seri No.lu Tahsilat İç Genelgesinde </a:t>
            </a:r>
            <a:r>
              <a:rPr lang="tr-TR" sz="2800" dirty="0" smtClean="0"/>
              <a:t>açıklama yapılmıştır. </a:t>
            </a:r>
            <a:endParaRPr lang="tr-TR" sz="2800" dirty="0"/>
          </a:p>
        </p:txBody>
      </p:sp>
    </p:spTree>
    <p:extLst>
      <p:ext uri="{BB962C8B-B14F-4D97-AF65-F5344CB8AC3E}">
        <p14:creationId xmlns:p14="http://schemas.microsoft.com/office/powerpoint/2010/main" val="1830276947"/>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13</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10</a:t>
            </a:fld>
            <a:endParaRPr lang="tr-TR" dirty="0">
              <a:solidFill>
                <a:schemeClr val="bg1"/>
              </a:solidFill>
              <a:latin typeface="GalanoGrotesque-Medium" panose="00000600000000000000" pitchFamily="50" charset="-94"/>
            </a:endParaRPr>
          </a:p>
        </p:txBody>
      </p:sp>
      <p:sp>
        <p:nvSpPr>
          <p:cNvPr id="7" name="Dikdörtgen 6"/>
          <p:cNvSpPr/>
          <p:nvPr/>
        </p:nvSpPr>
        <p:spPr>
          <a:xfrm>
            <a:off x="2549638" y="250934"/>
            <a:ext cx="8205991" cy="523220"/>
          </a:xfrm>
          <a:prstGeom prst="rect">
            <a:avLst/>
          </a:prstGeom>
          <a:solidFill>
            <a:srgbClr val="C00000"/>
          </a:solidFill>
        </p:spPr>
        <p:txBody>
          <a:bodyPr wrap="square">
            <a:spAutoFit/>
          </a:bodyPr>
          <a:lstStyle/>
          <a:p>
            <a:pPr algn="ctr"/>
            <a:r>
              <a:rPr lang="tr-TR" sz="2800" b="1" dirty="0">
                <a:solidFill>
                  <a:schemeClr val="bg1"/>
                </a:solidFill>
              </a:rPr>
              <a:t>İhtiyati Haciz </a:t>
            </a:r>
            <a:r>
              <a:rPr lang="tr-TR" sz="2800" b="1" dirty="0" smtClean="0">
                <a:solidFill>
                  <a:schemeClr val="bg1"/>
                </a:solidFill>
              </a:rPr>
              <a:t>Uygulaması</a:t>
            </a:r>
            <a:endParaRPr lang="tr-TR" sz="2800" b="1" dirty="0">
              <a:solidFill>
                <a:schemeClr val="bg1"/>
              </a:solidFill>
            </a:endParaRPr>
          </a:p>
        </p:txBody>
      </p:sp>
      <p:sp>
        <p:nvSpPr>
          <p:cNvPr id="10" name="İçerik Yer Tutucusu 2"/>
          <p:cNvSpPr>
            <a:spLocks noGrp="1"/>
          </p:cNvSpPr>
          <p:nvPr>
            <p:ph idx="1"/>
          </p:nvPr>
        </p:nvSpPr>
        <p:spPr>
          <a:xfrm>
            <a:off x="1304014" y="1228726"/>
            <a:ext cx="9611636" cy="4344988"/>
          </a:xfrm>
        </p:spPr>
        <p:txBody>
          <a:bodyPr>
            <a:normAutofit/>
          </a:bodyPr>
          <a:lstStyle/>
          <a:p>
            <a:pPr marL="0" indent="0" algn="just">
              <a:buNone/>
            </a:pPr>
            <a:r>
              <a:rPr lang="tr-TR" sz="2800" b="1" dirty="0" smtClean="0">
                <a:solidFill>
                  <a:srgbClr val="FF0000"/>
                </a:solidFill>
              </a:rPr>
              <a:t>İhtiyati tahakkuk işleminin asıl mükellef hakkında yapılması,</a:t>
            </a:r>
            <a:r>
              <a:rPr lang="tr-TR" sz="2800" b="1" dirty="0" smtClean="0"/>
              <a:t> </a:t>
            </a:r>
            <a:r>
              <a:rPr lang="tr-TR" sz="2800" dirty="0" smtClean="0"/>
              <a:t>asıl </a:t>
            </a:r>
            <a:r>
              <a:rPr lang="tr-TR" sz="2800" dirty="0"/>
              <a:t>mükellef adına </a:t>
            </a:r>
            <a:r>
              <a:rPr lang="tr-TR" sz="2800" dirty="0" smtClean="0"/>
              <a:t>tahakkuk eden </a:t>
            </a:r>
            <a:r>
              <a:rPr lang="tr-TR" sz="2800" dirty="0"/>
              <a:t>vergi ve cezanın ödenmesi yönünden </a:t>
            </a:r>
            <a:r>
              <a:rPr lang="tr-TR" sz="2800" b="1" dirty="0">
                <a:solidFill>
                  <a:srgbClr val="FF0000"/>
                </a:solidFill>
              </a:rPr>
              <a:t>sorumluluğu bulunan </a:t>
            </a:r>
            <a:r>
              <a:rPr lang="tr-TR" sz="2800" b="1" dirty="0" smtClean="0">
                <a:solidFill>
                  <a:srgbClr val="FF0000"/>
                </a:solidFill>
              </a:rPr>
              <a:t>kişiler</a:t>
            </a:r>
            <a:r>
              <a:rPr lang="tr-TR" sz="2800" dirty="0" smtClean="0">
                <a:solidFill>
                  <a:srgbClr val="FF0000"/>
                </a:solidFill>
              </a:rPr>
              <a:t> </a:t>
            </a:r>
            <a:r>
              <a:rPr lang="tr-TR" sz="2800" dirty="0"/>
              <a:t>(kanuni </a:t>
            </a:r>
            <a:r>
              <a:rPr lang="tr-TR" sz="2800" dirty="0" smtClean="0"/>
              <a:t>temsilci, limited şirket ortakları, şahıs şirketi ortakları, kefiller, mirasçılar, 3658 sayılı Kanun kapsamında sorumlu olanlar </a:t>
            </a:r>
            <a:r>
              <a:rPr lang="tr-TR" sz="2800" dirty="0" err="1" smtClean="0"/>
              <a:t>v.b</a:t>
            </a:r>
            <a:r>
              <a:rPr lang="tr-TR" sz="2800" dirty="0" smtClean="0"/>
              <a:t>.) </a:t>
            </a:r>
            <a:r>
              <a:rPr lang="tr-TR" sz="2800" b="1" dirty="0" smtClean="0">
                <a:solidFill>
                  <a:srgbClr val="FF0000"/>
                </a:solidFill>
              </a:rPr>
              <a:t>hakkında</a:t>
            </a:r>
            <a:r>
              <a:rPr lang="tr-TR" sz="2800" dirty="0" smtClean="0">
                <a:solidFill>
                  <a:srgbClr val="FF0000"/>
                </a:solidFill>
              </a:rPr>
              <a:t> </a:t>
            </a:r>
            <a:r>
              <a:rPr lang="tr-TR" sz="2800" dirty="0"/>
              <a:t>yeni bir </a:t>
            </a:r>
            <a:r>
              <a:rPr lang="tr-TR" sz="2800" b="1" dirty="0">
                <a:solidFill>
                  <a:srgbClr val="FF0000"/>
                </a:solidFill>
              </a:rPr>
              <a:t>ihtiyati tahakkuk işlemi yapılmadan</a:t>
            </a:r>
            <a:r>
              <a:rPr lang="tr-TR" sz="2800" dirty="0">
                <a:solidFill>
                  <a:srgbClr val="FF0000"/>
                </a:solidFill>
              </a:rPr>
              <a:t> </a:t>
            </a:r>
            <a:r>
              <a:rPr lang="tr-TR" sz="2800" dirty="0"/>
              <a:t>ihtiyati haciz kararı alınması </a:t>
            </a:r>
            <a:r>
              <a:rPr lang="tr-TR" sz="2800" dirty="0" smtClean="0"/>
              <a:t>bu </a:t>
            </a:r>
            <a:r>
              <a:rPr lang="tr-TR" sz="2800" dirty="0"/>
              <a:t>karara istinaden </a:t>
            </a:r>
            <a:r>
              <a:rPr lang="tr-TR" sz="2800" dirty="0" smtClean="0"/>
              <a:t>ikincil sorumlular hakkında </a:t>
            </a:r>
            <a:r>
              <a:rPr lang="tr-TR" sz="2800" b="1" dirty="0" smtClean="0">
                <a:solidFill>
                  <a:srgbClr val="FF0000"/>
                </a:solidFill>
              </a:rPr>
              <a:t>ihtiyati </a:t>
            </a:r>
            <a:r>
              <a:rPr lang="tr-TR" sz="2800" b="1" dirty="0">
                <a:solidFill>
                  <a:srgbClr val="FF0000"/>
                </a:solidFill>
              </a:rPr>
              <a:t>haciz </a:t>
            </a:r>
            <a:r>
              <a:rPr lang="tr-TR" sz="2800" b="1" dirty="0" smtClean="0">
                <a:solidFill>
                  <a:srgbClr val="FF0000"/>
                </a:solidFill>
              </a:rPr>
              <a:t>tatbik edilmesi  gerekmektedir</a:t>
            </a:r>
            <a:r>
              <a:rPr lang="tr-TR" b="1" dirty="0" smtClean="0">
                <a:solidFill>
                  <a:srgbClr val="FF0000"/>
                </a:solidFill>
              </a:rPr>
              <a:t> </a:t>
            </a:r>
            <a:r>
              <a:rPr lang="tr-TR" b="1" dirty="0">
                <a:solidFill>
                  <a:srgbClr val="FF0000"/>
                </a:solidFill>
              </a:rPr>
              <a:t>(213 sayılı Kanunun 10. maddesinin beş ve altıncı fıkraları hariç).  </a:t>
            </a:r>
          </a:p>
          <a:p>
            <a:pPr marL="0" indent="0" algn="just">
              <a:buNone/>
            </a:pPr>
            <a:r>
              <a:rPr lang="tr-TR" sz="2800" b="1" dirty="0" smtClean="0">
                <a:solidFill>
                  <a:srgbClr val="FF0000"/>
                </a:solidFill>
              </a:rPr>
              <a:t>  </a:t>
            </a:r>
            <a:endParaRPr lang="tr-TR" sz="2800" b="1" dirty="0">
              <a:solidFill>
                <a:srgbClr val="FF0000"/>
              </a:solidFill>
            </a:endParaRPr>
          </a:p>
        </p:txBody>
      </p:sp>
    </p:spTree>
    <p:extLst>
      <p:ext uri="{BB962C8B-B14F-4D97-AF65-F5344CB8AC3E}">
        <p14:creationId xmlns:p14="http://schemas.microsoft.com/office/powerpoint/2010/main" val="1631358102"/>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Resim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21" name="Resim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5" name="Metin kutusu 4"/>
          <p:cNvSpPr txBox="1"/>
          <p:nvPr/>
        </p:nvSpPr>
        <p:spPr>
          <a:xfrm>
            <a:off x="3050849" y="1440322"/>
            <a:ext cx="5422510" cy="707886"/>
          </a:xfrm>
          <a:prstGeom prst="rect">
            <a:avLst/>
          </a:prstGeom>
          <a:noFill/>
        </p:spPr>
        <p:txBody>
          <a:bodyPr wrap="none" rtlCol="0">
            <a:spAutoFit/>
          </a:bodyPr>
          <a:lstStyle/>
          <a:p>
            <a:r>
              <a:rPr lang="tr-TR" sz="4000" dirty="0" smtClean="0">
                <a:solidFill>
                  <a:srgbClr val="FF0000"/>
                </a:solidFill>
                <a:latin typeface="GalanoGrotesque-Bold"/>
              </a:rPr>
              <a:t>Rehinli Alacak Yoksa</a:t>
            </a:r>
            <a:endParaRPr lang="tr-TR" sz="4000" dirty="0">
              <a:solidFill>
                <a:srgbClr val="FF0000"/>
              </a:solidFill>
              <a:latin typeface="GalanoGrotesque-Bold"/>
            </a:endParaRPr>
          </a:p>
        </p:txBody>
      </p:sp>
      <p:sp>
        <p:nvSpPr>
          <p:cNvPr id="6" name="Dikdörtgen 5"/>
          <p:cNvSpPr/>
          <p:nvPr/>
        </p:nvSpPr>
        <p:spPr>
          <a:xfrm>
            <a:off x="1110952" y="2426896"/>
            <a:ext cx="9673251" cy="3046988"/>
          </a:xfrm>
          <a:prstGeom prst="rect">
            <a:avLst/>
          </a:prstGeom>
        </p:spPr>
        <p:txBody>
          <a:bodyPr wrap="square">
            <a:spAutoFit/>
          </a:bodyPr>
          <a:lstStyle/>
          <a:p>
            <a:pPr marL="285750" indent="-285750" algn="ctr">
              <a:buFont typeface="Wingdings" panose="05000000000000000000" pitchFamily="2" charset="2"/>
              <a:buChar char="ü"/>
            </a:pPr>
            <a:r>
              <a:rPr lang="tr-TR" altLang="tr-TR" sz="2400" dirty="0">
                <a:solidFill>
                  <a:prstClr val="black"/>
                </a:solidFill>
                <a:cs typeface="Times New Roman" panose="02020603050405020304" pitchFamily="18" charset="0"/>
              </a:rPr>
              <a:t>Takip masrafları</a:t>
            </a:r>
          </a:p>
          <a:p>
            <a:pPr marL="285750" indent="-285750" algn="ctr">
              <a:buFont typeface="Wingdings" panose="05000000000000000000" pitchFamily="2" charset="2"/>
              <a:buChar char="ü"/>
            </a:pPr>
            <a:endParaRPr lang="tr-TR" altLang="tr-TR" sz="2400" dirty="0">
              <a:solidFill>
                <a:prstClr val="black"/>
              </a:solidFill>
              <a:cs typeface="Times New Roman" panose="02020603050405020304" pitchFamily="18" charset="0"/>
            </a:endParaRPr>
          </a:p>
          <a:p>
            <a:pPr marL="285750" indent="-285750" algn="ctr">
              <a:buFont typeface="Wingdings" panose="05000000000000000000" pitchFamily="2" charset="2"/>
              <a:buChar char="ü"/>
            </a:pPr>
            <a:r>
              <a:rPr lang="tr-TR" altLang="tr-TR" sz="2400" dirty="0" smtClean="0">
                <a:solidFill>
                  <a:prstClr val="black"/>
                </a:solidFill>
                <a:cs typeface="Times New Roman" panose="02020603050405020304" pitchFamily="18" charset="0"/>
              </a:rPr>
              <a:t>Hacizli </a:t>
            </a:r>
            <a:r>
              <a:rPr lang="tr-TR" altLang="tr-TR" sz="2400" dirty="0">
                <a:solidFill>
                  <a:prstClr val="black"/>
                </a:solidFill>
                <a:cs typeface="Times New Roman" panose="02020603050405020304" pitchFamily="18" charset="0"/>
              </a:rPr>
              <a:t>menkul ve gayrimenkulün aynından doğan alacaklar</a:t>
            </a:r>
          </a:p>
          <a:p>
            <a:pPr marL="285750" indent="-285750" algn="ctr">
              <a:buFont typeface="Wingdings" panose="05000000000000000000" pitchFamily="2" charset="2"/>
              <a:buChar char="ü"/>
            </a:pPr>
            <a:endParaRPr lang="tr-TR" altLang="tr-TR" sz="2400" dirty="0">
              <a:solidFill>
                <a:prstClr val="black"/>
              </a:solidFill>
              <a:cs typeface="Times New Roman" panose="02020603050405020304" pitchFamily="18" charset="0"/>
            </a:endParaRPr>
          </a:p>
          <a:p>
            <a:pPr marL="285750" indent="-285750" algn="ctr">
              <a:buFont typeface="Wingdings" panose="05000000000000000000" pitchFamily="2" charset="2"/>
              <a:buChar char="ü"/>
            </a:pPr>
            <a:r>
              <a:rPr lang="tr-TR" altLang="tr-TR" sz="2400" dirty="0" smtClean="0">
                <a:solidFill>
                  <a:prstClr val="black"/>
                </a:solidFill>
                <a:cs typeface="Times New Roman" panose="02020603050405020304" pitchFamily="18" charset="0"/>
              </a:rPr>
              <a:t>Adi </a:t>
            </a:r>
            <a:r>
              <a:rPr lang="tr-TR" altLang="tr-TR" sz="2400" dirty="0">
                <a:solidFill>
                  <a:prstClr val="black"/>
                </a:solidFill>
                <a:cs typeface="Times New Roman" panose="02020603050405020304" pitchFamily="18" charset="0"/>
              </a:rPr>
              <a:t>alacak yani herhangi bir şahsın haczi kamu alacağından daha önce ise; genel bütçeye gelir kaydedilen alacak </a:t>
            </a:r>
            <a:r>
              <a:rPr lang="tr-TR" altLang="tr-TR" sz="2400" i="1" dirty="0">
                <a:solidFill>
                  <a:prstClr val="black"/>
                </a:solidFill>
                <a:cs typeface="Times New Roman" panose="02020603050405020304" pitchFamily="18" charset="0"/>
              </a:rPr>
              <a:t>(vergi resim harç ile vergi cezaları ve bunlara bağlı zam ve faiz alacakları) </a:t>
            </a:r>
            <a:r>
              <a:rPr lang="tr-TR" altLang="tr-TR" sz="2400" dirty="0">
                <a:solidFill>
                  <a:prstClr val="black"/>
                </a:solidFill>
                <a:cs typeface="Times New Roman" panose="02020603050405020304" pitchFamily="18" charset="0"/>
              </a:rPr>
              <a:t>olup olmadığına bakılmaksızın  hacze iştirak eder ve satış bedeli </a:t>
            </a:r>
            <a:r>
              <a:rPr lang="tr-TR" altLang="tr-TR" sz="2400" b="1" i="1" u="sng" dirty="0" err="1">
                <a:solidFill>
                  <a:srgbClr val="FF0000"/>
                </a:solidFill>
                <a:cs typeface="Times New Roman" panose="02020603050405020304" pitchFamily="18" charset="0"/>
              </a:rPr>
              <a:t>garameten</a:t>
            </a:r>
            <a:r>
              <a:rPr lang="tr-TR" altLang="tr-TR" sz="2400" dirty="0">
                <a:solidFill>
                  <a:srgbClr val="FF0000"/>
                </a:solidFill>
                <a:cs typeface="Times New Roman" panose="02020603050405020304" pitchFamily="18" charset="0"/>
              </a:rPr>
              <a:t> </a:t>
            </a:r>
            <a:r>
              <a:rPr lang="tr-TR" altLang="tr-TR" sz="2400" dirty="0">
                <a:solidFill>
                  <a:prstClr val="black"/>
                </a:solidFill>
                <a:cs typeface="Times New Roman" panose="02020603050405020304" pitchFamily="18" charset="0"/>
              </a:rPr>
              <a:t>taksim </a:t>
            </a:r>
            <a:r>
              <a:rPr lang="tr-TR" altLang="tr-TR" sz="2400" dirty="0" smtClean="0">
                <a:solidFill>
                  <a:prstClr val="black"/>
                </a:solidFill>
                <a:cs typeface="Times New Roman" panose="02020603050405020304" pitchFamily="18" charset="0"/>
              </a:rPr>
              <a:t>olunur</a:t>
            </a:r>
            <a:endParaRPr lang="tr-TR" altLang="tr-TR" sz="2400" dirty="0">
              <a:solidFill>
                <a:prstClr val="black"/>
              </a:solidFill>
              <a:cs typeface="Times New Roman" panose="02020603050405020304" pitchFamily="18" charset="0"/>
            </a:endParaRPr>
          </a:p>
        </p:txBody>
      </p:sp>
      <p:sp>
        <p:nvSpPr>
          <p:cNvPr id="10"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21</a:t>
            </a:r>
            <a:endParaRPr lang="tr-TR" sz="2400" b="1" dirty="0">
              <a:solidFill>
                <a:schemeClr val="accent5">
                  <a:lumMod val="75000"/>
                </a:schemeClr>
              </a:solidFill>
              <a:latin typeface="GalanoGrotesque-Medium" panose="00000600000000000000" pitchFamily="50" charset="-94"/>
            </a:endParaRPr>
          </a:p>
        </p:txBody>
      </p:sp>
      <p:sp>
        <p:nvSpPr>
          <p:cNvPr id="11" name="Dikdörtgen 10"/>
          <p:cNvSpPr/>
          <p:nvPr/>
        </p:nvSpPr>
        <p:spPr>
          <a:xfrm>
            <a:off x="2578213" y="290262"/>
            <a:ext cx="8205991" cy="523220"/>
          </a:xfrm>
          <a:prstGeom prst="rect">
            <a:avLst/>
          </a:prstGeom>
          <a:solidFill>
            <a:srgbClr val="C00000"/>
          </a:solidFill>
        </p:spPr>
        <p:txBody>
          <a:bodyPr wrap="square">
            <a:spAutoFit/>
          </a:bodyPr>
          <a:lstStyle/>
          <a:p>
            <a:pPr algn="ctr"/>
            <a:r>
              <a:rPr lang="tr-TR" sz="2800" b="1" dirty="0" smtClean="0">
                <a:solidFill>
                  <a:schemeClr val="bg1"/>
                </a:solidFill>
              </a:rPr>
              <a:t>Amme Alacaklarında Rüçhan Hakkı</a:t>
            </a:r>
            <a:endParaRPr lang="tr-TR" sz="2800" b="1" dirty="0">
              <a:solidFill>
                <a:schemeClr val="bg1"/>
              </a:solidFill>
            </a:endParaRPr>
          </a:p>
        </p:txBody>
      </p:sp>
      <p:sp>
        <p:nvSpPr>
          <p:cNvPr id="2" name="Slayt Numarası Yer Tutucusu 1"/>
          <p:cNvSpPr>
            <a:spLocks noGrp="1"/>
          </p:cNvSpPr>
          <p:nvPr>
            <p:ph type="sldNum" sz="quarter" idx="12"/>
          </p:nvPr>
        </p:nvSpPr>
        <p:spPr/>
        <p:txBody>
          <a:bodyPr/>
          <a:lstStyle/>
          <a:p>
            <a:fld id="{16449A80-6FDC-475E-9293-1C17F140D77C}" type="slidenum">
              <a:rPr lang="tr-TR" smtClean="0"/>
              <a:t>11</a:t>
            </a:fld>
            <a:endParaRPr lang="tr-TR"/>
          </a:p>
        </p:txBody>
      </p:sp>
    </p:spTree>
    <p:extLst>
      <p:ext uri="{BB962C8B-B14F-4D97-AF65-F5344CB8AC3E}">
        <p14:creationId xmlns:p14="http://schemas.microsoft.com/office/powerpoint/2010/main" val="4729917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836FEB9-14A1-5C84-F6C3-09709EFDCA6C}"/>
            </a:ext>
          </a:extLst>
        </p:cNvPr>
        <p:cNvGrpSpPr/>
        <p:nvPr/>
      </p:nvGrpSpPr>
      <p:grpSpPr>
        <a:xfrm>
          <a:off x="0" y="0"/>
          <a:ext cx="0" cy="0"/>
          <a:chOff x="0" y="0"/>
          <a:chExt cx="0" cy="0"/>
        </a:xfrm>
      </p:grpSpPr>
      <p:pic>
        <p:nvPicPr>
          <p:cNvPr id="13" name="Resim 12">
            <a:extLst>
              <a:ext uri="{FF2B5EF4-FFF2-40B4-BE49-F238E27FC236}">
                <a16:creationId xmlns:a16="http://schemas.microsoft.com/office/drawing/2014/main" xmlns="" id="{21491128-2430-C17A-CD78-2F7D1C209D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a:extLst>
              <a:ext uri="{FF2B5EF4-FFF2-40B4-BE49-F238E27FC236}">
                <a16:creationId xmlns:a16="http://schemas.microsoft.com/office/drawing/2014/main" xmlns="" id="{6BE82F47-C0A5-F43B-4FA0-BF9623A0AE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a:extLst>
              <a:ext uri="{FF2B5EF4-FFF2-40B4-BE49-F238E27FC236}">
                <a16:creationId xmlns:a16="http://schemas.microsoft.com/office/drawing/2014/main" xmlns="" id="{A91DAD8C-9DA4-7EE1-11B7-DE6C832F8D58}"/>
              </a:ext>
            </a:extLst>
          </p:cNvPr>
          <p:cNvSpPr>
            <a:spLocks noGrp="1"/>
          </p:cNvSpPr>
          <p:nvPr>
            <p:ph type="sldNum" sz="quarter" idx="12"/>
          </p:nvPr>
        </p:nvSpPr>
        <p:spPr>
          <a:xfrm>
            <a:off x="11457831" y="6476337"/>
            <a:ext cx="508882" cy="381663"/>
          </a:xfrm>
        </p:spPr>
        <p:txBody>
          <a:bodyPr/>
          <a:lstStyle/>
          <a:p>
            <a:r>
              <a:rPr lang="tr-TR" sz="1800" dirty="0" smtClean="0">
                <a:solidFill>
                  <a:prstClr val="white"/>
                </a:solidFill>
                <a:latin typeface="GalanoGrotesque-Bold" panose="00000800000000000000" pitchFamily="50" charset="-94"/>
              </a:rPr>
              <a:t>13</a:t>
            </a:r>
            <a:endParaRPr lang="tr-TR" sz="1800" dirty="0">
              <a:solidFill>
                <a:prstClr val="white"/>
              </a:solidFill>
              <a:latin typeface="GalanoGrotesque-Bold" panose="00000800000000000000" pitchFamily="50" charset="-94"/>
            </a:endParaRPr>
          </a:p>
        </p:txBody>
      </p:sp>
      <p:sp>
        <p:nvSpPr>
          <p:cNvPr id="16" name="Metin kutusu 15"/>
          <p:cNvSpPr txBox="1"/>
          <p:nvPr/>
        </p:nvSpPr>
        <p:spPr>
          <a:xfrm>
            <a:off x="5874327" y="1052945"/>
            <a:ext cx="184731" cy="369332"/>
          </a:xfrm>
          <a:prstGeom prst="rect">
            <a:avLst/>
          </a:prstGeom>
          <a:noFill/>
        </p:spPr>
        <p:txBody>
          <a:bodyPr wrap="none" rtlCol="0">
            <a:spAutoFit/>
          </a:bodyPr>
          <a:lstStyle/>
          <a:p>
            <a:endParaRPr lang="tr-TR" dirty="0">
              <a:solidFill>
                <a:prstClr val="black"/>
              </a:solidFill>
            </a:endParaRPr>
          </a:p>
        </p:txBody>
      </p:sp>
      <p:grpSp>
        <p:nvGrpSpPr>
          <p:cNvPr id="45" name="Grup 44"/>
          <p:cNvGrpSpPr/>
          <p:nvPr/>
        </p:nvGrpSpPr>
        <p:grpSpPr>
          <a:xfrm>
            <a:off x="4124272" y="957158"/>
            <a:ext cx="3055500" cy="833700"/>
            <a:chOff x="4568250" y="1056921"/>
            <a:chExt cx="3055500" cy="833700"/>
          </a:xfrm>
          <a:solidFill>
            <a:srgbClr val="C00000"/>
          </a:solidFill>
        </p:grpSpPr>
        <p:sp>
          <p:nvSpPr>
            <p:cNvPr id="17" name="Google Shape;203;p35"/>
            <p:cNvSpPr/>
            <p:nvPr/>
          </p:nvSpPr>
          <p:spPr>
            <a:xfrm>
              <a:off x="4568250" y="1056921"/>
              <a:ext cx="3055500" cy="833700"/>
            </a:xfrm>
            <a:prstGeom prst="snip2DiagRect">
              <a:avLst>
                <a:gd name="adj1" fmla="val 0"/>
                <a:gd name="adj2" fmla="val 16667"/>
              </a:avLst>
            </a:prstGeom>
            <a:grp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endParaRPr dirty="0">
                <a:solidFill>
                  <a:srgbClr val="C00000"/>
                </a:solidFill>
              </a:endParaRPr>
            </a:p>
          </p:txBody>
        </p:sp>
        <p:sp>
          <p:nvSpPr>
            <p:cNvPr id="18" name="Metin kutusu 17"/>
            <p:cNvSpPr txBox="1"/>
            <p:nvPr/>
          </p:nvSpPr>
          <p:spPr>
            <a:xfrm>
              <a:off x="5334384" y="1150606"/>
              <a:ext cx="1523238" cy="646331"/>
            </a:xfrm>
            <a:prstGeom prst="rect">
              <a:avLst/>
            </a:prstGeom>
            <a:grpFill/>
          </p:spPr>
          <p:txBody>
            <a:bodyPr wrap="none" rtlCol="0">
              <a:spAutoFit/>
            </a:bodyPr>
            <a:lstStyle/>
            <a:p>
              <a:pPr algn="ctr"/>
              <a:r>
                <a:rPr lang="tr-TR" b="1" dirty="0">
                  <a:solidFill>
                    <a:prstClr val="white"/>
                  </a:solidFill>
                </a:rPr>
                <a:t>Rehinli Alacak</a:t>
              </a:r>
            </a:p>
            <a:p>
              <a:pPr algn="ctr"/>
              <a:r>
                <a:rPr lang="tr-TR" b="1" dirty="0">
                  <a:solidFill>
                    <a:prstClr val="white"/>
                  </a:solidFill>
                </a:rPr>
                <a:t>Varsa</a:t>
              </a:r>
            </a:p>
          </p:txBody>
        </p:sp>
      </p:grpSp>
      <p:grpSp>
        <p:nvGrpSpPr>
          <p:cNvPr id="5" name="Grup 4"/>
          <p:cNvGrpSpPr/>
          <p:nvPr/>
        </p:nvGrpSpPr>
        <p:grpSpPr>
          <a:xfrm>
            <a:off x="382453" y="2256277"/>
            <a:ext cx="2556824" cy="720000"/>
            <a:chOff x="314908" y="2125459"/>
            <a:chExt cx="2070000" cy="720000"/>
          </a:xfrm>
        </p:grpSpPr>
        <p:sp>
          <p:nvSpPr>
            <p:cNvPr id="19" name="Google Shape;203;p35"/>
            <p:cNvSpPr/>
            <p:nvPr/>
          </p:nvSpPr>
          <p:spPr>
            <a:xfrm>
              <a:off x="314908" y="2125459"/>
              <a:ext cx="2070000" cy="720000"/>
            </a:xfrm>
            <a:prstGeom prst="snip2DiagRect">
              <a:avLst>
                <a:gd name="adj1" fmla="val 0"/>
                <a:gd name="adj2" fmla="val 1666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sp>
          <p:nvSpPr>
            <p:cNvPr id="20" name="Metin kutusu 19"/>
            <p:cNvSpPr txBox="1"/>
            <p:nvPr/>
          </p:nvSpPr>
          <p:spPr>
            <a:xfrm>
              <a:off x="872847" y="2239238"/>
              <a:ext cx="954135" cy="492443"/>
            </a:xfrm>
            <a:prstGeom prst="rect">
              <a:avLst/>
            </a:prstGeom>
            <a:noFill/>
          </p:spPr>
          <p:txBody>
            <a:bodyPr wrap="none" rtlCol="0" anchor="ctr">
              <a:spAutoFit/>
            </a:bodyPr>
            <a:lstStyle/>
            <a:p>
              <a:pPr algn="ctr"/>
              <a:r>
                <a:rPr lang="tr-TR" sz="1300" b="1" dirty="0">
                  <a:solidFill>
                    <a:srgbClr val="D80811"/>
                  </a:solidFill>
                  <a:latin typeface="GalanoGrotesque-Bold" panose="00000800000000000000" pitchFamily="50" charset="-94"/>
                </a:rPr>
                <a:t>1) </a:t>
              </a:r>
              <a:r>
                <a:rPr lang="tr-TR" sz="1300" b="1" dirty="0" smtClean="0">
                  <a:solidFill>
                    <a:srgbClr val="D80811"/>
                  </a:solidFill>
                  <a:latin typeface="GalanoGrotesque-Bold" panose="00000800000000000000" pitchFamily="50" charset="-94"/>
                </a:rPr>
                <a:t>Takip</a:t>
              </a:r>
              <a:endParaRPr lang="tr-TR" sz="1300" b="1" dirty="0">
                <a:solidFill>
                  <a:srgbClr val="D80811"/>
                </a:solidFill>
                <a:latin typeface="GalanoGrotesque-Bold" panose="00000800000000000000" pitchFamily="50" charset="-94"/>
              </a:endParaRPr>
            </a:p>
            <a:p>
              <a:pPr algn="ctr"/>
              <a:r>
                <a:rPr lang="tr-TR" sz="1300" b="1" dirty="0">
                  <a:solidFill>
                    <a:srgbClr val="D80811"/>
                  </a:solidFill>
                  <a:latin typeface="GalanoGrotesque-Bold" panose="00000800000000000000" pitchFamily="50" charset="-94"/>
                </a:rPr>
                <a:t>Masrafları</a:t>
              </a:r>
            </a:p>
          </p:txBody>
        </p:sp>
      </p:grpSp>
      <p:grpSp>
        <p:nvGrpSpPr>
          <p:cNvPr id="21" name="Grup 20"/>
          <p:cNvGrpSpPr/>
          <p:nvPr/>
        </p:nvGrpSpPr>
        <p:grpSpPr>
          <a:xfrm>
            <a:off x="4348079" y="2178983"/>
            <a:ext cx="2633629" cy="892552"/>
            <a:chOff x="2751119" y="2048467"/>
            <a:chExt cx="2174251" cy="892552"/>
          </a:xfrm>
        </p:grpSpPr>
        <p:sp>
          <p:nvSpPr>
            <p:cNvPr id="22" name="Google Shape;203;p35"/>
            <p:cNvSpPr/>
            <p:nvPr/>
          </p:nvSpPr>
          <p:spPr>
            <a:xfrm>
              <a:off x="2792617" y="2125459"/>
              <a:ext cx="2070000" cy="720000"/>
            </a:xfrm>
            <a:prstGeom prst="snip2DiagRect">
              <a:avLst>
                <a:gd name="adj1" fmla="val 0"/>
                <a:gd name="adj2" fmla="val 1666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sp>
          <p:nvSpPr>
            <p:cNvPr id="23" name="Metin kutusu 22"/>
            <p:cNvSpPr txBox="1"/>
            <p:nvPr/>
          </p:nvSpPr>
          <p:spPr>
            <a:xfrm>
              <a:off x="2751119" y="2048467"/>
              <a:ext cx="2174251" cy="892552"/>
            </a:xfrm>
            <a:prstGeom prst="rect">
              <a:avLst/>
            </a:prstGeom>
            <a:noFill/>
          </p:spPr>
          <p:txBody>
            <a:bodyPr wrap="square" rtlCol="0" anchor="ctr">
              <a:spAutoFit/>
            </a:bodyPr>
            <a:lstStyle/>
            <a:p>
              <a:pPr algn="ctr"/>
              <a:r>
                <a:rPr lang="tr-TR" sz="1300" b="1" dirty="0">
                  <a:solidFill>
                    <a:srgbClr val="D80811"/>
                  </a:solidFill>
                  <a:latin typeface="GalanoGrotesque-Bold" panose="00000800000000000000" pitchFamily="50" charset="-94"/>
                </a:rPr>
                <a:t>2) Rehinli alacak birinci sırada ise alacağın tamamını alır. Önüne geçilmez.</a:t>
              </a:r>
            </a:p>
          </p:txBody>
        </p:sp>
      </p:grpSp>
      <p:grpSp>
        <p:nvGrpSpPr>
          <p:cNvPr id="24" name="Grup 23"/>
          <p:cNvGrpSpPr/>
          <p:nvPr/>
        </p:nvGrpSpPr>
        <p:grpSpPr>
          <a:xfrm>
            <a:off x="8390510" y="2247295"/>
            <a:ext cx="3403639" cy="720000"/>
            <a:chOff x="4173440" y="1079327"/>
            <a:chExt cx="3881367" cy="845317"/>
          </a:xfrm>
        </p:grpSpPr>
        <p:sp>
          <p:nvSpPr>
            <p:cNvPr id="25" name="Google Shape;203;p35"/>
            <p:cNvSpPr/>
            <p:nvPr/>
          </p:nvSpPr>
          <p:spPr>
            <a:xfrm>
              <a:off x="4173440" y="1079327"/>
              <a:ext cx="3881367" cy="845317"/>
            </a:xfrm>
            <a:prstGeom prst="snip2DiagRect">
              <a:avLst>
                <a:gd name="adj1" fmla="val 0"/>
                <a:gd name="adj2" fmla="val 1666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sp>
          <p:nvSpPr>
            <p:cNvPr id="26" name="Metin kutusu 25"/>
            <p:cNvSpPr txBox="1"/>
            <p:nvPr/>
          </p:nvSpPr>
          <p:spPr>
            <a:xfrm>
              <a:off x="4336207" y="1095473"/>
              <a:ext cx="3621957" cy="813027"/>
            </a:xfrm>
            <a:prstGeom prst="rect">
              <a:avLst/>
            </a:prstGeom>
            <a:noFill/>
          </p:spPr>
          <p:txBody>
            <a:bodyPr wrap="square" rtlCol="0" anchor="ctr">
              <a:spAutoFit/>
            </a:bodyPr>
            <a:lstStyle/>
            <a:p>
              <a:pPr algn="ctr"/>
              <a:r>
                <a:rPr lang="tr-TR" sz="1300" b="1" dirty="0">
                  <a:solidFill>
                    <a:srgbClr val="D80811"/>
                  </a:solidFill>
                  <a:latin typeface="GalanoGrotesque-Bold" panose="00000800000000000000" pitchFamily="50" charset="-94"/>
                </a:rPr>
                <a:t>3) Malın aynından doğan alacağın;</a:t>
              </a:r>
            </a:p>
            <a:p>
              <a:pPr algn="ctr"/>
              <a:r>
                <a:rPr lang="tr-TR" sz="1300" b="1" dirty="0">
                  <a:solidFill>
                    <a:srgbClr val="D80811"/>
                  </a:solidFill>
                  <a:latin typeface="GalanoGrotesque-Bold" panose="00000800000000000000" pitchFamily="50" charset="-94"/>
                </a:rPr>
                <a:t>genel bütçe geliri olması</a:t>
              </a:r>
            </a:p>
          </p:txBody>
        </p:sp>
      </p:grpSp>
      <p:sp>
        <p:nvSpPr>
          <p:cNvPr id="33" name="Metin kutusu 32"/>
          <p:cNvSpPr txBox="1"/>
          <p:nvPr/>
        </p:nvSpPr>
        <p:spPr>
          <a:xfrm>
            <a:off x="914883" y="3371273"/>
            <a:ext cx="184731" cy="369332"/>
          </a:xfrm>
          <a:prstGeom prst="rect">
            <a:avLst/>
          </a:prstGeom>
          <a:noFill/>
        </p:spPr>
        <p:txBody>
          <a:bodyPr wrap="none" rtlCol="0">
            <a:spAutoFit/>
          </a:bodyPr>
          <a:lstStyle/>
          <a:p>
            <a:endParaRPr lang="tr-TR" dirty="0">
              <a:solidFill>
                <a:prstClr val="black"/>
              </a:solidFill>
            </a:endParaRPr>
          </a:p>
        </p:txBody>
      </p:sp>
      <p:graphicFrame>
        <p:nvGraphicFramePr>
          <p:cNvPr id="36" name="Tablo 35"/>
          <p:cNvGraphicFramePr>
            <a:graphicFrameLocks noGrp="1"/>
          </p:cNvGraphicFramePr>
          <p:nvPr>
            <p:extLst>
              <p:ext uri="{D42A27DB-BD31-4B8C-83A1-F6EECF244321}">
                <p14:modId xmlns:p14="http://schemas.microsoft.com/office/powerpoint/2010/main" val="1415619969"/>
              </p:ext>
            </p:extLst>
          </p:nvPr>
        </p:nvGraphicFramePr>
        <p:xfrm>
          <a:off x="4549345" y="3436465"/>
          <a:ext cx="2399837" cy="627482"/>
        </p:xfrm>
        <a:graphic>
          <a:graphicData uri="http://schemas.openxmlformats.org/drawingml/2006/table">
            <a:tbl>
              <a:tblPr>
                <a:tableStyleId>{9D7B26C5-4107-4FEC-AEDC-1716B250A1EF}</a:tableStyleId>
              </a:tblPr>
              <a:tblGrid>
                <a:gridCol w="2399837">
                  <a:extLst>
                    <a:ext uri="{9D8B030D-6E8A-4147-A177-3AD203B41FA5}">
                      <a16:colId xmlns:a16="http://schemas.microsoft.com/office/drawing/2014/main" xmlns="" val="3197185680"/>
                    </a:ext>
                  </a:extLst>
                </a:gridCol>
              </a:tblGrid>
              <a:tr h="627482">
                <a:tc>
                  <a:txBody>
                    <a:bodyPr/>
                    <a:lstStyle/>
                    <a:p>
                      <a:pPr algn="ctr" fontAlgn="b"/>
                      <a:r>
                        <a:rPr lang="tr-TR" sz="1400" b="1" i="0" u="none" strike="noStrike" dirty="0" smtClean="0">
                          <a:solidFill>
                            <a:srgbClr val="000000"/>
                          </a:solidFill>
                          <a:effectLst/>
                          <a:latin typeface="+mn-lt"/>
                        </a:rPr>
                        <a:t>3-b) Haciz tatbik</a:t>
                      </a:r>
                      <a:r>
                        <a:rPr lang="tr-TR" sz="1400" b="1" i="0" u="none" strike="noStrike" baseline="0" dirty="0" smtClean="0">
                          <a:solidFill>
                            <a:srgbClr val="000000"/>
                          </a:solidFill>
                          <a:effectLst/>
                          <a:latin typeface="+mn-lt"/>
                        </a:rPr>
                        <a:t> </a:t>
                      </a:r>
                      <a:r>
                        <a:rPr lang="tr-TR" sz="1400" b="1" i="0" u="sng" strike="noStrike" baseline="0" dirty="0" smtClean="0">
                          <a:solidFill>
                            <a:srgbClr val="C00000"/>
                          </a:solidFill>
                          <a:effectLst/>
                          <a:latin typeface="+mn-lt"/>
                        </a:rPr>
                        <a:t>edilmemiş</a:t>
                      </a:r>
                      <a:endParaRPr lang="tr-TR" sz="1400" b="1" i="0" u="sng" strike="noStrike" dirty="0">
                        <a:solidFill>
                          <a:srgbClr val="C00000"/>
                        </a:solidFill>
                        <a:effectLst/>
                        <a:latin typeface="+mn-lt"/>
                      </a:endParaRPr>
                    </a:p>
                  </a:txBody>
                  <a:tcPr marL="15647" marR="15647" marT="1564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5"/>
                  </a:ext>
                </a:extLst>
              </a:tr>
            </a:tbl>
          </a:graphicData>
        </a:graphic>
      </p:graphicFrame>
      <p:cxnSp>
        <p:nvCxnSpPr>
          <p:cNvPr id="39" name="Dirsek Bağlayıcısı 38"/>
          <p:cNvCxnSpPr>
            <a:stCxn id="17" idx="1"/>
            <a:endCxn id="19" idx="3"/>
          </p:cNvCxnSpPr>
          <p:nvPr/>
        </p:nvCxnSpPr>
        <p:spPr>
          <a:xfrm rot="5400000">
            <a:off x="3423735" y="27989"/>
            <a:ext cx="465419" cy="3991157"/>
          </a:xfrm>
          <a:prstGeom prst="bentConnector3">
            <a:avLst/>
          </a:prstGeom>
          <a:ln>
            <a:tailEnd type="triangle"/>
          </a:ln>
        </p:spPr>
        <p:style>
          <a:lnRef idx="2">
            <a:schemeClr val="dk1"/>
          </a:lnRef>
          <a:fillRef idx="0">
            <a:schemeClr val="dk1"/>
          </a:fillRef>
          <a:effectRef idx="1">
            <a:schemeClr val="dk1"/>
          </a:effectRef>
          <a:fontRef idx="minor">
            <a:schemeClr val="tx1"/>
          </a:fontRef>
        </p:style>
      </p:cxnSp>
      <p:cxnSp>
        <p:nvCxnSpPr>
          <p:cNvPr id="40" name="Dirsek Bağlayıcısı 39"/>
          <p:cNvCxnSpPr>
            <a:stCxn id="17" idx="1"/>
            <a:endCxn id="22" idx="3"/>
          </p:cNvCxnSpPr>
          <p:nvPr/>
        </p:nvCxnSpPr>
        <p:spPr>
          <a:xfrm rot="5400000">
            <a:off x="5419464" y="2023416"/>
            <a:ext cx="465117" cy="1"/>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41" name="Dirsek Bağlayıcısı 40"/>
          <p:cNvCxnSpPr>
            <a:stCxn id="17" idx="1"/>
            <a:endCxn id="25" idx="3"/>
          </p:cNvCxnSpPr>
          <p:nvPr/>
        </p:nvCxnSpPr>
        <p:spPr>
          <a:xfrm rot="16200000" flipH="1">
            <a:off x="7643958" y="-201078"/>
            <a:ext cx="456437" cy="4440308"/>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graphicFrame>
        <p:nvGraphicFramePr>
          <p:cNvPr id="44" name="Tablo 43"/>
          <p:cNvGraphicFramePr>
            <a:graphicFrameLocks noGrp="1"/>
          </p:cNvGraphicFramePr>
          <p:nvPr>
            <p:extLst>
              <p:ext uri="{D42A27DB-BD31-4B8C-83A1-F6EECF244321}">
                <p14:modId xmlns:p14="http://schemas.microsoft.com/office/powerpoint/2010/main" val="663383046"/>
              </p:ext>
            </p:extLst>
          </p:nvPr>
        </p:nvGraphicFramePr>
        <p:xfrm>
          <a:off x="7991061" y="3438602"/>
          <a:ext cx="3466769" cy="2210207"/>
        </p:xfrm>
        <a:graphic>
          <a:graphicData uri="http://schemas.openxmlformats.org/drawingml/2006/table">
            <a:tbl>
              <a:tblPr>
                <a:tableStyleId>{9D7B26C5-4107-4FEC-AEDC-1716B250A1EF}</a:tableStyleId>
              </a:tblPr>
              <a:tblGrid>
                <a:gridCol w="3466769">
                  <a:extLst>
                    <a:ext uri="{9D8B030D-6E8A-4147-A177-3AD203B41FA5}">
                      <a16:colId xmlns:a16="http://schemas.microsoft.com/office/drawing/2014/main" xmlns="" val="3197185680"/>
                    </a:ext>
                  </a:extLst>
                </a:gridCol>
              </a:tblGrid>
              <a:tr h="1578396">
                <a:tc>
                  <a:txBody>
                    <a:bodyPr/>
                    <a:lstStyle/>
                    <a:p>
                      <a:pPr algn="ctr" fontAlgn="b"/>
                      <a:r>
                        <a:rPr lang="tr-TR" sz="1600" b="1" i="0" u="none" strike="noStrike" dirty="0" smtClean="0">
                          <a:solidFill>
                            <a:srgbClr val="000000"/>
                          </a:solidFill>
                          <a:effectLst/>
                          <a:latin typeface="+mn-lt"/>
                        </a:rPr>
                        <a:t>3-c) Malın aynından</a:t>
                      </a:r>
                      <a:r>
                        <a:rPr lang="tr-TR" sz="1600" b="1" i="0" u="none" strike="noStrike" baseline="0" dirty="0" smtClean="0">
                          <a:solidFill>
                            <a:srgbClr val="000000"/>
                          </a:solidFill>
                          <a:effectLst/>
                          <a:latin typeface="+mn-lt"/>
                        </a:rPr>
                        <a:t> doğan alacağın Emlak Vergisi gibi genel bütçe geliri olmaması halinde bu alacağın rehinden önceki hacze iştirak hakkı bulunmamaktadır. Bu alacak için rehinden önce haciz tatbik edilmemiş olması durumunda rehinden sonra öncelikli alacak olarak dikkate alınması gerekmektedir</a:t>
                      </a:r>
                      <a:r>
                        <a:rPr lang="tr-TR" sz="1400" b="1" i="0" u="none" strike="noStrike" baseline="0" dirty="0" smtClean="0">
                          <a:solidFill>
                            <a:srgbClr val="000000"/>
                          </a:solidFill>
                          <a:effectLst/>
                          <a:latin typeface="+mn-lt"/>
                        </a:rPr>
                        <a:t>.</a:t>
                      </a:r>
                      <a:endParaRPr lang="tr-TR" sz="1400" b="1" i="0" u="none" strike="noStrike" dirty="0">
                        <a:solidFill>
                          <a:srgbClr val="000000"/>
                        </a:solidFill>
                        <a:effectLst/>
                        <a:latin typeface="+mn-lt"/>
                      </a:endParaRPr>
                    </a:p>
                  </a:txBody>
                  <a:tcPr marL="15647" marR="15647" marT="1564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5"/>
                  </a:ext>
                </a:extLst>
              </a:tr>
            </a:tbl>
          </a:graphicData>
        </a:graphic>
      </p:graphicFrame>
      <p:cxnSp>
        <p:nvCxnSpPr>
          <p:cNvPr id="47" name="Dirsek Bağlayıcısı 46"/>
          <p:cNvCxnSpPr>
            <a:stCxn id="25" idx="1"/>
            <a:endCxn id="36" idx="0"/>
          </p:cNvCxnSpPr>
          <p:nvPr/>
        </p:nvCxnSpPr>
        <p:spPr>
          <a:xfrm rot="5400000">
            <a:off x="7686212" y="1030346"/>
            <a:ext cx="469170" cy="4343068"/>
          </a:xfrm>
          <a:prstGeom prst="bentConnector3">
            <a:avLst/>
          </a:prstGeom>
          <a:ln>
            <a:tailEnd type="triangle"/>
          </a:ln>
        </p:spPr>
        <p:style>
          <a:lnRef idx="1">
            <a:schemeClr val="dk1"/>
          </a:lnRef>
          <a:fillRef idx="0">
            <a:schemeClr val="dk1"/>
          </a:fillRef>
          <a:effectRef idx="0">
            <a:schemeClr val="dk1"/>
          </a:effectRef>
          <a:fontRef idx="minor">
            <a:schemeClr val="tx1"/>
          </a:fontRef>
        </p:style>
      </p:cxnSp>
      <p:cxnSp>
        <p:nvCxnSpPr>
          <p:cNvPr id="50" name="Dirsek Bağlayıcısı 49"/>
          <p:cNvCxnSpPr>
            <a:stCxn id="25" idx="1"/>
            <a:endCxn id="44" idx="0"/>
          </p:cNvCxnSpPr>
          <p:nvPr/>
        </p:nvCxnSpPr>
        <p:spPr>
          <a:xfrm rot="5400000">
            <a:off x="9672735" y="3019006"/>
            <a:ext cx="471307" cy="367885"/>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graphicFrame>
        <p:nvGraphicFramePr>
          <p:cNvPr id="38" name="Tablo 37"/>
          <p:cNvGraphicFramePr>
            <a:graphicFrameLocks noGrp="1"/>
          </p:cNvGraphicFramePr>
          <p:nvPr>
            <p:extLst>
              <p:ext uri="{D42A27DB-BD31-4B8C-83A1-F6EECF244321}">
                <p14:modId xmlns:p14="http://schemas.microsoft.com/office/powerpoint/2010/main" val="1412160141"/>
              </p:ext>
            </p:extLst>
          </p:nvPr>
        </p:nvGraphicFramePr>
        <p:xfrm>
          <a:off x="914883" y="3436465"/>
          <a:ext cx="2329249" cy="627483"/>
        </p:xfrm>
        <a:graphic>
          <a:graphicData uri="http://schemas.openxmlformats.org/drawingml/2006/table">
            <a:tbl>
              <a:tblPr>
                <a:tableStyleId>{9D7B26C5-4107-4FEC-AEDC-1716B250A1EF}</a:tableStyleId>
              </a:tblPr>
              <a:tblGrid>
                <a:gridCol w="2329249">
                  <a:extLst>
                    <a:ext uri="{9D8B030D-6E8A-4147-A177-3AD203B41FA5}">
                      <a16:colId xmlns:a16="http://schemas.microsoft.com/office/drawing/2014/main" xmlns="" val="3197185680"/>
                    </a:ext>
                  </a:extLst>
                </a:gridCol>
              </a:tblGrid>
              <a:tr h="627483">
                <a:tc>
                  <a:txBody>
                    <a:bodyPr/>
                    <a:lstStyle/>
                    <a:p>
                      <a:pPr algn="ctr" fontAlgn="b"/>
                      <a:r>
                        <a:rPr lang="tr-TR" sz="1400" b="1" i="0" u="none" strike="noStrike" dirty="0" smtClean="0">
                          <a:solidFill>
                            <a:srgbClr val="000000"/>
                          </a:solidFill>
                          <a:effectLst/>
                          <a:latin typeface="GalanoGrotesque-Bold" panose="00000800000000000000" pitchFamily="50" charset="-94"/>
                        </a:rPr>
                        <a:t>3-a) </a:t>
                      </a:r>
                      <a:r>
                        <a:rPr lang="tr-TR" sz="1400" b="1" i="0" u="none" strike="noStrike" dirty="0" smtClean="0">
                          <a:solidFill>
                            <a:srgbClr val="000000"/>
                          </a:solidFill>
                          <a:effectLst/>
                          <a:latin typeface="+mn-lt"/>
                        </a:rPr>
                        <a:t>Haciz tatbik </a:t>
                      </a:r>
                      <a:r>
                        <a:rPr lang="tr-TR" sz="1400" b="1" i="0" u="none" strike="noStrike" dirty="0" smtClean="0">
                          <a:solidFill>
                            <a:srgbClr val="C00000"/>
                          </a:solidFill>
                          <a:effectLst/>
                          <a:latin typeface="+mn-lt"/>
                        </a:rPr>
                        <a:t>edilmiş</a:t>
                      </a:r>
                      <a:endParaRPr lang="tr-TR" sz="1400" b="1" i="0" u="none" strike="noStrike" dirty="0">
                        <a:solidFill>
                          <a:srgbClr val="C00000"/>
                        </a:solidFill>
                        <a:effectLst/>
                        <a:latin typeface="+mn-lt"/>
                      </a:endParaRPr>
                    </a:p>
                  </a:txBody>
                  <a:tcPr marL="15647" marR="15647" marT="1564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5"/>
                  </a:ext>
                </a:extLst>
              </a:tr>
            </a:tbl>
          </a:graphicData>
        </a:graphic>
      </p:graphicFrame>
      <p:cxnSp>
        <p:nvCxnSpPr>
          <p:cNvPr id="42" name="Dirsek Bağlayıcısı 41"/>
          <p:cNvCxnSpPr>
            <a:stCxn id="25" idx="1"/>
            <a:endCxn id="38" idx="0"/>
          </p:cNvCxnSpPr>
          <p:nvPr/>
        </p:nvCxnSpPr>
        <p:spPr>
          <a:xfrm rot="5400000">
            <a:off x="5851334" y="-804532"/>
            <a:ext cx="469170" cy="8012824"/>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graphicFrame>
        <p:nvGraphicFramePr>
          <p:cNvPr id="55" name="Tablo 54"/>
          <p:cNvGraphicFramePr>
            <a:graphicFrameLocks noGrp="1"/>
          </p:cNvGraphicFramePr>
          <p:nvPr>
            <p:extLst>
              <p:ext uri="{D42A27DB-BD31-4B8C-83A1-F6EECF244321}">
                <p14:modId xmlns:p14="http://schemas.microsoft.com/office/powerpoint/2010/main" val="843143737"/>
              </p:ext>
            </p:extLst>
          </p:nvPr>
        </p:nvGraphicFramePr>
        <p:xfrm>
          <a:off x="154314" y="4756835"/>
          <a:ext cx="1793755" cy="2210207"/>
        </p:xfrm>
        <a:graphic>
          <a:graphicData uri="http://schemas.openxmlformats.org/drawingml/2006/table">
            <a:tbl>
              <a:tblPr>
                <a:tableStyleId>{9D7B26C5-4107-4FEC-AEDC-1716B250A1EF}</a:tableStyleId>
              </a:tblPr>
              <a:tblGrid>
                <a:gridCol w="1793755">
                  <a:extLst>
                    <a:ext uri="{9D8B030D-6E8A-4147-A177-3AD203B41FA5}">
                      <a16:colId xmlns:a16="http://schemas.microsoft.com/office/drawing/2014/main" xmlns="" val="3197185680"/>
                    </a:ext>
                  </a:extLst>
                </a:gridCol>
              </a:tblGrid>
              <a:tr h="1353643">
                <a:tc>
                  <a:txBody>
                    <a:bodyPr/>
                    <a:lstStyle/>
                    <a:p>
                      <a:pPr algn="ctr" fontAlgn="b"/>
                      <a:r>
                        <a:rPr lang="tr-TR" sz="1600" b="1" i="0" u="none" strike="noStrike" kern="1200" baseline="0" dirty="0" smtClean="0">
                          <a:solidFill>
                            <a:srgbClr val="000000"/>
                          </a:solidFill>
                          <a:effectLst/>
                          <a:latin typeface="+mn-lt"/>
                          <a:ea typeface="+mn-ea"/>
                          <a:cs typeface="+mn-cs"/>
                        </a:rPr>
                        <a:t>3-a-1) Mal üzerindeki rehin şerhi ilk sırada ise Kanunun (21. md 2,2) gereğince; rehinden sonra gelmek üzere öncelik hakkına sahip olacaktır.</a:t>
                      </a:r>
                      <a:endParaRPr lang="tr-TR" sz="1600" b="1" i="0" u="none" strike="noStrike" kern="1200" baseline="0" dirty="0">
                        <a:solidFill>
                          <a:srgbClr val="000000"/>
                        </a:solidFill>
                        <a:effectLst/>
                        <a:latin typeface="+mn-lt"/>
                        <a:ea typeface="+mn-ea"/>
                        <a:cs typeface="+mn-cs"/>
                      </a:endParaRPr>
                    </a:p>
                  </a:txBody>
                  <a:tcPr marL="15647" marR="15647" marT="1564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5"/>
                  </a:ext>
                </a:extLst>
              </a:tr>
            </a:tbl>
          </a:graphicData>
        </a:graphic>
      </p:graphicFrame>
      <p:cxnSp>
        <p:nvCxnSpPr>
          <p:cNvPr id="56" name="Dirsek Bağlayıcısı 55"/>
          <p:cNvCxnSpPr>
            <a:stCxn id="38" idx="2"/>
            <a:endCxn id="55" idx="0"/>
          </p:cNvCxnSpPr>
          <p:nvPr/>
        </p:nvCxnSpPr>
        <p:spPr>
          <a:xfrm rot="5400000">
            <a:off x="1218906" y="3896233"/>
            <a:ext cx="692887" cy="1028316"/>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graphicFrame>
        <p:nvGraphicFramePr>
          <p:cNvPr id="60" name="Tablo 59"/>
          <p:cNvGraphicFramePr>
            <a:graphicFrameLocks noGrp="1"/>
          </p:cNvGraphicFramePr>
          <p:nvPr>
            <p:extLst>
              <p:ext uri="{D42A27DB-BD31-4B8C-83A1-F6EECF244321}">
                <p14:modId xmlns:p14="http://schemas.microsoft.com/office/powerpoint/2010/main" val="761722672"/>
              </p:ext>
            </p:extLst>
          </p:nvPr>
        </p:nvGraphicFramePr>
        <p:xfrm>
          <a:off x="2114069" y="4754609"/>
          <a:ext cx="1925192" cy="1966367"/>
        </p:xfrm>
        <a:graphic>
          <a:graphicData uri="http://schemas.openxmlformats.org/drawingml/2006/table">
            <a:tbl>
              <a:tblPr>
                <a:tableStyleId>{9D7B26C5-4107-4FEC-AEDC-1716B250A1EF}</a:tableStyleId>
              </a:tblPr>
              <a:tblGrid>
                <a:gridCol w="1925192">
                  <a:extLst>
                    <a:ext uri="{9D8B030D-6E8A-4147-A177-3AD203B41FA5}">
                      <a16:colId xmlns:a16="http://schemas.microsoft.com/office/drawing/2014/main" xmlns="" val="3197185680"/>
                    </a:ext>
                  </a:extLst>
                </a:gridCol>
              </a:tblGrid>
              <a:tr h="1364851">
                <a:tc>
                  <a:txBody>
                    <a:bodyPr/>
                    <a:lstStyle/>
                    <a:p>
                      <a:pPr marL="0" algn="ctr" defTabSz="914400" rtl="0" eaLnBrk="1" fontAlgn="b" latinLnBrk="0" hangingPunct="1"/>
                      <a:r>
                        <a:rPr lang="tr-TR" sz="1600" b="1" i="0" u="none" strike="noStrike" kern="1200" baseline="0" dirty="0" smtClean="0">
                          <a:solidFill>
                            <a:srgbClr val="000000"/>
                          </a:solidFill>
                          <a:effectLst/>
                          <a:latin typeface="+mn-lt"/>
                          <a:ea typeface="+mn-ea"/>
                          <a:cs typeface="+mn-cs"/>
                        </a:rPr>
                        <a:t>3-a-2) Mal üzerindeki rehin şerhinin ilk sırada olmaması halinde, Kanunun (21. md 1,2) gereğince, ilk sırada yer alan üçüncü şahsın haczine iştirak edecektir.</a:t>
                      </a:r>
                      <a:endParaRPr lang="tr-TR" sz="1600" b="1" i="0" u="none" strike="noStrike" kern="1200" baseline="0" dirty="0">
                        <a:solidFill>
                          <a:srgbClr val="000000"/>
                        </a:solidFill>
                        <a:effectLst/>
                        <a:latin typeface="+mn-lt"/>
                        <a:ea typeface="+mn-ea"/>
                        <a:cs typeface="+mn-cs"/>
                      </a:endParaRPr>
                    </a:p>
                  </a:txBody>
                  <a:tcPr marL="15647" marR="15647" marT="1564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5"/>
                  </a:ext>
                </a:extLst>
              </a:tr>
            </a:tbl>
          </a:graphicData>
        </a:graphic>
      </p:graphicFrame>
      <p:cxnSp>
        <p:nvCxnSpPr>
          <p:cNvPr id="61" name="Dirsek Bağlayıcısı 60"/>
          <p:cNvCxnSpPr>
            <a:stCxn id="38" idx="2"/>
            <a:endCxn id="60" idx="0"/>
          </p:cNvCxnSpPr>
          <p:nvPr/>
        </p:nvCxnSpPr>
        <p:spPr>
          <a:xfrm rot="16200000" flipH="1">
            <a:off x="2232756" y="3910699"/>
            <a:ext cx="690661" cy="997158"/>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graphicFrame>
        <p:nvGraphicFramePr>
          <p:cNvPr id="100" name="Tablo 99"/>
          <p:cNvGraphicFramePr>
            <a:graphicFrameLocks noGrp="1"/>
          </p:cNvGraphicFramePr>
          <p:nvPr>
            <p:extLst>
              <p:ext uri="{D42A27DB-BD31-4B8C-83A1-F6EECF244321}">
                <p14:modId xmlns:p14="http://schemas.microsoft.com/office/powerpoint/2010/main" val="2328079303"/>
              </p:ext>
            </p:extLst>
          </p:nvPr>
        </p:nvGraphicFramePr>
        <p:xfrm>
          <a:off x="4549346" y="4762559"/>
          <a:ext cx="2399836" cy="1364851"/>
        </p:xfrm>
        <a:graphic>
          <a:graphicData uri="http://schemas.openxmlformats.org/drawingml/2006/table">
            <a:tbl>
              <a:tblPr>
                <a:tableStyleId>{9D7B26C5-4107-4FEC-AEDC-1716B250A1EF}</a:tableStyleId>
              </a:tblPr>
              <a:tblGrid>
                <a:gridCol w="2399836">
                  <a:extLst>
                    <a:ext uri="{9D8B030D-6E8A-4147-A177-3AD203B41FA5}">
                      <a16:colId xmlns:a16="http://schemas.microsoft.com/office/drawing/2014/main" xmlns="" val="3197185680"/>
                    </a:ext>
                  </a:extLst>
                </a:gridCol>
              </a:tblGrid>
              <a:tr h="1364851">
                <a:tc>
                  <a:txBody>
                    <a:bodyPr/>
                    <a:lstStyle/>
                    <a:p>
                      <a:pPr algn="ctr" fontAlgn="b"/>
                      <a:r>
                        <a:rPr lang="tr-TR" sz="1600" b="1" i="0" u="none" strike="noStrike" kern="1200" baseline="0" dirty="0" smtClean="0">
                          <a:solidFill>
                            <a:srgbClr val="000000"/>
                          </a:solidFill>
                          <a:effectLst/>
                          <a:latin typeface="+mn-lt"/>
                          <a:ea typeface="+mn-ea"/>
                          <a:cs typeface="+mn-cs"/>
                        </a:rPr>
                        <a:t>3-b-1) Kanunun (21. Md 2,2) gereğince; rehinden sonra gelmek üzere öncelik hakkına sahip olacaktır.</a:t>
                      </a:r>
                      <a:endParaRPr lang="tr-TR" sz="1600" b="1" i="0" u="none" strike="noStrike" kern="1200" baseline="0" dirty="0">
                        <a:solidFill>
                          <a:srgbClr val="000000"/>
                        </a:solidFill>
                        <a:effectLst/>
                        <a:latin typeface="+mn-lt"/>
                        <a:ea typeface="+mn-ea"/>
                        <a:cs typeface="+mn-cs"/>
                      </a:endParaRPr>
                    </a:p>
                  </a:txBody>
                  <a:tcPr marL="15647" marR="15647" marT="1564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5"/>
                  </a:ext>
                </a:extLst>
              </a:tr>
            </a:tbl>
          </a:graphicData>
        </a:graphic>
      </p:graphicFrame>
      <p:cxnSp>
        <p:nvCxnSpPr>
          <p:cNvPr id="101" name="Dirsek Bağlayıcısı 100"/>
          <p:cNvCxnSpPr>
            <a:stCxn id="36" idx="2"/>
            <a:endCxn id="100" idx="0"/>
          </p:cNvCxnSpPr>
          <p:nvPr/>
        </p:nvCxnSpPr>
        <p:spPr>
          <a:xfrm rot="16200000" flipH="1">
            <a:off x="5399957" y="4413252"/>
            <a:ext cx="698612" cy="1"/>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sp>
        <p:nvSpPr>
          <p:cNvPr id="37" name="Unvan 1"/>
          <p:cNvSpPr txBox="1">
            <a:spLocks/>
          </p:cNvSpPr>
          <p:nvPr/>
        </p:nvSpPr>
        <p:spPr>
          <a:xfrm>
            <a:off x="409740" y="252003"/>
            <a:ext cx="8247010"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21</a:t>
            </a:r>
            <a:endParaRPr lang="tr-TR" sz="2400" b="1" dirty="0">
              <a:solidFill>
                <a:schemeClr val="accent5">
                  <a:lumMod val="75000"/>
                </a:schemeClr>
              </a:solidFill>
              <a:latin typeface="GalanoGrotesque-Medium" panose="00000600000000000000" pitchFamily="50" charset="-94"/>
            </a:endParaRPr>
          </a:p>
        </p:txBody>
      </p:sp>
      <p:sp>
        <p:nvSpPr>
          <p:cNvPr id="43" name="Dikdörtgen 42"/>
          <p:cNvSpPr/>
          <p:nvPr/>
        </p:nvSpPr>
        <p:spPr>
          <a:xfrm>
            <a:off x="3006838" y="226781"/>
            <a:ext cx="8205991" cy="523220"/>
          </a:xfrm>
          <a:prstGeom prst="rect">
            <a:avLst/>
          </a:prstGeom>
          <a:solidFill>
            <a:srgbClr val="C00000"/>
          </a:solidFill>
        </p:spPr>
        <p:txBody>
          <a:bodyPr wrap="square">
            <a:spAutoFit/>
          </a:bodyPr>
          <a:lstStyle/>
          <a:p>
            <a:pPr algn="ctr"/>
            <a:r>
              <a:rPr lang="tr-TR" sz="2800" b="1" dirty="0" smtClean="0">
                <a:solidFill>
                  <a:schemeClr val="bg1"/>
                </a:solidFill>
              </a:rPr>
              <a:t>Amme Alacaklarında Rüçhan Hakkı</a:t>
            </a:r>
            <a:endParaRPr lang="tr-TR" sz="2800" b="1" dirty="0">
              <a:solidFill>
                <a:schemeClr val="bg1"/>
              </a:solidFill>
            </a:endParaRPr>
          </a:p>
        </p:txBody>
      </p:sp>
    </p:spTree>
    <p:extLst>
      <p:ext uri="{BB962C8B-B14F-4D97-AF65-F5344CB8AC3E}">
        <p14:creationId xmlns:p14="http://schemas.microsoft.com/office/powerpoint/2010/main" val="36320612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par>
                                <p:cTn id="23" presetID="10" presetClass="entr" presetSubtype="0"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par>
                                <p:cTn id="26" presetID="10" presetClass="entr" presetSubtype="0" fill="hold"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500"/>
                                        <p:tgtEl>
                                          <p:spTgt spid="5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childTnLst>
                                </p:cTn>
                              </p:par>
                              <p:par>
                                <p:cTn id="34" presetID="10" presetClass="entr" presetSubtype="0" fill="hold" nodeType="with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childTnLst>
                                </p:cTn>
                              </p:par>
                              <p:par>
                                <p:cTn id="37" presetID="10" presetClass="entr" presetSubtype="0" fill="hold" nodeType="with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fade">
                                      <p:cBhvr>
                                        <p:cTn id="39" dur="500"/>
                                        <p:tgtEl>
                                          <p:spTgt spid="6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fade">
                                      <p:cBhvr>
                                        <p:cTn id="44" dur="500"/>
                                        <p:tgtEl>
                                          <p:spTgt spid="55"/>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500"/>
                                        <p:tgtEl>
                                          <p:spTgt spid="60"/>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fade">
                                      <p:cBhvr>
                                        <p:cTn id="54" dur="500"/>
                                        <p:tgtEl>
                                          <p:spTgt spid="36"/>
                                        </p:tgtEl>
                                      </p:cBhvr>
                                    </p:animEffect>
                                  </p:childTnLst>
                                </p:cTn>
                              </p:par>
                              <p:par>
                                <p:cTn id="55" presetID="10" presetClass="entr" presetSubtype="0" fill="hold" nodeType="with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fade">
                                      <p:cBhvr>
                                        <p:cTn id="57" dur="500"/>
                                        <p:tgtEl>
                                          <p:spTgt spid="101"/>
                                        </p:tgtEl>
                                      </p:cBhvr>
                                    </p:animEffect>
                                  </p:childTnLst>
                                </p:cTn>
                              </p:par>
                              <p:par>
                                <p:cTn id="58" presetID="10" presetClass="entr" presetSubtype="0" fill="hold" nodeType="withEffect">
                                  <p:stCondLst>
                                    <p:cond delay="0"/>
                                  </p:stCondLst>
                                  <p:childTnLst>
                                    <p:set>
                                      <p:cBhvr>
                                        <p:cTn id="59" dur="1" fill="hold">
                                          <p:stCondLst>
                                            <p:cond delay="0"/>
                                          </p:stCondLst>
                                        </p:cTn>
                                        <p:tgtEl>
                                          <p:spTgt spid="100"/>
                                        </p:tgtEl>
                                        <p:attrNameLst>
                                          <p:attrName>style.visibility</p:attrName>
                                        </p:attrNameLst>
                                      </p:cBhvr>
                                      <p:to>
                                        <p:strVal val="visible"/>
                                      </p:to>
                                    </p:set>
                                    <p:animEffect transition="in" filter="fade">
                                      <p:cBhvr>
                                        <p:cTn id="60" dur="500"/>
                                        <p:tgtEl>
                                          <p:spTgt spid="10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44"/>
                                        </p:tgtEl>
                                        <p:attrNameLst>
                                          <p:attrName>style.visibility</p:attrName>
                                        </p:attrNameLst>
                                      </p:cBhvr>
                                      <p:to>
                                        <p:strVal val="visible"/>
                                      </p:to>
                                    </p:set>
                                    <p:animEffect transition="in" filter="fade">
                                      <p:cBhvr>
                                        <p:cTn id="6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Köşeleri Yuvarlanmış Dikdörtgen Belirtme Çizgisi 13"/>
          <p:cNvSpPr/>
          <p:nvPr/>
        </p:nvSpPr>
        <p:spPr>
          <a:xfrm>
            <a:off x="1524001" y="6497960"/>
            <a:ext cx="576063" cy="360040"/>
          </a:xfrm>
          <a:prstGeom prst="wedgeRoundRectCallout">
            <a:avLst>
              <a:gd name="adj1" fmla="val -39730"/>
              <a:gd name="adj2" fmla="val 95758"/>
              <a:gd name="adj3" fmla="val 16667"/>
            </a:avLst>
          </a:prstGeom>
          <a:noFill/>
          <a:ln>
            <a:no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tr-TR" dirty="0">
              <a:solidFill>
                <a:prstClr val="white"/>
              </a:solidFill>
            </a:endParaRPr>
          </a:p>
        </p:txBody>
      </p:sp>
      <p:sp>
        <p:nvSpPr>
          <p:cNvPr id="3" name="Slayt Numarası Yer Tutucusu 2"/>
          <p:cNvSpPr>
            <a:spLocks noGrp="1"/>
          </p:cNvSpPr>
          <p:nvPr>
            <p:ph type="sldNum" sz="quarter" idx="12"/>
          </p:nvPr>
        </p:nvSpPr>
        <p:spPr>
          <a:xfrm>
            <a:off x="7464152" y="6121315"/>
            <a:ext cx="2133600" cy="365125"/>
          </a:xfrm>
        </p:spPr>
        <p:txBody>
          <a:bodyPr/>
          <a:lstStyle/>
          <a:p>
            <a:fld id="{F302176B-0E47-46AC-8F43-DAB4B8A37D06}" type="slidenum">
              <a:rPr lang="tr-TR" smtClean="0">
                <a:solidFill>
                  <a:prstClr val="black">
                    <a:tint val="75000"/>
                  </a:prstClr>
                </a:solidFill>
              </a:rPr>
              <a:pPr/>
              <a:t>13</a:t>
            </a:fld>
            <a:endParaRPr lang="tr-TR" dirty="0">
              <a:solidFill>
                <a:prstClr val="black">
                  <a:tint val="75000"/>
                </a:prstClr>
              </a:solidFill>
            </a:endParaRPr>
          </a:p>
        </p:txBody>
      </p:sp>
      <p:sp>
        <p:nvSpPr>
          <p:cNvPr id="4" name="Dikdörtgen 3"/>
          <p:cNvSpPr/>
          <p:nvPr/>
        </p:nvSpPr>
        <p:spPr>
          <a:xfrm>
            <a:off x="982133" y="1454252"/>
            <a:ext cx="9326335" cy="3280898"/>
          </a:xfrm>
          <a:prstGeom prst="rect">
            <a:avLst/>
          </a:prstGeom>
        </p:spPr>
        <p:txBody>
          <a:bodyPr wrap="square">
            <a:spAutoFit/>
          </a:bodyPr>
          <a:lstStyle/>
          <a:p>
            <a:pPr marL="342900" indent="-342900" algn="just">
              <a:lnSpc>
                <a:spcPct val="120000"/>
              </a:lnSpc>
              <a:spcBef>
                <a:spcPts val="600"/>
              </a:spcBef>
              <a:spcAft>
                <a:spcPts val="600"/>
              </a:spcAft>
              <a:buFont typeface="Wingdings" panose="05000000000000000000" pitchFamily="2" charset="2"/>
              <a:buChar char="Ø"/>
            </a:pPr>
            <a:r>
              <a:rPr lang="tr-TR" sz="2600" b="1" dirty="0">
                <a:solidFill>
                  <a:schemeClr val="tx2"/>
                </a:solidFill>
                <a:cs typeface="Times New Roman" panose="02020603050405020304" pitchFamily="18" charset="0"/>
              </a:rPr>
              <a:t>5018 sayılı Kanuna tabi kamu idareleri ile bu idarelere bağlı döner sermaye işletmeleri</a:t>
            </a:r>
          </a:p>
          <a:p>
            <a:pPr marL="342900" indent="-342900" algn="just">
              <a:lnSpc>
                <a:spcPct val="120000"/>
              </a:lnSpc>
              <a:spcBef>
                <a:spcPts val="600"/>
              </a:spcBef>
              <a:spcAft>
                <a:spcPts val="600"/>
              </a:spcAft>
              <a:buFont typeface="Wingdings" panose="05000000000000000000" pitchFamily="2" charset="2"/>
              <a:buChar char="Ø"/>
            </a:pPr>
            <a:r>
              <a:rPr lang="tr-TR" sz="2600" b="1" dirty="0">
                <a:solidFill>
                  <a:schemeClr val="tx2"/>
                </a:solidFill>
                <a:cs typeface="Times New Roman" panose="02020603050405020304" pitchFamily="18" charset="0"/>
              </a:rPr>
              <a:t>4734 sayılı Kanun kapsamına giren kurumlar</a:t>
            </a:r>
          </a:p>
          <a:p>
            <a:pPr marL="342900" indent="-342900" algn="just">
              <a:lnSpc>
                <a:spcPct val="120000"/>
              </a:lnSpc>
              <a:spcBef>
                <a:spcPts val="600"/>
              </a:spcBef>
              <a:spcAft>
                <a:spcPts val="600"/>
              </a:spcAft>
              <a:buFont typeface="Wingdings" panose="05000000000000000000" pitchFamily="2" charset="2"/>
              <a:buChar char="Ø"/>
            </a:pPr>
            <a:r>
              <a:rPr lang="tr-TR" sz="2600" b="1" dirty="0">
                <a:solidFill>
                  <a:schemeClr val="tx2"/>
                </a:solidFill>
                <a:cs typeface="Times New Roman" panose="02020603050405020304" pitchFamily="18" charset="0"/>
              </a:rPr>
              <a:t>5018 ve </a:t>
            </a:r>
            <a:r>
              <a:rPr lang="tr-TR" sz="2600" b="1" dirty="0">
                <a:solidFill>
                  <a:schemeClr val="tx2"/>
                </a:solidFill>
                <a:cs typeface="Times New Roman" panose="02020603050405020304" pitchFamily="18" charset="0"/>
              </a:rPr>
              <a:t>4734 sayılı </a:t>
            </a:r>
            <a:r>
              <a:rPr lang="tr-TR" sz="2600" b="1" dirty="0">
                <a:solidFill>
                  <a:schemeClr val="tx2"/>
                </a:solidFill>
                <a:cs typeface="Times New Roman" panose="02020603050405020304" pitchFamily="18" charset="0"/>
              </a:rPr>
              <a:t>Kanunlar </a:t>
            </a:r>
            <a:r>
              <a:rPr lang="tr-TR" sz="2600" b="1" dirty="0">
                <a:solidFill>
                  <a:schemeClr val="tx2"/>
                </a:solidFill>
                <a:cs typeface="Times New Roman" panose="02020603050405020304" pitchFamily="18" charset="0"/>
              </a:rPr>
              <a:t>kapsamında </a:t>
            </a:r>
            <a:r>
              <a:rPr lang="tr-TR" sz="2600" b="1" dirty="0">
                <a:solidFill>
                  <a:schemeClr val="tx2"/>
                </a:solidFill>
                <a:cs typeface="Times New Roman" panose="02020603050405020304" pitchFamily="18" charset="0"/>
              </a:rPr>
              <a:t>bulunmamakla birlikte </a:t>
            </a:r>
            <a:r>
              <a:rPr lang="tr-TR" sz="2600" b="1" dirty="0">
                <a:solidFill>
                  <a:schemeClr val="tx2"/>
                </a:solidFill>
                <a:cs typeface="Times New Roman" panose="02020603050405020304" pitchFamily="18" charset="0"/>
              </a:rPr>
              <a:t>kamu tüzel kişiliğini haiz kurum ve </a:t>
            </a:r>
            <a:r>
              <a:rPr lang="tr-TR" sz="2600" b="1" dirty="0">
                <a:solidFill>
                  <a:schemeClr val="tx2"/>
                </a:solidFill>
                <a:cs typeface="Times New Roman" panose="02020603050405020304" pitchFamily="18" charset="0"/>
              </a:rPr>
              <a:t>kuruluşlar </a:t>
            </a:r>
            <a:r>
              <a:rPr lang="tr-TR" sz="2600" b="1" dirty="0">
                <a:solidFill>
                  <a:srgbClr val="FF0000"/>
                </a:solidFill>
                <a:cs typeface="Times New Roman" panose="02020603050405020304" pitchFamily="18" charset="0"/>
              </a:rPr>
              <a:t>(meslekî </a:t>
            </a:r>
            <a:r>
              <a:rPr lang="tr-TR" sz="2600" b="1" dirty="0">
                <a:solidFill>
                  <a:srgbClr val="FF0000"/>
                </a:solidFill>
                <a:cs typeface="Times New Roman" panose="02020603050405020304" pitchFamily="18" charset="0"/>
              </a:rPr>
              <a:t>kuruluşlar ve vakıf yükseköğretim kurumları hariç)</a:t>
            </a:r>
            <a:endParaRPr lang="tr-TR" sz="2600" b="1" dirty="0">
              <a:solidFill>
                <a:srgbClr val="FF0000"/>
              </a:solidFill>
              <a:latin typeface="+mj-lt"/>
              <a:cs typeface="Times New Roman" panose="02020603050405020304" pitchFamily="18" charset="0"/>
            </a:endParaRPr>
          </a:p>
        </p:txBody>
      </p:sp>
      <p:sp>
        <p:nvSpPr>
          <p:cNvPr id="6" name="Dikdörtgen 5"/>
          <p:cNvSpPr/>
          <p:nvPr/>
        </p:nvSpPr>
        <p:spPr>
          <a:xfrm>
            <a:off x="4540119" y="99772"/>
            <a:ext cx="6832600" cy="523220"/>
          </a:xfrm>
          <a:prstGeom prst="rect">
            <a:avLst/>
          </a:prstGeom>
          <a:solidFill>
            <a:srgbClr val="C00000"/>
          </a:solidFill>
        </p:spPr>
        <p:txBody>
          <a:bodyPr wrap="square">
            <a:spAutoFit/>
          </a:bodyPr>
          <a:lstStyle/>
          <a:p>
            <a:pPr algn="ctr"/>
            <a:r>
              <a:rPr lang="tr-TR" sz="2800" b="1" dirty="0">
                <a:solidFill>
                  <a:schemeClr val="bg1"/>
                </a:solidFill>
              </a:rPr>
              <a:t>22/A Madde Uygulaması </a:t>
            </a:r>
            <a:endParaRPr lang="tr-TR" sz="2800" b="1" dirty="0">
              <a:solidFill>
                <a:schemeClr val="bg1"/>
              </a:solidFill>
            </a:endParaRPr>
          </a:p>
        </p:txBody>
      </p:sp>
      <p:pic>
        <p:nvPicPr>
          <p:cNvPr id="7" name="Resim 6">
            <a:extLst>
              <a:ext uri="{FF2B5EF4-FFF2-40B4-BE49-F238E27FC236}">
                <a16:creationId xmlns:a16="http://schemas.microsoft.com/office/drawing/2014/main" xmlns="" id="{21491128-2430-C17A-CD78-2F7D1C209D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8" name="Resim 7">
            <a:extLst>
              <a:ext uri="{FF2B5EF4-FFF2-40B4-BE49-F238E27FC236}">
                <a16:creationId xmlns:a16="http://schemas.microsoft.com/office/drawing/2014/main" xmlns="" id="{6BE82F47-C0A5-F43B-4FA0-BF9623A0AE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9"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22/A</a:t>
            </a:r>
            <a:endParaRPr lang="tr-TR" sz="2400" b="1" dirty="0">
              <a:solidFill>
                <a:schemeClr val="accent5">
                  <a:lumMod val="75000"/>
                </a:schemeClr>
              </a:solidFill>
              <a:latin typeface="GalanoGrotesque-Medium" panose="00000600000000000000" pitchFamily="50" charset="-94"/>
            </a:endParaRPr>
          </a:p>
        </p:txBody>
      </p:sp>
    </p:spTree>
    <p:extLst>
      <p:ext uri="{BB962C8B-B14F-4D97-AF65-F5344CB8AC3E}">
        <p14:creationId xmlns:p14="http://schemas.microsoft.com/office/powerpoint/2010/main" val="25640604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Köşeleri Yuvarlanmış Dikdörtgen Belirtme Çizgisi 13"/>
          <p:cNvSpPr/>
          <p:nvPr/>
        </p:nvSpPr>
        <p:spPr>
          <a:xfrm>
            <a:off x="1524001" y="6497960"/>
            <a:ext cx="576063" cy="360040"/>
          </a:xfrm>
          <a:prstGeom prst="wedgeRoundRectCallout">
            <a:avLst>
              <a:gd name="adj1" fmla="val -39730"/>
              <a:gd name="adj2" fmla="val 95758"/>
              <a:gd name="adj3" fmla="val 16667"/>
            </a:avLst>
          </a:prstGeom>
          <a:noFill/>
          <a:ln>
            <a:no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tr-TR" dirty="0">
              <a:solidFill>
                <a:prstClr val="white"/>
              </a:solidFill>
            </a:endParaRPr>
          </a:p>
        </p:txBody>
      </p:sp>
      <p:sp>
        <p:nvSpPr>
          <p:cNvPr id="3" name="Slayt Numarası Yer Tutucusu 2"/>
          <p:cNvSpPr>
            <a:spLocks noGrp="1"/>
          </p:cNvSpPr>
          <p:nvPr>
            <p:ph type="sldNum" sz="quarter" idx="12"/>
          </p:nvPr>
        </p:nvSpPr>
        <p:spPr>
          <a:xfrm>
            <a:off x="7464152" y="6121315"/>
            <a:ext cx="2133600" cy="365125"/>
          </a:xfrm>
        </p:spPr>
        <p:txBody>
          <a:bodyPr/>
          <a:lstStyle/>
          <a:p>
            <a:fld id="{F302176B-0E47-46AC-8F43-DAB4B8A37D06}" type="slidenum">
              <a:rPr lang="tr-TR" smtClean="0">
                <a:solidFill>
                  <a:prstClr val="black">
                    <a:tint val="75000"/>
                  </a:prstClr>
                </a:solidFill>
              </a:rPr>
              <a:pPr/>
              <a:t>14</a:t>
            </a:fld>
            <a:endParaRPr lang="tr-TR" dirty="0">
              <a:solidFill>
                <a:prstClr val="black">
                  <a:tint val="75000"/>
                </a:prstClr>
              </a:solidFill>
            </a:endParaRPr>
          </a:p>
        </p:txBody>
      </p:sp>
      <p:sp>
        <p:nvSpPr>
          <p:cNvPr id="4" name="Dikdörtgen 3"/>
          <p:cNvSpPr/>
          <p:nvPr/>
        </p:nvSpPr>
        <p:spPr>
          <a:xfrm>
            <a:off x="982133" y="1454252"/>
            <a:ext cx="9326335" cy="4678204"/>
          </a:xfrm>
          <a:prstGeom prst="rect">
            <a:avLst/>
          </a:prstGeom>
        </p:spPr>
        <p:txBody>
          <a:bodyPr wrap="square">
            <a:spAutoFit/>
          </a:bodyPr>
          <a:lstStyle/>
          <a:p>
            <a:pPr marL="109728" algn="just">
              <a:spcBef>
                <a:spcPts val="0"/>
              </a:spcBef>
              <a:buClr>
                <a:schemeClr val="tx2"/>
              </a:buClr>
              <a:defRPr/>
            </a:pPr>
            <a:r>
              <a:rPr lang="tr-TR" sz="2400" b="1" dirty="0" smtClean="0">
                <a:solidFill>
                  <a:schemeClr val="tx2"/>
                </a:solidFill>
                <a:cs typeface="Times New Roman" panose="02020603050405020304" pitchFamily="18" charset="0"/>
              </a:rPr>
              <a:t>5018 </a:t>
            </a:r>
            <a:r>
              <a:rPr lang="tr-TR" sz="2400" b="1" dirty="0">
                <a:solidFill>
                  <a:schemeClr val="tx2"/>
                </a:solidFill>
                <a:cs typeface="Times New Roman" panose="02020603050405020304" pitchFamily="18" charset="0"/>
              </a:rPr>
              <a:t>sayılı Kanuna tabi kamu idareleri ile bu idarelere bağlı döner sermaye işletmeleri </a:t>
            </a:r>
            <a:r>
              <a:rPr lang="tr-TR" sz="3200" b="1" dirty="0">
                <a:solidFill>
                  <a:schemeClr val="tx2"/>
                </a:solidFill>
                <a:cs typeface="Times New Roman" panose="02020603050405020304" pitchFamily="18" charset="0"/>
              </a:rPr>
              <a:t>kaynağına bakılmaksızın </a:t>
            </a:r>
            <a:r>
              <a:rPr lang="tr-TR" sz="2400" b="1" dirty="0">
                <a:solidFill>
                  <a:srgbClr val="FF0000"/>
                </a:solidFill>
                <a:cs typeface="Times New Roman" panose="02020603050405020304" pitchFamily="18" charset="0"/>
              </a:rPr>
              <a:t>hak sahiplerine,</a:t>
            </a:r>
            <a:endParaRPr lang="tr-TR" sz="2400" b="1" dirty="0">
              <a:solidFill>
                <a:prstClr val="black"/>
              </a:solidFill>
              <a:cs typeface="Times New Roman" panose="02020603050405020304" pitchFamily="18" charset="0"/>
            </a:endParaRPr>
          </a:p>
          <a:p>
            <a:pPr marL="109728" algn="just">
              <a:spcBef>
                <a:spcPts val="0"/>
              </a:spcBef>
              <a:buClr>
                <a:schemeClr val="tx2"/>
              </a:buClr>
              <a:defRPr/>
            </a:pPr>
            <a:endParaRPr lang="tr-TR" b="1" dirty="0">
              <a:solidFill>
                <a:prstClr val="black"/>
              </a:solidFill>
              <a:cs typeface="Times New Roman" panose="02020603050405020304" pitchFamily="18" charset="0"/>
            </a:endParaRPr>
          </a:p>
          <a:p>
            <a:pPr marL="715962" indent="-342900" algn="just">
              <a:spcBef>
                <a:spcPts val="0"/>
              </a:spcBef>
              <a:buClr>
                <a:schemeClr val="tx2"/>
              </a:buClr>
              <a:buFont typeface="Arial" pitchFamily="34" charset="0"/>
              <a:buChar char="•"/>
              <a:defRPr/>
            </a:pPr>
            <a:r>
              <a:rPr lang="tr-TR" sz="2400" b="1" dirty="0">
                <a:solidFill>
                  <a:schemeClr val="tx2"/>
                </a:solidFill>
                <a:cs typeface="Times New Roman" panose="02020603050405020304" pitchFamily="18" charset="0"/>
              </a:rPr>
              <a:t>Tebliğ ekinde yer alan liste (EK-11),</a:t>
            </a:r>
          </a:p>
          <a:p>
            <a:pPr marL="715962" indent="-342900" algn="just">
              <a:spcBef>
                <a:spcPts val="0"/>
              </a:spcBef>
              <a:buClr>
                <a:schemeClr val="tx2"/>
              </a:buClr>
              <a:buFont typeface="Arial" pitchFamily="34" charset="0"/>
              <a:buChar char="•"/>
              <a:defRPr/>
            </a:pPr>
            <a:r>
              <a:rPr lang="tr-TR" sz="2400" b="1" dirty="0">
                <a:solidFill>
                  <a:schemeClr val="tx2"/>
                </a:solidFill>
                <a:cs typeface="Times New Roman" panose="02020603050405020304" pitchFamily="18" charset="0"/>
              </a:rPr>
              <a:t>(EK-11)’de sayılanlar dışında kalıp 4734 sayılı Kanuna göre mal ve hizmet alımları ile yapım işleri </a:t>
            </a:r>
            <a:r>
              <a:rPr lang="tr-TR" sz="2400" b="1" dirty="0">
                <a:solidFill>
                  <a:srgbClr val="FF0000"/>
                </a:solidFill>
                <a:cs typeface="Times New Roman" panose="02020603050405020304" pitchFamily="18" charset="0"/>
              </a:rPr>
              <a:t>(istisnalar dahil)</a:t>
            </a:r>
            <a:r>
              <a:rPr lang="tr-TR" sz="2400" b="1" dirty="0">
                <a:solidFill>
                  <a:schemeClr val="tx2"/>
                </a:solidFill>
                <a:cs typeface="Times New Roman" panose="02020603050405020304" pitchFamily="18" charset="0"/>
              </a:rPr>
              <a:t>,</a:t>
            </a:r>
          </a:p>
          <a:p>
            <a:pPr marL="715962" indent="-342900" algn="just">
              <a:spcBef>
                <a:spcPts val="0"/>
              </a:spcBef>
              <a:buClr>
                <a:schemeClr val="tx2"/>
              </a:buClr>
              <a:buFont typeface="Arial" pitchFamily="34" charset="0"/>
              <a:buChar char="•"/>
              <a:defRPr/>
            </a:pPr>
            <a:r>
              <a:rPr lang="tr-TR" sz="2400" b="1" dirty="0" smtClean="0">
                <a:solidFill>
                  <a:schemeClr val="tx2"/>
                </a:solidFill>
                <a:cs typeface="Times New Roman" panose="02020603050405020304" pitchFamily="18" charset="0"/>
              </a:rPr>
              <a:t>İhbar </a:t>
            </a:r>
            <a:r>
              <a:rPr lang="tr-TR" sz="2400" b="1" dirty="0">
                <a:solidFill>
                  <a:schemeClr val="tx2"/>
                </a:solidFill>
                <a:cs typeface="Times New Roman" panose="02020603050405020304" pitchFamily="18" charset="0"/>
              </a:rPr>
              <a:t>tazminatları,</a:t>
            </a:r>
          </a:p>
          <a:p>
            <a:pPr marL="715962" indent="-342900" algn="just">
              <a:buClr>
                <a:schemeClr val="tx2"/>
              </a:buClr>
              <a:buFont typeface="Arial" pitchFamily="34" charset="0"/>
              <a:buChar char="•"/>
              <a:defRPr/>
            </a:pPr>
            <a:r>
              <a:rPr lang="tr-TR" sz="2400" b="1" dirty="0">
                <a:solidFill>
                  <a:schemeClr val="tx2"/>
                </a:solidFill>
                <a:cs typeface="Times New Roman" panose="02020603050405020304" pitchFamily="18" charset="0"/>
              </a:rPr>
              <a:t>4708 sayılı Yapı Denetimi Hakkında Kanun</a:t>
            </a:r>
            <a:r>
              <a:rPr lang="tr-TR" sz="2400" b="1" dirty="0" smtClean="0">
                <a:solidFill>
                  <a:schemeClr val="tx2"/>
                </a:solidFill>
                <a:cs typeface="Times New Roman" panose="02020603050405020304" pitchFamily="18" charset="0"/>
              </a:rPr>
              <a:t>,</a:t>
            </a:r>
          </a:p>
          <a:p>
            <a:pPr marL="715962" indent="-342900" algn="just">
              <a:buClr>
                <a:schemeClr val="tx2"/>
              </a:buClr>
              <a:buFont typeface="Arial" pitchFamily="34" charset="0"/>
              <a:buChar char="•"/>
              <a:defRPr/>
            </a:pPr>
            <a:r>
              <a:rPr lang="tr-TR" sz="2400" b="1" dirty="0" smtClean="0">
                <a:solidFill>
                  <a:schemeClr val="tx2"/>
                </a:solidFill>
                <a:cs typeface="Times New Roman" panose="02020603050405020304" pitchFamily="18" charset="0"/>
              </a:rPr>
              <a:t>Mahkeme </a:t>
            </a:r>
            <a:r>
              <a:rPr lang="tr-TR" sz="2400" b="1" dirty="0">
                <a:solidFill>
                  <a:schemeClr val="tx2"/>
                </a:solidFill>
                <a:cs typeface="Times New Roman" panose="02020603050405020304" pitchFamily="18" charset="0"/>
              </a:rPr>
              <a:t>kararları veya icra dairelerinin ödeme ve icra emirleri,</a:t>
            </a:r>
          </a:p>
          <a:p>
            <a:pPr marL="373062" algn="just">
              <a:spcBef>
                <a:spcPts val="0"/>
              </a:spcBef>
              <a:buClr>
                <a:schemeClr val="tx1"/>
              </a:buClr>
              <a:defRPr/>
            </a:pPr>
            <a:endParaRPr lang="tr-TR" sz="3200" b="1" dirty="0">
              <a:solidFill>
                <a:prstClr val="black"/>
              </a:solidFill>
              <a:cs typeface="Times New Roman" panose="02020603050405020304" pitchFamily="18" charset="0"/>
            </a:endParaRPr>
          </a:p>
          <a:p>
            <a:pPr marL="109728" algn="just">
              <a:spcBef>
                <a:spcPts val="0"/>
              </a:spcBef>
              <a:buClr>
                <a:schemeClr val="tx1"/>
              </a:buClr>
              <a:defRPr/>
            </a:pPr>
            <a:r>
              <a:rPr lang="tr-TR" sz="2400" b="1" dirty="0">
                <a:solidFill>
                  <a:schemeClr val="tx2"/>
                </a:solidFill>
                <a:cs typeface="Times New Roman" panose="02020603050405020304" pitchFamily="18" charset="0"/>
              </a:rPr>
              <a:t>kapsamında yapacakları </a:t>
            </a:r>
            <a:r>
              <a:rPr lang="tr-TR" sz="2400" b="1" dirty="0">
                <a:solidFill>
                  <a:srgbClr val="FF0000"/>
                </a:solidFill>
                <a:cs typeface="Times New Roman" panose="02020603050405020304" pitchFamily="18" charset="0"/>
              </a:rPr>
              <a:t>5</a:t>
            </a:r>
            <a:r>
              <a:rPr lang="tr-TR" sz="2400" b="1" dirty="0" smtClean="0">
                <a:solidFill>
                  <a:srgbClr val="FF0000"/>
                </a:solidFill>
                <a:cs typeface="Times New Roman" panose="02020603050405020304" pitchFamily="18" charset="0"/>
              </a:rPr>
              <a:t>.000 </a:t>
            </a:r>
            <a:r>
              <a:rPr lang="tr-TR" sz="2400" b="1" dirty="0">
                <a:solidFill>
                  <a:srgbClr val="FF0000"/>
                </a:solidFill>
                <a:cs typeface="Times New Roman" panose="02020603050405020304" pitchFamily="18" charset="0"/>
              </a:rPr>
              <a:t>liranın</a:t>
            </a:r>
            <a:r>
              <a:rPr lang="tr-TR" sz="2400" b="1" dirty="0">
                <a:solidFill>
                  <a:prstClr val="black"/>
                </a:solidFill>
                <a:cs typeface="Times New Roman" panose="02020603050405020304" pitchFamily="18" charset="0"/>
              </a:rPr>
              <a:t> </a:t>
            </a:r>
            <a:r>
              <a:rPr lang="tr-TR" sz="2400" b="1" dirty="0">
                <a:solidFill>
                  <a:schemeClr val="tx2"/>
                </a:solidFill>
                <a:cs typeface="Times New Roman" panose="02020603050405020304" pitchFamily="18" charset="0"/>
              </a:rPr>
              <a:t>üzerindeki ödemeler sırasında</a:t>
            </a:r>
            <a:r>
              <a:rPr lang="tr-TR" sz="2400" b="1" dirty="0">
                <a:solidFill>
                  <a:prstClr val="black"/>
                </a:solidFill>
                <a:cs typeface="Times New Roman" panose="02020603050405020304" pitchFamily="18" charset="0"/>
              </a:rPr>
              <a:t> </a:t>
            </a:r>
            <a:r>
              <a:rPr lang="tr-TR" sz="2400" b="1" u="sng" dirty="0">
                <a:solidFill>
                  <a:srgbClr val="FF0000"/>
                </a:solidFill>
                <a:cs typeface="Times New Roman" panose="02020603050405020304" pitchFamily="18" charset="0"/>
              </a:rPr>
              <a:t>Vadesi Geçmiş Borç Durumunu Gösterir Belge </a:t>
            </a:r>
            <a:r>
              <a:rPr lang="tr-TR" sz="2400" b="1" dirty="0">
                <a:solidFill>
                  <a:schemeClr val="tx2"/>
                </a:solidFill>
                <a:cs typeface="Times New Roman" panose="02020603050405020304" pitchFamily="18" charset="0"/>
              </a:rPr>
              <a:t>arayacaktır.</a:t>
            </a:r>
          </a:p>
        </p:txBody>
      </p:sp>
      <p:sp>
        <p:nvSpPr>
          <p:cNvPr id="6" name="Dikdörtgen 5"/>
          <p:cNvSpPr/>
          <p:nvPr/>
        </p:nvSpPr>
        <p:spPr>
          <a:xfrm>
            <a:off x="4540119" y="99772"/>
            <a:ext cx="6832600" cy="523220"/>
          </a:xfrm>
          <a:prstGeom prst="rect">
            <a:avLst/>
          </a:prstGeom>
          <a:solidFill>
            <a:srgbClr val="C00000"/>
          </a:solidFill>
        </p:spPr>
        <p:txBody>
          <a:bodyPr wrap="square">
            <a:spAutoFit/>
          </a:bodyPr>
          <a:lstStyle/>
          <a:p>
            <a:pPr algn="ctr"/>
            <a:r>
              <a:rPr lang="tr-TR" sz="2800" b="1" dirty="0">
                <a:solidFill>
                  <a:schemeClr val="bg1"/>
                </a:solidFill>
              </a:rPr>
              <a:t>22/A Madde Uygulaması </a:t>
            </a:r>
            <a:endParaRPr lang="tr-TR" sz="2800" b="1" dirty="0">
              <a:solidFill>
                <a:schemeClr val="bg1"/>
              </a:solidFill>
            </a:endParaRPr>
          </a:p>
        </p:txBody>
      </p:sp>
      <p:pic>
        <p:nvPicPr>
          <p:cNvPr id="7" name="Resim 6">
            <a:extLst>
              <a:ext uri="{FF2B5EF4-FFF2-40B4-BE49-F238E27FC236}">
                <a16:creationId xmlns:a16="http://schemas.microsoft.com/office/drawing/2014/main" xmlns="" id="{21491128-2430-C17A-CD78-2F7D1C209D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8" name="Resim 7">
            <a:extLst>
              <a:ext uri="{FF2B5EF4-FFF2-40B4-BE49-F238E27FC236}">
                <a16:creationId xmlns:a16="http://schemas.microsoft.com/office/drawing/2014/main" xmlns="" id="{6BE82F47-C0A5-F43B-4FA0-BF9623A0AE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9"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22/A</a:t>
            </a:r>
            <a:endParaRPr lang="tr-TR" sz="2400" b="1" dirty="0">
              <a:solidFill>
                <a:schemeClr val="accent5">
                  <a:lumMod val="75000"/>
                </a:schemeClr>
              </a:solidFill>
              <a:latin typeface="GalanoGrotesque-Medium" panose="00000600000000000000" pitchFamily="50" charset="-94"/>
            </a:endParaRPr>
          </a:p>
        </p:txBody>
      </p:sp>
    </p:spTree>
    <p:extLst>
      <p:ext uri="{BB962C8B-B14F-4D97-AF65-F5344CB8AC3E}">
        <p14:creationId xmlns:p14="http://schemas.microsoft.com/office/powerpoint/2010/main" val="34910126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22/A</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7" name="Dikdörtgen 6"/>
          <p:cNvSpPr/>
          <p:nvPr/>
        </p:nvSpPr>
        <p:spPr>
          <a:xfrm>
            <a:off x="2902063" y="213903"/>
            <a:ext cx="8205991" cy="523220"/>
          </a:xfrm>
          <a:prstGeom prst="rect">
            <a:avLst/>
          </a:prstGeom>
          <a:solidFill>
            <a:srgbClr val="C00000"/>
          </a:solidFill>
        </p:spPr>
        <p:txBody>
          <a:bodyPr wrap="square">
            <a:spAutoFit/>
          </a:bodyPr>
          <a:lstStyle/>
          <a:p>
            <a:pPr algn="ctr"/>
            <a:r>
              <a:rPr lang="tr-TR" sz="2800" b="1" dirty="0" smtClean="0">
                <a:solidFill>
                  <a:schemeClr val="bg1"/>
                </a:solidFill>
              </a:rPr>
              <a:t>22/A Madde Uygulaması </a:t>
            </a:r>
            <a:endParaRPr lang="tr-TR" sz="2800" b="1" dirty="0">
              <a:solidFill>
                <a:schemeClr val="bg1"/>
              </a:solidFill>
            </a:endParaRPr>
          </a:p>
        </p:txBody>
      </p:sp>
      <p:sp>
        <p:nvSpPr>
          <p:cNvPr id="10" name="İçerik Yer Tutucusu 2"/>
          <p:cNvSpPr>
            <a:spLocks noGrp="1"/>
          </p:cNvSpPr>
          <p:nvPr>
            <p:ph idx="1"/>
          </p:nvPr>
        </p:nvSpPr>
        <p:spPr>
          <a:xfrm>
            <a:off x="768743" y="1095375"/>
            <a:ext cx="10339311" cy="5030788"/>
          </a:xfrm>
        </p:spPr>
        <p:txBody>
          <a:bodyPr>
            <a:noAutofit/>
          </a:bodyPr>
          <a:lstStyle/>
          <a:p>
            <a:pPr algn="just"/>
            <a:r>
              <a:rPr lang="tr-TR" sz="2400" dirty="0"/>
              <a:t>6183 sayılı Kanunun </a:t>
            </a:r>
            <a:r>
              <a:rPr lang="tr-TR" sz="2400" b="1" dirty="0">
                <a:solidFill>
                  <a:srgbClr val="FF0000"/>
                </a:solidFill>
              </a:rPr>
              <a:t>22/A maddesi</a:t>
            </a:r>
            <a:r>
              <a:rPr lang="tr-TR" sz="2400" dirty="0"/>
              <a:t> </a:t>
            </a:r>
            <a:r>
              <a:rPr lang="tr-TR" sz="2400" b="1" dirty="0">
                <a:solidFill>
                  <a:srgbClr val="FF0000"/>
                </a:solidFill>
              </a:rPr>
              <a:t>kapsamında</a:t>
            </a:r>
            <a:r>
              <a:rPr lang="tr-TR" sz="2400" dirty="0"/>
              <a:t> vergi daireleri hesaplarına </a:t>
            </a:r>
            <a:r>
              <a:rPr lang="tr-TR" sz="2400" b="1" dirty="0">
                <a:solidFill>
                  <a:srgbClr val="FF0000"/>
                </a:solidFill>
              </a:rPr>
              <a:t>aktarılan </a:t>
            </a:r>
            <a:r>
              <a:rPr lang="tr-TR" sz="2400" b="1" dirty="0" smtClean="0">
                <a:solidFill>
                  <a:srgbClr val="FF0000"/>
                </a:solidFill>
              </a:rPr>
              <a:t>tutarların </a:t>
            </a:r>
            <a:r>
              <a:rPr lang="tr-TR" sz="2400" dirty="0" smtClean="0"/>
              <a:t>vadesi </a:t>
            </a:r>
            <a:r>
              <a:rPr lang="tr-TR" sz="2400" dirty="0"/>
              <a:t>geçmiş borç durumunu gösterir </a:t>
            </a:r>
            <a:r>
              <a:rPr lang="tr-TR" sz="2400" b="1" dirty="0">
                <a:solidFill>
                  <a:srgbClr val="FF0000"/>
                </a:solidFill>
              </a:rPr>
              <a:t>belgede yer alan amme </a:t>
            </a:r>
            <a:r>
              <a:rPr lang="tr-TR" sz="2400" b="1" dirty="0" smtClean="0">
                <a:solidFill>
                  <a:srgbClr val="FF0000"/>
                </a:solidFill>
              </a:rPr>
              <a:t>alacaklarına mahsup edilmesi </a:t>
            </a:r>
            <a:r>
              <a:rPr lang="tr-TR" sz="2400" dirty="0" smtClean="0"/>
              <a:t>gerekmektedir</a:t>
            </a:r>
            <a:r>
              <a:rPr lang="tr-TR" sz="2400" dirty="0" smtClean="0"/>
              <a:t>.</a:t>
            </a:r>
          </a:p>
          <a:p>
            <a:pPr algn="just"/>
            <a:endParaRPr lang="tr-TR" sz="2400" dirty="0" smtClean="0"/>
          </a:p>
          <a:p>
            <a:pPr algn="just"/>
            <a:r>
              <a:rPr lang="tr-TR" sz="2400" dirty="0" smtClean="0"/>
              <a:t>Kesinti tutarının tahsil dairelerine olan borç toplamından az olması halinde tutarın aktarıldığı tahsil dairesince kesinti tutarı </a:t>
            </a:r>
            <a:r>
              <a:rPr lang="tr-TR" sz="2400" dirty="0" err="1" smtClean="0"/>
              <a:t>garamaten</a:t>
            </a:r>
            <a:r>
              <a:rPr lang="tr-TR" sz="2400" dirty="0" smtClean="0"/>
              <a:t> paylaştırılacaktır. </a:t>
            </a:r>
          </a:p>
          <a:p>
            <a:pPr algn="just"/>
            <a:endParaRPr lang="tr-TR" sz="2400" b="1" dirty="0" smtClean="0">
              <a:solidFill>
                <a:srgbClr val="FF0000"/>
              </a:solidFill>
            </a:endParaRPr>
          </a:p>
          <a:p>
            <a:pPr algn="just"/>
            <a:r>
              <a:rPr lang="tr-TR" sz="2400" b="1" dirty="0" smtClean="0">
                <a:solidFill>
                  <a:srgbClr val="FF0000"/>
                </a:solidFill>
              </a:rPr>
              <a:t>Vergi </a:t>
            </a:r>
            <a:r>
              <a:rPr lang="tr-TR" sz="2400" b="1" dirty="0">
                <a:solidFill>
                  <a:srgbClr val="FF0000"/>
                </a:solidFill>
              </a:rPr>
              <a:t>dairelerince </a:t>
            </a:r>
            <a:r>
              <a:rPr lang="tr-TR" sz="2400" dirty="0"/>
              <a:t>ilgili mevzuat kapsamında hak </a:t>
            </a:r>
            <a:r>
              <a:rPr lang="tr-TR" sz="2400" dirty="0" smtClean="0"/>
              <a:t>sahiplerine </a:t>
            </a:r>
            <a:r>
              <a:rPr lang="tr-TR" sz="2400" b="1" dirty="0" smtClean="0">
                <a:solidFill>
                  <a:srgbClr val="FF0000"/>
                </a:solidFill>
              </a:rPr>
              <a:t>iadesi </a:t>
            </a:r>
            <a:r>
              <a:rPr lang="tr-TR" sz="2400" b="1" dirty="0">
                <a:solidFill>
                  <a:srgbClr val="FF0000"/>
                </a:solidFill>
              </a:rPr>
              <a:t>gereken </a:t>
            </a:r>
            <a:r>
              <a:rPr lang="tr-TR" sz="2400" b="1" dirty="0" smtClean="0">
                <a:solidFill>
                  <a:srgbClr val="FF0000"/>
                </a:solidFill>
              </a:rPr>
              <a:t>tutarlar</a:t>
            </a:r>
            <a:r>
              <a:rPr lang="tr-TR" sz="2400" dirty="0" smtClean="0"/>
              <a:t> (fazla ve yersiz tahsil edilen tutarlar dahil) </a:t>
            </a:r>
            <a:r>
              <a:rPr lang="tr-TR" sz="2400" dirty="0"/>
              <a:t>için</a:t>
            </a:r>
            <a:r>
              <a:rPr lang="tr-TR" sz="2400" dirty="0" smtClean="0"/>
              <a:t> 6183 sayılı Kanunun </a:t>
            </a:r>
            <a:r>
              <a:rPr lang="tr-TR" sz="2400" b="1" dirty="0">
                <a:solidFill>
                  <a:srgbClr val="FF0000"/>
                </a:solidFill>
              </a:rPr>
              <a:t>22/A maddesi çerçevesinde</a:t>
            </a:r>
            <a:r>
              <a:rPr lang="tr-TR" sz="2400" dirty="0">
                <a:solidFill>
                  <a:srgbClr val="FF0000"/>
                </a:solidFill>
              </a:rPr>
              <a:t> </a:t>
            </a:r>
            <a:r>
              <a:rPr lang="tr-TR" sz="2400" b="1" dirty="0">
                <a:solidFill>
                  <a:srgbClr val="FF0000"/>
                </a:solidFill>
              </a:rPr>
              <a:t>işlem tesis </a:t>
            </a:r>
            <a:r>
              <a:rPr lang="tr-TR" sz="2400" b="1" dirty="0" smtClean="0">
                <a:solidFill>
                  <a:srgbClr val="FF0000"/>
                </a:solidFill>
              </a:rPr>
              <a:t>edilmeyecektir.</a:t>
            </a:r>
            <a:r>
              <a:rPr lang="tr-TR" sz="2400" dirty="0" smtClean="0">
                <a:solidFill>
                  <a:srgbClr val="FF0000"/>
                </a:solidFill>
              </a:rPr>
              <a:t> </a:t>
            </a:r>
            <a:r>
              <a:rPr lang="tr-TR" sz="2400" dirty="0" smtClean="0"/>
              <a:t>Ancak, </a:t>
            </a:r>
            <a:r>
              <a:rPr lang="tr-TR" sz="2400" b="1" dirty="0" smtClean="0">
                <a:solidFill>
                  <a:srgbClr val="FF0000"/>
                </a:solidFill>
              </a:rPr>
              <a:t>hak sahibine iade yapılırken, </a:t>
            </a:r>
            <a:r>
              <a:rPr lang="tr-TR" sz="2400" dirty="0" smtClean="0"/>
              <a:t>hak sahibi hakkında 6183 sayılı Kanunun </a:t>
            </a:r>
            <a:r>
              <a:rPr lang="tr-TR" sz="2400" b="1" dirty="0" smtClean="0">
                <a:solidFill>
                  <a:srgbClr val="FF0000"/>
                </a:solidFill>
              </a:rPr>
              <a:t>23 üncü maddesi </a:t>
            </a:r>
            <a:r>
              <a:rPr lang="tr-TR" sz="2400" dirty="0" smtClean="0"/>
              <a:t>hükmü ile 5510 sayılı Kanunun </a:t>
            </a:r>
            <a:r>
              <a:rPr lang="tr-TR" sz="2400" b="1" dirty="0" smtClean="0">
                <a:solidFill>
                  <a:srgbClr val="FF0000"/>
                </a:solidFill>
              </a:rPr>
              <a:t>88 </a:t>
            </a:r>
            <a:r>
              <a:rPr lang="tr-TR" sz="2400" b="1" dirty="0" err="1" smtClean="0">
                <a:solidFill>
                  <a:srgbClr val="FF0000"/>
                </a:solidFill>
              </a:rPr>
              <a:t>nci</a:t>
            </a:r>
            <a:r>
              <a:rPr lang="tr-TR" sz="2400" b="1" dirty="0" smtClean="0">
                <a:solidFill>
                  <a:srgbClr val="FF0000"/>
                </a:solidFill>
              </a:rPr>
              <a:t> maddesinin </a:t>
            </a:r>
            <a:r>
              <a:rPr lang="tr-TR" sz="2400" b="1" dirty="0" err="1" smtClean="0">
                <a:solidFill>
                  <a:srgbClr val="FF0000"/>
                </a:solidFill>
              </a:rPr>
              <a:t>onaltıncı</a:t>
            </a:r>
            <a:r>
              <a:rPr lang="tr-TR" sz="2400" b="1" dirty="0" smtClean="0">
                <a:solidFill>
                  <a:srgbClr val="FF0000"/>
                </a:solidFill>
              </a:rPr>
              <a:t> fıkrası </a:t>
            </a:r>
            <a:r>
              <a:rPr lang="tr-TR" sz="2400" dirty="0" smtClean="0"/>
              <a:t>hükmü </a:t>
            </a:r>
            <a:r>
              <a:rPr lang="tr-TR" sz="2400" b="1" dirty="0" smtClean="0">
                <a:solidFill>
                  <a:srgbClr val="FF0000"/>
                </a:solidFill>
              </a:rPr>
              <a:t>göz önünde bulundurulacaktır.</a:t>
            </a:r>
          </a:p>
        </p:txBody>
      </p:sp>
      <p:sp>
        <p:nvSpPr>
          <p:cNvPr id="2" name="Slayt Numarası Yer Tutucusu 1"/>
          <p:cNvSpPr>
            <a:spLocks noGrp="1"/>
          </p:cNvSpPr>
          <p:nvPr>
            <p:ph type="sldNum" sz="quarter" idx="12"/>
          </p:nvPr>
        </p:nvSpPr>
        <p:spPr/>
        <p:txBody>
          <a:bodyPr/>
          <a:lstStyle/>
          <a:p>
            <a:fld id="{16449A80-6FDC-475E-9293-1C17F140D77C}" type="slidenum">
              <a:rPr lang="tr-TR" smtClean="0"/>
              <a:t>15</a:t>
            </a:fld>
            <a:endParaRPr lang="tr-TR"/>
          </a:p>
        </p:txBody>
      </p:sp>
    </p:spTree>
    <p:extLst>
      <p:ext uri="{BB962C8B-B14F-4D97-AF65-F5344CB8AC3E}">
        <p14:creationId xmlns:p14="http://schemas.microsoft.com/office/powerpoint/2010/main" val="171986778"/>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22/A</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16</a:t>
            </a:fld>
            <a:endParaRPr lang="tr-TR" dirty="0">
              <a:solidFill>
                <a:schemeClr val="bg1"/>
              </a:solidFill>
              <a:latin typeface="GalanoGrotesque-Medium" panose="00000600000000000000" pitchFamily="50" charset="-94"/>
            </a:endParaRPr>
          </a:p>
        </p:txBody>
      </p:sp>
      <p:sp>
        <p:nvSpPr>
          <p:cNvPr id="7" name="Dikdörtgen 6"/>
          <p:cNvSpPr/>
          <p:nvPr/>
        </p:nvSpPr>
        <p:spPr>
          <a:xfrm>
            <a:off x="2921113" y="238178"/>
            <a:ext cx="8775587" cy="523220"/>
          </a:xfrm>
          <a:prstGeom prst="rect">
            <a:avLst/>
          </a:prstGeom>
          <a:solidFill>
            <a:srgbClr val="C00000"/>
          </a:solidFill>
        </p:spPr>
        <p:txBody>
          <a:bodyPr wrap="square">
            <a:spAutoFit/>
          </a:bodyPr>
          <a:lstStyle/>
          <a:p>
            <a:pPr algn="ctr"/>
            <a:r>
              <a:rPr lang="tr-TR" sz="2800" b="1" dirty="0" smtClean="0">
                <a:solidFill>
                  <a:schemeClr val="bg1"/>
                </a:solidFill>
              </a:rPr>
              <a:t>22/A Madde Uygulaması </a:t>
            </a:r>
            <a:endParaRPr lang="tr-TR" sz="2800" b="1" dirty="0">
              <a:solidFill>
                <a:schemeClr val="bg1"/>
              </a:solidFill>
            </a:endParaRPr>
          </a:p>
        </p:txBody>
      </p:sp>
      <p:sp>
        <p:nvSpPr>
          <p:cNvPr id="10" name="İçerik Yer Tutucusu 2"/>
          <p:cNvSpPr>
            <a:spLocks noGrp="1"/>
          </p:cNvSpPr>
          <p:nvPr>
            <p:ph idx="1"/>
          </p:nvPr>
        </p:nvSpPr>
        <p:spPr>
          <a:xfrm>
            <a:off x="948267" y="1625600"/>
            <a:ext cx="10354733" cy="4258733"/>
          </a:xfrm>
        </p:spPr>
        <p:txBody>
          <a:bodyPr>
            <a:noAutofit/>
          </a:bodyPr>
          <a:lstStyle/>
          <a:p>
            <a:pPr algn="just"/>
            <a:r>
              <a:rPr lang="tr-TR" sz="2400" dirty="0" smtClean="0"/>
              <a:t>5018 </a:t>
            </a:r>
            <a:r>
              <a:rPr lang="tr-TR" sz="2400" dirty="0"/>
              <a:t>sayılı Kamu Mali Yönetimi ve </a:t>
            </a:r>
            <a:r>
              <a:rPr lang="tr-TR" sz="2400" dirty="0" smtClean="0"/>
              <a:t>Kontrol Kanununa </a:t>
            </a:r>
            <a:r>
              <a:rPr lang="tr-TR" sz="2400" dirty="0"/>
              <a:t>tabi kamu idareleri ile bu idarelere bağlı döner sermaye işletmelerinin, 1/10/2024 </a:t>
            </a:r>
            <a:r>
              <a:rPr lang="tr-TR" sz="2400" dirty="0" smtClean="0"/>
              <a:t>tarihinden itibaren </a:t>
            </a:r>
            <a:r>
              <a:rPr lang="tr-TR" sz="2400" dirty="0"/>
              <a:t>mahkeme kararları veya icra dairelerinin ödeme ve icra emirleri kapsamında yapacakları 5.000</a:t>
            </a:r>
            <a:r>
              <a:rPr lang="tr-TR" sz="2400" dirty="0" smtClean="0"/>
              <a:t>,- TL </a:t>
            </a:r>
            <a:r>
              <a:rPr lang="tr-TR" sz="2400" dirty="0"/>
              <a:t>üzerindeki ödemelerinde vadesi geçmiş borç durumunu gösterir belge arama zorunluluğu getirilmiştir</a:t>
            </a:r>
            <a:r>
              <a:rPr lang="tr-TR" sz="2400" dirty="0" smtClean="0"/>
              <a:t>.</a:t>
            </a:r>
            <a:r>
              <a:rPr lang="tr-TR" sz="2400" dirty="0">
                <a:latin typeface="TimesNewRomanPSMT"/>
              </a:rPr>
              <a:t> </a:t>
            </a:r>
          </a:p>
          <a:p>
            <a:pPr algn="just"/>
            <a:r>
              <a:rPr lang="tr-TR" sz="2200" b="1" dirty="0" smtClean="0">
                <a:solidFill>
                  <a:srgbClr val="FF0000"/>
                </a:solidFill>
              </a:rPr>
              <a:t>Vergi dairelerinin taraf olduğu davalarda avukatlara yapılacak vekalet ücreti ödemeleri sırasında </a:t>
            </a:r>
            <a:r>
              <a:rPr lang="tr-TR" sz="2200" dirty="0" smtClean="0"/>
              <a:t>ilgili muhasebe müdürlüğünce hak sahibinden 6183 sayılı Kanunun 22/A maddesi kapsamında belge aranılması gerektiğinden vergi dairelerince </a:t>
            </a:r>
            <a:r>
              <a:rPr lang="tr-TR" sz="2200" b="1" dirty="0" smtClean="0">
                <a:solidFill>
                  <a:srgbClr val="FF0000"/>
                </a:solidFill>
              </a:rPr>
              <a:t>yalnızca anılan madde kapsamında kesinti yapılmasını </a:t>
            </a:r>
            <a:r>
              <a:rPr lang="tr-TR" sz="2200" b="1" dirty="0" err="1" smtClean="0">
                <a:solidFill>
                  <a:srgbClr val="FF0000"/>
                </a:solidFill>
              </a:rPr>
              <a:t>teminen</a:t>
            </a:r>
            <a:r>
              <a:rPr lang="tr-TR" sz="2200" b="1" dirty="0" smtClean="0">
                <a:solidFill>
                  <a:srgbClr val="FF0000"/>
                </a:solidFill>
              </a:rPr>
              <a:t> ödeme emri belgesi düzenlenmesi,</a:t>
            </a:r>
            <a:r>
              <a:rPr lang="tr-TR" sz="2200" dirty="0" smtClean="0"/>
              <a:t> 23 üncü madde ile 5510 sayılı Kanunun 88 </a:t>
            </a:r>
            <a:r>
              <a:rPr lang="tr-TR" sz="2200" dirty="0" err="1" smtClean="0"/>
              <a:t>nci</a:t>
            </a:r>
            <a:r>
              <a:rPr lang="tr-TR" sz="2200" dirty="0" smtClean="0"/>
              <a:t> maddesinin </a:t>
            </a:r>
            <a:r>
              <a:rPr lang="tr-TR" sz="2200" dirty="0" err="1" smtClean="0"/>
              <a:t>onaltıncı</a:t>
            </a:r>
            <a:r>
              <a:rPr lang="tr-TR" sz="2200" dirty="0" smtClean="0"/>
              <a:t> fıkrasının dikkate alınmaması gerekmektedir. </a:t>
            </a:r>
            <a:endParaRPr lang="tr-TR" sz="2200" dirty="0"/>
          </a:p>
        </p:txBody>
      </p:sp>
    </p:spTree>
    <p:extLst>
      <p:ext uri="{BB962C8B-B14F-4D97-AF65-F5344CB8AC3E}">
        <p14:creationId xmlns:p14="http://schemas.microsoft.com/office/powerpoint/2010/main" val="2477727122"/>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22/A</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7" name="Dikdörtgen 6"/>
          <p:cNvSpPr/>
          <p:nvPr/>
        </p:nvSpPr>
        <p:spPr>
          <a:xfrm>
            <a:off x="2940163" y="265851"/>
            <a:ext cx="8205991" cy="523220"/>
          </a:xfrm>
          <a:prstGeom prst="rect">
            <a:avLst/>
          </a:prstGeom>
          <a:solidFill>
            <a:srgbClr val="C00000"/>
          </a:solidFill>
        </p:spPr>
        <p:txBody>
          <a:bodyPr wrap="square">
            <a:spAutoFit/>
          </a:bodyPr>
          <a:lstStyle/>
          <a:p>
            <a:pPr algn="ctr"/>
            <a:r>
              <a:rPr lang="tr-TR" sz="2800" b="1" dirty="0" smtClean="0">
                <a:solidFill>
                  <a:schemeClr val="bg1"/>
                </a:solidFill>
              </a:rPr>
              <a:t>22/A Madde Uygulaması </a:t>
            </a:r>
            <a:endParaRPr lang="tr-TR" sz="2800" b="1" dirty="0">
              <a:solidFill>
                <a:schemeClr val="bg1"/>
              </a:solidFill>
            </a:endParaRPr>
          </a:p>
        </p:txBody>
      </p:sp>
      <p:sp>
        <p:nvSpPr>
          <p:cNvPr id="15" name="İçerik Yer Tutucusu 2"/>
          <p:cNvSpPr>
            <a:spLocks noGrp="1"/>
          </p:cNvSpPr>
          <p:nvPr>
            <p:ph idx="1"/>
          </p:nvPr>
        </p:nvSpPr>
        <p:spPr>
          <a:xfrm>
            <a:off x="1076325" y="1095375"/>
            <a:ext cx="10277475" cy="4853905"/>
          </a:xfrm>
        </p:spPr>
        <p:txBody>
          <a:bodyPr>
            <a:normAutofit fontScale="92500"/>
          </a:bodyPr>
          <a:lstStyle/>
          <a:p>
            <a:pPr marL="0" indent="0" algn="just">
              <a:lnSpc>
                <a:spcPct val="120000"/>
              </a:lnSpc>
              <a:buNone/>
            </a:pPr>
            <a:r>
              <a:rPr lang="tr-TR" sz="2800" dirty="0" smtClean="0"/>
              <a:t>Mükellefler </a:t>
            </a:r>
            <a:r>
              <a:rPr lang="tr-TR" sz="2800" dirty="0"/>
              <a:t>tarafından </a:t>
            </a:r>
            <a:r>
              <a:rPr lang="tr-TR" sz="2800" dirty="0" smtClean="0"/>
              <a:t>ilgili vergi mevzuatı kapsamında </a:t>
            </a:r>
            <a:r>
              <a:rPr lang="tr-TR" sz="2800" b="1" dirty="0" smtClean="0">
                <a:solidFill>
                  <a:srgbClr val="FF0000"/>
                </a:solidFill>
              </a:rPr>
              <a:t>iade alacağından borçlarını mahsuben ödemek isteyenlerin,</a:t>
            </a:r>
            <a:r>
              <a:rPr lang="tr-TR" sz="2800" dirty="0" smtClean="0"/>
              <a:t> ilgili mevzuatın öngördüğü </a:t>
            </a:r>
            <a:r>
              <a:rPr lang="tr-TR" sz="2800" b="1" dirty="0" smtClean="0">
                <a:solidFill>
                  <a:srgbClr val="FF0000"/>
                </a:solidFill>
              </a:rPr>
              <a:t>bilgi ve belgelerin </a:t>
            </a:r>
            <a:r>
              <a:rPr lang="tr-TR" sz="2800" b="1" dirty="0">
                <a:solidFill>
                  <a:srgbClr val="FF0000"/>
                </a:solidFill>
              </a:rPr>
              <a:t>tam ve eksizsiz olarak ibraz edilmesi ve bu belgelerde </a:t>
            </a:r>
            <a:r>
              <a:rPr lang="tr-TR" sz="2800" b="1" dirty="0" smtClean="0">
                <a:solidFill>
                  <a:srgbClr val="FF0000"/>
                </a:solidFill>
              </a:rPr>
              <a:t> muhteviyat itibarıyla eksikliğin </a:t>
            </a:r>
            <a:r>
              <a:rPr lang="tr-TR" sz="2800" b="1" dirty="0">
                <a:solidFill>
                  <a:srgbClr val="FF0000"/>
                </a:solidFill>
              </a:rPr>
              <a:t>bulunmaması şartıyla, </a:t>
            </a:r>
            <a:r>
              <a:rPr lang="tr-TR" sz="2800" dirty="0"/>
              <a:t>mükelleflere verilecek </a:t>
            </a:r>
            <a:r>
              <a:rPr lang="tr-TR" sz="2800" dirty="0" smtClean="0"/>
              <a:t>vadesi geçmiş borç durumunu gösterir belgelerde, bu </a:t>
            </a:r>
            <a:r>
              <a:rPr lang="tr-TR" sz="2800" dirty="0"/>
              <a:t>borçların </a:t>
            </a:r>
            <a:r>
              <a:rPr lang="tr-TR" sz="2800" b="1" dirty="0" smtClean="0">
                <a:solidFill>
                  <a:srgbClr val="FF0000"/>
                </a:solidFill>
              </a:rPr>
              <a:t>vadesi geçmiş borç olarak  </a:t>
            </a:r>
            <a:r>
              <a:rPr lang="tr-TR" sz="2800" b="1" u="sng" dirty="0" smtClean="0">
                <a:solidFill>
                  <a:srgbClr val="FF0000"/>
                </a:solidFill>
              </a:rPr>
              <a:t>değerlendirilmemesi </a:t>
            </a:r>
            <a:r>
              <a:rPr lang="tr-TR" sz="2800" dirty="0" smtClean="0"/>
              <a:t>gerekmektedir. </a:t>
            </a:r>
          </a:p>
          <a:p>
            <a:pPr marL="0" indent="358775" algn="just">
              <a:buNone/>
            </a:pPr>
            <a:endParaRPr lang="tr-TR" sz="2400" dirty="0" smtClean="0"/>
          </a:p>
          <a:p>
            <a:pPr marL="0" indent="0" algn="just">
              <a:buNone/>
            </a:pPr>
            <a:r>
              <a:rPr lang="tr-TR" sz="2400" dirty="0" smtClean="0"/>
              <a:t>19/4/2007 tarihli ve 36033 sayılı genel yazı. </a:t>
            </a:r>
          </a:p>
          <a:p>
            <a:pPr marL="0" indent="0" algn="just">
              <a:buNone/>
            </a:pPr>
            <a:r>
              <a:rPr lang="tr-TR" sz="2400" dirty="0" smtClean="0"/>
              <a:t>23/9/2019 tarihli ve 131637 sayılı genel yazı.</a:t>
            </a:r>
          </a:p>
          <a:p>
            <a:pPr marL="0" indent="0" algn="just">
              <a:buNone/>
            </a:pPr>
            <a:r>
              <a:rPr lang="tr-TR" b="1" dirty="0" smtClean="0">
                <a:solidFill>
                  <a:srgbClr val="FF0000"/>
                </a:solidFill>
              </a:rPr>
              <a:t>9/10/2025 </a:t>
            </a:r>
            <a:r>
              <a:rPr lang="tr-TR" b="1" dirty="0">
                <a:solidFill>
                  <a:srgbClr val="FF0000"/>
                </a:solidFill>
              </a:rPr>
              <a:t>tarihli ve 89708 sayılı genel yazı.</a:t>
            </a:r>
          </a:p>
        </p:txBody>
      </p:sp>
      <p:sp>
        <p:nvSpPr>
          <p:cNvPr id="2" name="Slayt Numarası Yer Tutucusu 1"/>
          <p:cNvSpPr>
            <a:spLocks noGrp="1"/>
          </p:cNvSpPr>
          <p:nvPr>
            <p:ph type="sldNum" sz="quarter" idx="12"/>
          </p:nvPr>
        </p:nvSpPr>
        <p:spPr/>
        <p:txBody>
          <a:bodyPr/>
          <a:lstStyle/>
          <a:p>
            <a:fld id="{16449A80-6FDC-475E-9293-1C17F140D77C}" type="slidenum">
              <a:rPr lang="tr-TR" smtClean="0"/>
              <a:t>17</a:t>
            </a:fld>
            <a:endParaRPr lang="tr-TR"/>
          </a:p>
        </p:txBody>
      </p:sp>
    </p:spTree>
    <p:extLst>
      <p:ext uri="{BB962C8B-B14F-4D97-AF65-F5344CB8AC3E}">
        <p14:creationId xmlns:p14="http://schemas.microsoft.com/office/powerpoint/2010/main" val="2887150079"/>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22/A</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18</a:t>
            </a:fld>
            <a:endParaRPr lang="tr-TR" dirty="0">
              <a:solidFill>
                <a:schemeClr val="bg1"/>
              </a:solidFill>
              <a:latin typeface="GalanoGrotesque-Medium" panose="00000600000000000000" pitchFamily="50" charset="-94"/>
            </a:endParaRPr>
          </a:p>
        </p:txBody>
      </p:sp>
      <p:sp>
        <p:nvSpPr>
          <p:cNvPr id="7" name="Dikdörtgen 6"/>
          <p:cNvSpPr/>
          <p:nvPr/>
        </p:nvSpPr>
        <p:spPr>
          <a:xfrm>
            <a:off x="3046594" y="213903"/>
            <a:ext cx="8205991" cy="523220"/>
          </a:xfrm>
          <a:prstGeom prst="rect">
            <a:avLst/>
          </a:prstGeom>
          <a:solidFill>
            <a:srgbClr val="C00000"/>
          </a:solidFill>
        </p:spPr>
        <p:txBody>
          <a:bodyPr wrap="square">
            <a:spAutoFit/>
          </a:bodyPr>
          <a:lstStyle/>
          <a:p>
            <a:pPr algn="ctr"/>
            <a:r>
              <a:rPr lang="tr-TR" sz="2800" b="1" dirty="0" smtClean="0">
                <a:solidFill>
                  <a:schemeClr val="bg1"/>
                </a:solidFill>
              </a:rPr>
              <a:t>22/A Madde Uygulaması </a:t>
            </a:r>
            <a:endParaRPr lang="tr-TR" sz="2800" b="1" dirty="0">
              <a:solidFill>
                <a:schemeClr val="bg1"/>
              </a:solidFill>
            </a:endParaRPr>
          </a:p>
        </p:txBody>
      </p:sp>
      <p:sp>
        <p:nvSpPr>
          <p:cNvPr id="10" name="İçerik Yer Tutucusu 2"/>
          <p:cNvSpPr>
            <a:spLocks noGrp="1"/>
          </p:cNvSpPr>
          <p:nvPr>
            <p:ph idx="1"/>
          </p:nvPr>
        </p:nvSpPr>
        <p:spPr>
          <a:xfrm>
            <a:off x="1314450" y="1439687"/>
            <a:ext cx="8966585" cy="3913249"/>
          </a:xfrm>
        </p:spPr>
        <p:txBody>
          <a:bodyPr>
            <a:noAutofit/>
          </a:bodyPr>
          <a:lstStyle/>
          <a:p>
            <a:pPr algn="just"/>
            <a:r>
              <a:rPr lang="tr-TR" sz="2600" dirty="0"/>
              <a:t>Seri: A Sıra No:1 Tahsilat Genel Tebliğinde 13/8/2024 tarihinde yapılan değişiklik sonucunda, 22/A maddesi kapsamında tür olarak </a:t>
            </a:r>
            <a:r>
              <a:rPr lang="tr-TR" sz="2600" b="1" dirty="0">
                <a:solidFill>
                  <a:srgbClr val="FF0000"/>
                </a:solidFill>
              </a:rPr>
              <a:t>«Bakanlığımıza bağlı tahsil dairelerince tahsil edilen tüm amme alacakları» </a:t>
            </a:r>
            <a:r>
              <a:rPr lang="tr-TR" sz="2600" dirty="0" smtClean="0"/>
              <a:t>borç olarak dikkate </a:t>
            </a:r>
            <a:r>
              <a:rPr lang="tr-TR" sz="2600" dirty="0"/>
              <a:t>alınacaktır</a:t>
            </a:r>
            <a:r>
              <a:rPr lang="tr-TR" sz="2600" dirty="0" smtClean="0"/>
              <a:t>.</a:t>
            </a:r>
          </a:p>
          <a:p>
            <a:pPr algn="just"/>
            <a:endParaRPr lang="tr-TR" sz="2600" dirty="0" smtClean="0"/>
          </a:p>
          <a:p>
            <a:pPr algn="just"/>
            <a:r>
              <a:rPr lang="tr-TR" sz="2600" dirty="0" smtClean="0"/>
              <a:t>Ancak</a:t>
            </a:r>
            <a:r>
              <a:rPr lang="tr-TR" sz="2600" dirty="0"/>
              <a:t>, 4734 sayılı Kanun hükümlerine göre vadesi geçmiş borç durumu gösterir belgenin düzenlenmesi </a:t>
            </a:r>
            <a:r>
              <a:rPr lang="tr-TR" sz="2600" dirty="0" smtClean="0"/>
              <a:t>sırasında </a:t>
            </a:r>
            <a:r>
              <a:rPr lang="tr-TR" sz="2600" dirty="0" smtClean="0">
                <a:solidFill>
                  <a:srgbClr val="FF0000"/>
                </a:solidFill>
              </a:rPr>
              <a:t>«KAMU </a:t>
            </a:r>
            <a:r>
              <a:rPr lang="tr-TR" sz="2600" dirty="0">
                <a:solidFill>
                  <a:srgbClr val="FF0000"/>
                </a:solidFill>
              </a:rPr>
              <a:t>İHALE GENEL </a:t>
            </a:r>
            <a:r>
              <a:rPr lang="tr-TR" sz="2600" dirty="0" smtClean="0">
                <a:solidFill>
                  <a:srgbClr val="FF0000"/>
                </a:solidFill>
              </a:rPr>
              <a:t>TEBLİĞİ» </a:t>
            </a:r>
            <a:r>
              <a:rPr lang="tr-TR" sz="2600" dirty="0" smtClean="0"/>
              <a:t>yer alan borç türleri esas alınacaktır.</a:t>
            </a:r>
            <a:endParaRPr lang="tr-TR" sz="2600" dirty="0"/>
          </a:p>
        </p:txBody>
      </p:sp>
    </p:spTree>
    <p:extLst>
      <p:ext uri="{BB962C8B-B14F-4D97-AF65-F5344CB8AC3E}">
        <p14:creationId xmlns:p14="http://schemas.microsoft.com/office/powerpoint/2010/main" val="663759474"/>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22/A</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7" name="Dikdörtgen 6"/>
          <p:cNvSpPr/>
          <p:nvPr/>
        </p:nvSpPr>
        <p:spPr>
          <a:xfrm>
            <a:off x="2940163" y="250934"/>
            <a:ext cx="8205991" cy="523220"/>
          </a:xfrm>
          <a:prstGeom prst="rect">
            <a:avLst/>
          </a:prstGeom>
          <a:solidFill>
            <a:srgbClr val="C00000"/>
          </a:solidFill>
        </p:spPr>
        <p:txBody>
          <a:bodyPr wrap="square">
            <a:spAutoFit/>
          </a:bodyPr>
          <a:lstStyle/>
          <a:p>
            <a:pPr algn="ctr"/>
            <a:r>
              <a:rPr lang="tr-TR" sz="2800" b="1" dirty="0" smtClean="0">
                <a:solidFill>
                  <a:schemeClr val="bg1"/>
                </a:solidFill>
              </a:rPr>
              <a:t>22/A Madde Uygulaması </a:t>
            </a:r>
            <a:endParaRPr lang="tr-TR" sz="2800" b="1" dirty="0">
              <a:solidFill>
                <a:schemeClr val="bg1"/>
              </a:solidFill>
            </a:endParaRPr>
          </a:p>
        </p:txBody>
      </p:sp>
      <p:sp>
        <p:nvSpPr>
          <p:cNvPr id="10" name="İçerik Yer Tutucusu 2"/>
          <p:cNvSpPr>
            <a:spLocks noGrp="1"/>
          </p:cNvSpPr>
          <p:nvPr>
            <p:ph idx="1"/>
          </p:nvPr>
        </p:nvSpPr>
        <p:spPr>
          <a:xfrm>
            <a:off x="787179" y="1038225"/>
            <a:ext cx="10814272" cy="5422209"/>
          </a:xfrm>
        </p:spPr>
        <p:txBody>
          <a:bodyPr>
            <a:noAutofit/>
          </a:bodyPr>
          <a:lstStyle/>
          <a:p>
            <a:pPr algn="just"/>
            <a:r>
              <a:rPr lang="tr-TR" sz="2400" dirty="0"/>
              <a:t>6183 sayılı </a:t>
            </a:r>
            <a:r>
              <a:rPr lang="tr-TR" sz="2400" dirty="0" smtClean="0"/>
              <a:t>Kanunun </a:t>
            </a:r>
            <a:r>
              <a:rPr lang="tr-TR" sz="2400" b="1" dirty="0" smtClean="0"/>
              <a:t>22/A maddesine </a:t>
            </a:r>
            <a:r>
              <a:rPr lang="tr-TR" sz="2400" dirty="0"/>
              <a:t>göre talep edilen vadesi geçmiş borç durumunu gösterir </a:t>
            </a:r>
            <a:r>
              <a:rPr lang="tr-TR" sz="2400" dirty="0" smtClean="0"/>
              <a:t>belgede, </a:t>
            </a:r>
            <a:r>
              <a:rPr lang="tr-TR" sz="2400" b="1" dirty="0" smtClean="0">
                <a:solidFill>
                  <a:srgbClr val="FF0000"/>
                </a:solidFill>
              </a:rPr>
              <a:t>ikincil sorumluluktan kaynaklanan borçlar </a:t>
            </a:r>
            <a:r>
              <a:rPr lang="tr-TR" sz="2400" b="1" u="sng" dirty="0" smtClean="0">
                <a:solidFill>
                  <a:srgbClr val="FF0000"/>
                </a:solidFill>
              </a:rPr>
              <a:t>dikkate alınmakta (ödeme emri tebliğ edilmiş olması şartıyla)</a:t>
            </a:r>
            <a:r>
              <a:rPr lang="tr-TR" sz="2400" b="1" dirty="0" smtClean="0">
                <a:solidFill>
                  <a:srgbClr val="FF0000"/>
                </a:solidFill>
              </a:rPr>
              <a:t>,</a:t>
            </a:r>
            <a:r>
              <a:rPr lang="tr-TR" sz="2400" dirty="0" smtClean="0">
                <a:solidFill>
                  <a:srgbClr val="FF0000"/>
                </a:solidFill>
              </a:rPr>
              <a:t> </a:t>
            </a:r>
            <a:r>
              <a:rPr lang="tr-TR" sz="2400" b="1" u="sng" dirty="0" smtClean="0">
                <a:solidFill>
                  <a:srgbClr val="FF0000"/>
                </a:solidFill>
              </a:rPr>
              <a:t>ancak</a:t>
            </a:r>
            <a:r>
              <a:rPr lang="tr-TR" sz="2400" dirty="0" smtClean="0"/>
              <a:t> </a:t>
            </a:r>
            <a:r>
              <a:rPr lang="tr-TR" sz="2400" b="1" dirty="0"/>
              <a:t>4734 sayılı Kanunun</a:t>
            </a:r>
            <a:r>
              <a:rPr lang="tr-TR" sz="2400" dirty="0"/>
              <a:t> 10 uncu maddesinin </a:t>
            </a:r>
            <a:r>
              <a:rPr lang="tr-TR" sz="2400" dirty="0" smtClean="0"/>
              <a:t>dördüncü fıkrası kapsamında </a:t>
            </a:r>
            <a:r>
              <a:rPr lang="tr-TR" sz="2400" dirty="0"/>
              <a:t>talep edilen vadesi geçmiş borç durumunu gösterir </a:t>
            </a:r>
            <a:r>
              <a:rPr lang="tr-TR" sz="2400" dirty="0" smtClean="0"/>
              <a:t>belgede ise </a:t>
            </a:r>
            <a:r>
              <a:rPr lang="tr-TR" sz="2400" b="1" dirty="0" smtClean="0">
                <a:solidFill>
                  <a:srgbClr val="FF0000"/>
                </a:solidFill>
              </a:rPr>
              <a:t>ikincil </a:t>
            </a:r>
            <a:r>
              <a:rPr lang="tr-TR" sz="2400" b="1" dirty="0">
                <a:solidFill>
                  <a:srgbClr val="FF0000"/>
                </a:solidFill>
              </a:rPr>
              <a:t>sorumluluktan kaynaklanan </a:t>
            </a:r>
            <a:r>
              <a:rPr lang="tr-TR" sz="2400" b="1" dirty="0" smtClean="0">
                <a:solidFill>
                  <a:srgbClr val="FF0000"/>
                </a:solidFill>
              </a:rPr>
              <a:t>borçlar </a:t>
            </a:r>
            <a:r>
              <a:rPr lang="tr-TR" sz="2400" b="1" u="sng" dirty="0">
                <a:solidFill>
                  <a:srgbClr val="FF0000"/>
                </a:solidFill>
              </a:rPr>
              <a:t>dikkate</a:t>
            </a:r>
            <a:r>
              <a:rPr lang="tr-TR" sz="2400" b="1" dirty="0">
                <a:solidFill>
                  <a:srgbClr val="FF0000"/>
                </a:solidFill>
              </a:rPr>
              <a:t> </a:t>
            </a:r>
            <a:r>
              <a:rPr lang="tr-TR" sz="2400" b="1" u="sng" dirty="0" smtClean="0">
                <a:solidFill>
                  <a:srgbClr val="FF0000"/>
                </a:solidFill>
              </a:rPr>
              <a:t>alınmamaktadır. </a:t>
            </a:r>
            <a:r>
              <a:rPr lang="tr-TR" sz="2400" b="1" dirty="0" smtClean="0">
                <a:solidFill>
                  <a:srgbClr val="FF0000"/>
                </a:solidFill>
              </a:rPr>
              <a:t> </a:t>
            </a:r>
          </a:p>
          <a:p>
            <a:pPr algn="just"/>
            <a:r>
              <a:rPr lang="tr-TR" sz="2400" b="1" dirty="0">
                <a:solidFill>
                  <a:srgbClr val="FF0000"/>
                </a:solidFill>
              </a:rPr>
              <a:t>Birleşme, devir ve bölünmede </a:t>
            </a:r>
            <a:r>
              <a:rPr lang="tr-TR" sz="2400" dirty="0"/>
              <a:t>önceki tüzel kişiliğin borçlarının yeni tüzel kişilikten aranılacağı ve yeni tüzel kişilik tarafından talep edilen vadesi geçmiş borç durumunu gösterir </a:t>
            </a:r>
            <a:r>
              <a:rPr lang="tr-TR" sz="2400" b="1" dirty="0">
                <a:solidFill>
                  <a:srgbClr val="FF0000"/>
                </a:solidFill>
              </a:rPr>
              <a:t>belgede eski tüzel kişiliğin borçlarına yer verilmesi gereklidir</a:t>
            </a:r>
            <a:r>
              <a:rPr lang="tr-TR" sz="2400" dirty="0"/>
              <a:t>. (7/6/2022 tarihli </a:t>
            </a:r>
            <a:r>
              <a:rPr lang="tr-TR" sz="2400" dirty="0" err="1"/>
              <a:t>evdo</a:t>
            </a:r>
            <a:r>
              <a:rPr lang="tr-TR" sz="2400" dirty="0"/>
              <a:t> duyuru) </a:t>
            </a:r>
            <a:endParaRPr lang="tr-TR" sz="2400" dirty="0" smtClean="0"/>
          </a:p>
          <a:p>
            <a:pPr algn="just"/>
            <a:r>
              <a:rPr lang="tr-TR" sz="2400" dirty="0" smtClean="0"/>
              <a:t>Alacağın </a:t>
            </a:r>
            <a:r>
              <a:rPr lang="tr-TR" sz="2400" dirty="0"/>
              <a:t>hak sahibince devir (temlik) edilmiş olması durumunda, </a:t>
            </a:r>
            <a:r>
              <a:rPr lang="tr-TR" sz="2400" b="1" dirty="0">
                <a:solidFill>
                  <a:srgbClr val="FF0000"/>
                </a:solidFill>
              </a:rPr>
              <a:t>devir edenden </a:t>
            </a:r>
            <a:r>
              <a:rPr lang="tr-TR" sz="2400" dirty="0"/>
              <a:t>(temlik eden) vadesi geçmiş borcun bulunmadığını gösterir </a:t>
            </a:r>
            <a:r>
              <a:rPr lang="tr-TR" sz="2400" dirty="0">
                <a:solidFill>
                  <a:srgbClr val="FF0000"/>
                </a:solidFill>
              </a:rPr>
              <a:t>belgenin aranılması gerekmektedir.</a:t>
            </a:r>
          </a:p>
        </p:txBody>
      </p:sp>
      <p:sp>
        <p:nvSpPr>
          <p:cNvPr id="2" name="Slayt Numarası Yer Tutucusu 1"/>
          <p:cNvSpPr>
            <a:spLocks noGrp="1"/>
          </p:cNvSpPr>
          <p:nvPr>
            <p:ph type="sldNum" sz="quarter" idx="12"/>
          </p:nvPr>
        </p:nvSpPr>
        <p:spPr/>
        <p:txBody>
          <a:bodyPr/>
          <a:lstStyle/>
          <a:p>
            <a:fld id="{16449A80-6FDC-475E-9293-1C17F140D77C}" type="slidenum">
              <a:rPr lang="tr-TR" smtClean="0"/>
              <a:t>19</a:t>
            </a:fld>
            <a:endParaRPr lang="tr-TR"/>
          </a:p>
        </p:txBody>
      </p:sp>
    </p:spTree>
    <p:extLst>
      <p:ext uri="{BB962C8B-B14F-4D97-AF65-F5344CB8AC3E}">
        <p14:creationId xmlns:p14="http://schemas.microsoft.com/office/powerpoint/2010/main" val="2750615758"/>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22/A</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20</a:t>
            </a:fld>
            <a:endParaRPr lang="tr-TR" dirty="0">
              <a:solidFill>
                <a:schemeClr val="bg1"/>
              </a:solidFill>
              <a:latin typeface="GalanoGrotesque-Medium" panose="00000600000000000000" pitchFamily="50" charset="-94"/>
            </a:endParaRPr>
          </a:p>
        </p:txBody>
      </p:sp>
      <p:sp>
        <p:nvSpPr>
          <p:cNvPr id="7" name="Dikdörtgen 6"/>
          <p:cNvSpPr/>
          <p:nvPr/>
        </p:nvSpPr>
        <p:spPr>
          <a:xfrm>
            <a:off x="3291594" y="213903"/>
            <a:ext cx="8205991" cy="523220"/>
          </a:xfrm>
          <a:prstGeom prst="rect">
            <a:avLst/>
          </a:prstGeom>
          <a:solidFill>
            <a:srgbClr val="C00000"/>
          </a:solidFill>
        </p:spPr>
        <p:txBody>
          <a:bodyPr wrap="square">
            <a:spAutoFit/>
          </a:bodyPr>
          <a:lstStyle/>
          <a:p>
            <a:pPr algn="ctr"/>
            <a:r>
              <a:rPr lang="tr-TR" sz="2800" b="1" dirty="0" smtClean="0">
                <a:solidFill>
                  <a:schemeClr val="bg1"/>
                </a:solidFill>
              </a:rPr>
              <a:t>22/A Madde Uygulaması </a:t>
            </a:r>
            <a:endParaRPr lang="tr-TR" sz="2800" b="1" dirty="0">
              <a:solidFill>
                <a:schemeClr val="bg1"/>
              </a:solidFill>
            </a:endParaRPr>
          </a:p>
        </p:txBody>
      </p:sp>
      <p:sp>
        <p:nvSpPr>
          <p:cNvPr id="15" name="İçerik Yer Tutucusu 2"/>
          <p:cNvSpPr>
            <a:spLocks noGrp="1"/>
          </p:cNvSpPr>
          <p:nvPr>
            <p:ph idx="1"/>
          </p:nvPr>
        </p:nvSpPr>
        <p:spPr>
          <a:xfrm>
            <a:off x="1049572" y="1047750"/>
            <a:ext cx="10285178" cy="5461027"/>
          </a:xfrm>
        </p:spPr>
        <p:txBody>
          <a:bodyPr>
            <a:noAutofit/>
          </a:bodyPr>
          <a:lstStyle/>
          <a:p>
            <a:pPr marL="0" indent="0" algn="just">
              <a:buNone/>
            </a:pPr>
            <a:r>
              <a:rPr lang="tr-TR" sz="2400" dirty="0" smtClean="0"/>
              <a:t>6183 </a:t>
            </a:r>
            <a:r>
              <a:rPr lang="tr-TR" sz="2400" dirty="0"/>
              <a:t>sayılı Kanunun </a:t>
            </a:r>
            <a:r>
              <a:rPr lang="tr-TR" sz="2400" b="1" dirty="0">
                <a:solidFill>
                  <a:srgbClr val="FF0000"/>
                </a:solidFill>
              </a:rPr>
              <a:t>22/A </a:t>
            </a:r>
            <a:r>
              <a:rPr lang="tr-TR" sz="2400" b="1" dirty="0" smtClean="0">
                <a:solidFill>
                  <a:srgbClr val="FF0000"/>
                </a:solidFill>
              </a:rPr>
              <a:t>maddesi ve/veya 4734 </a:t>
            </a:r>
            <a:r>
              <a:rPr lang="tr-TR" sz="2400" b="1" dirty="0">
                <a:solidFill>
                  <a:srgbClr val="FF0000"/>
                </a:solidFill>
              </a:rPr>
              <a:t>sayılı Kanun </a:t>
            </a:r>
            <a:r>
              <a:rPr lang="tr-TR" sz="2400" dirty="0"/>
              <a:t>hükümlerine göre </a:t>
            </a:r>
            <a:r>
              <a:rPr lang="tr-TR" sz="2400" dirty="0" smtClean="0"/>
              <a:t>vadesi </a:t>
            </a:r>
            <a:r>
              <a:rPr lang="tr-TR" sz="2400" dirty="0"/>
              <a:t>geçmiş borç durumu gösterir </a:t>
            </a:r>
            <a:r>
              <a:rPr lang="tr-TR" sz="2400" dirty="0" smtClean="0"/>
              <a:t>belgenin düzenlenmesi sırasında, mükelleflerin </a:t>
            </a:r>
            <a:r>
              <a:rPr lang="tr-TR" sz="2400" dirty="0"/>
              <a:t>6183 sayılı Kanunun 48 inci maddesine göre </a:t>
            </a:r>
            <a:r>
              <a:rPr lang="tr-TR" sz="2400" b="1" dirty="0">
                <a:solidFill>
                  <a:srgbClr val="FF0000"/>
                </a:solidFill>
              </a:rPr>
              <a:t>tecil </a:t>
            </a:r>
            <a:r>
              <a:rPr lang="tr-TR" sz="2400" b="1" dirty="0" smtClean="0">
                <a:solidFill>
                  <a:srgbClr val="FF0000"/>
                </a:solidFill>
              </a:rPr>
              <a:t>edilmiş borçlarının </a:t>
            </a:r>
            <a:r>
              <a:rPr lang="tr-TR" sz="2400" b="1" dirty="0">
                <a:solidFill>
                  <a:srgbClr val="FF0000"/>
                </a:solidFill>
              </a:rPr>
              <a:t>bulunması </a:t>
            </a:r>
            <a:r>
              <a:rPr lang="tr-TR" sz="2400" dirty="0"/>
              <a:t>ve tecil edilen borç tutarının (</a:t>
            </a:r>
            <a:r>
              <a:rPr lang="tr-TR" sz="2400" u="sng" dirty="0"/>
              <a:t>tecil faizi hariç</a:t>
            </a:r>
            <a:r>
              <a:rPr lang="tr-TR" sz="2400" dirty="0"/>
              <a:t>) </a:t>
            </a:r>
            <a:r>
              <a:rPr lang="tr-TR" sz="2400" b="1" dirty="0">
                <a:solidFill>
                  <a:srgbClr val="FF0000"/>
                </a:solidFill>
              </a:rPr>
              <a:t>%10'unun ödenip </a:t>
            </a:r>
            <a:r>
              <a:rPr lang="tr-TR" sz="2400" b="1" dirty="0" smtClean="0">
                <a:solidFill>
                  <a:srgbClr val="FF0000"/>
                </a:solidFill>
              </a:rPr>
              <a:t>ödenmediğinin</a:t>
            </a:r>
            <a:r>
              <a:rPr lang="tr-TR" sz="2400" dirty="0" smtClean="0"/>
              <a:t> </a:t>
            </a:r>
            <a:r>
              <a:rPr lang="tr-TR" sz="2400" u="sng" dirty="0" smtClean="0"/>
              <a:t>kontrol </a:t>
            </a:r>
            <a:r>
              <a:rPr lang="tr-TR" sz="2400" u="sng" dirty="0"/>
              <a:t>edilmesi </a:t>
            </a:r>
            <a:r>
              <a:rPr lang="tr-TR" sz="2400" dirty="0"/>
              <a:t>neticesinde;</a:t>
            </a:r>
          </a:p>
          <a:p>
            <a:pPr marL="0" indent="0" algn="just">
              <a:buNone/>
              <a:tabLst>
                <a:tab pos="625475" algn="l"/>
              </a:tabLst>
            </a:pPr>
            <a:r>
              <a:rPr lang="tr-TR" sz="2400" dirty="0" smtClean="0"/>
              <a:t>	- </a:t>
            </a:r>
            <a:r>
              <a:rPr lang="tr-TR" sz="2400" dirty="0"/>
              <a:t>tecil edilen borç tutarının </a:t>
            </a:r>
            <a:r>
              <a:rPr lang="tr-TR" sz="2400" b="1" dirty="0">
                <a:solidFill>
                  <a:srgbClr val="FF0000"/>
                </a:solidFill>
              </a:rPr>
              <a:t>%10'ununa karşılık hiç ödeme </a:t>
            </a:r>
            <a:r>
              <a:rPr lang="tr-TR" sz="2400" b="1" dirty="0" smtClean="0">
                <a:solidFill>
                  <a:srgbClr val="FF0000"/>
                </a:solidFill>
              </a:rPr>
              <a:t>yapılmadığının tespit </a:t>
            </a:r>
            <a:r>
              <a:rPr lang="tr-TR" sz="2400" b="1" dirty="0">
                <a:solidFill>
                  <a:srgbClr val="FF0000"/>
                </a:solidFill>
              </a:rPr>
              <a:t>edilmesi </a:t>
            </a:r>
            <a:r>
              <a:rPr lang="tr-TR" sz="2400" b="1" dirty="0" smtClean="0">
                <a:solidFill>
                  <a:srgbClr val="FF0000"/>
                </a:solidFill>
              </a:rPr>
              <a:t>halinde bu </a:t>
            </a:r>
            <a:r>
              <a:rPr lang="tr-TR" sz="2400" b="1" dirty="0">
                <a:solidFill>
                  <a:srgbClr val="FF0000"/>
                </a:solidFill>
              </a:rPr>
              <a:t>orana tekabül eden </a:t>
            </a:r>
            <a:r>
              <a:rPr lang="tr-TR" sz="2400" b="1" dirty="0" smtClean="0">
                <a:solidFill>
                  <a:srgbClr val="FF0000"/>
                </a:solidFill>
              </a:rPr>
              <a:t>tutarın</a:t>
            </a:r>
            <a:r>
              <a:rPr lang="tr-TR" sz="2400" b="1" dirty="0">
                <a:solidFill>
                  <a:srgbClr val="FF0000"/>
                </a:solidFill>
              </a:rPr>
              <a:t>,</a:t>
            </a:r>
            <a:r>
              <a:rPr lang="tr-TR" sz="2400" dirty="0"/>
              <a:t> tecil edilen borç tutarına </a:t>
            </a:r>
            <a:r>
              <a:rPr lang="tr-TR" sz="2400" b="1" dirty="0">
                <a:solidFill>
                  <a:srgbClr val="FF0000"/>
                </a:solidFill>
              </a:rPr>
              <a:t>%10'dan az ödeme yapılması </a:t>
            </a:r>
            <a:r>
              <a:rPr lang="tr-TR" sz="2400" b="1" dirty="0" smtClean="0">
                <a:solidFill>
                  <a:srgbClr val="FF0000"/>
                </a:solidFill>
              </a:rPr>
              <a:t>halinde </a:t>
            </a:r>
            <a:r>
              <a:rPr lang="tr-TR" sz="2400" dirty="0"/>
              <a:t>ise </a:t>
            </a:r>
            <a:r>
              <a:rPr lang="tr-TR" sz="2400" b="1" dirty="0" smtClean="0">
                <a:solidFill>
                  <a:srgbClr val="FF0000"/>
                </a:solidFill>
              </a:rPr>
              <a:t>ödeme yapılan </a:t>
            </a:r>
            <a:r>
              <a:rPr lang="tr-TR" sz="2400" b="1" dirty="0">
                <a:solidFill>
                  <a:srgbClr val="FF0000"/>
                </a:solidFill>
              </a:rPr>
              <a:t>tutar ile tecil edilen borç tutarının %10'u </a:t>
            </a:r>
            <a:r>
              <a:rPr lang="tr-TR" sz="2400" b="1" dirty="0" smtClean="0">
                <a:solidFill>
                  <a:srgbClr val="FF0000"/>
                </a:solidFill>
              </a:rPr>
              <a:t>arasındaki </a:t>
            </a:r>
            <a:r>
              <a:rPr lang="tr-TR" sz="2400" b="1" u="sng" dirty="0">
                <a:solidFill>
                  <a:srgbClr val="FF0000"/>
                </a:solidFill>
              </a:rPr>
              <a:t>farkın belgede gösterilmesi</a:t>
            </a:r>
            <a:r>
              <a:rPr lang="tr-TR" sz="2400" dirty="0"/>
              <a:t>,</a:t>
            </a:r>
          </a:p>
          <a:p>
            <a:pPr marL="0" indent="0" algn="just">
              <a:buNone/>
              <a:tabLst>
                <a:tab pos="625475" algn="l"/>
              </a:tabLst>
            </a:pPr>
            <a:r>
              <a:rPr lang="tr-TR" sz="2400" dirty="0" smtClean="0"/>
              <a:t>	- </a:t>
            </a:r>
            <a:r>
              <a:rPr lang="tr-TR" sz="2400" dirty="0"/>
              <a:t>tecil edilen borç tutarının </a:t>
            </a:r>
            <a:r>
              <a:rPr lang="tr-TR" sz="2400" b="1" dirty="0">
                <a:solidFill>
                  <a:srgbClr val="FF0000"/>
                </a:solidFill>
              </a:rPr>
              <a:t>%10'unun ödenmiş </a:t>
            </a:r>
            <a:r>
              <a:rPr lang="tr-TR" sz="2400" dirty="0"/>
              <a:t>ve tecilin ihlal </a:t>
            </a:r>
            <a:r>
              <a:rPr lang="tr-TR" sz="2400" dirty="0" smtClean="0"/>
              <a:t>edilmemiş </a:t>
            </a:r>
            <a:r>
              <a:rPr lang="tr-TR" sz="2400" dirty="0"/>
              <a:t>olması durumunda, </a:t>
            </a:r>
            <a:r>
              <a:rPr lang="tr-TR" sz="2400" dirty="0" smtClean="0"/>
              <a:t>bahse konu </a:t>
            </a:r>
            <a:r>
              <a:rPr lang="tr-TR" sz="2400" dirty="0"/>
              <a:t>belgede </a:t>
            </a:r>
            <a:r>
              <a:rPr lang="tr-TR" sz="2400" b="1" dirty="0">
                <a:solidFill>
                  <a:srgbClr val="FF0000"/>
                </a:solidFill>
              </a:rPr>
              <a:t>tecilli borçlara </a:t>
            </a:r>
            <a:r>
              <a:rPr lang="tr-TR" sz="2400" b="1" dirty="0" smtClean="0">
                <a:solidFill>
                  <a:srgbClr val="FF0000"/>
                </a:solidFill>
              </a:rPr>
              <a:t>yer verilmemesi</a:t>
            </a:r>
            <a:r>
              <a:rPr lang="tr-TR" sz="2400" b="1" dirty="0">
                <a:solidFill>
                  <a:srgbClr val="FF0000"/>
                </a:solidFill>
              </a:rPr>
              <a:t>,</a:t>
            </a:r>
          </a:p>
          <a:p>
            <a:pPr marL="0" indent="0" algn="just" defTabSz="625475">
              <a:buNone/>
              <a:tabLst>
                <a:tab pos="625475" algn="l"/>
              </a:tabLst>
            </a:pPr>
            <a:r>
              <a:rPr lang="tr-TR" sz="2400" dirty="0"/>
              <a:t>	</a:t>
            </a:r>
            <a:r>
              <a:rPr lang="tr-TR" sz="2400" dirty="0" smtClean="0"/>
              <a:t>gerekmektedir.</a:t>
            </a:r>
          </a:p>
          <a:p>
            <a:pPr marL="0" indent="0" algn="just" defTabSz="625475">
              <a:buNone/>
              <a:tabLst>
                <a:tab pos="625475" algn="l"/>
              </a:tabLst>
            </a:pPr>
            <a:endParaRPr lang="tr-TR" sz="2000" dirty="0" smtClean="0"/>
          </a:p>
          <a:p>
            <a:pPr marL="0" indent="0" algn="just" defTabSz="625475">
              <a:buNone/>
            </a:pPr>
            <a:r>
              <a:rPr lang="tr-TR" sz="2000" dirty="0" smtClean="0"/>
              <a:t>8/12/2020 tarihli ve 158150 sayılı genel yazı </a:t>
            </a:r>
            <a:endParaRPr lang="tr-TR" sz="2000" dirty="0"/>
          </a:p>
        </p:txBody>
      </p:sp>
    </p:spTree>
    <p:extLst>
      <p:ext uri="{BB962C8B-B14F-4D97-AF65-F5344CB8AC3E}">
        <p14:creationId xmlns:p14="http://schemas.microsoft.com/office/powerpoint/2010/main" val="1563568894"/>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23</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21</a:t>
            </a:fld>
            <a:endParaRPr lang="tr-TR" dirty="0">
              <a:solidFill>
                <a:schemeClr val="bg1"/>
              </a:solidFill>
              <a:latin typeface="GalanoGrotesque-Medium" panose="00000600000000000000" pitchFamily="50" charset="-94"/>
            </a:endParaRPr>
          </a:p>
        </p:txBody>
      </p:sp>
      <p:sp>
        <p:nvSpPr>
          <p:cNvPr id="7" name="Dikdörtgen 6"/>
          <p:cNvSpPr/>
          <p:nvPr/>
        </p:nvSpPr>
        <p:spPr>
          <a:xfrm>
            <a:off x="2846569" y="273872"/>
            <a:ext cx="8205991" cy="523220"/>
          </a:xfrm>
          <a:prstGeom prst="rect">
            <a:avLst/>
          </a:prstGeom>
          <a:solidFill>
            <a:srgbClr val="C00000"/>
          </a:solidFill>
        </p:spPr>
        <p:txBody>
          <a:bodyPr wrap="square">
            <a:spAutoFit/>
          </a:bodyPr>
          <a:lstStyle/>
          <a:p>
            <a:pPr algn="ctr"/>
            <a:r>
              <a:rPr lang="tr-TR" sz="2800" b="1" dirty="0" smtClean="0">
                <a:solidFill>
                  <a:schemeClr val="bg1"/>
                </a:solidFill>
              </a:rPr>
              <a:t>23. Madde Uygulaması </a:t>
            </a:r>
            <a:endParaRPr lang="tr-TR" sz="2800" b="1" dirty="0">
              <a:solidFill>
                <a:schemeClr val="bg1"/>
              </a:solidFill>
            </a:endParaRPr>
          </a:p>
        </p:txBody>
      </p:sp>
      <p:sp>
        <p:nvSpPr>
          <p:cNvPr id="15" name="İçerik Yer Tutucusu 2"/>
          <p:cNvSpPr>
            <a:spLocks noGrp="1"/>
          </p:cNvSpPr>
          <p:nvPr>
            <p:ph idx="1"/>
          </p:nvPr>
        </p:nvSpPr>
        <p:spPr>
          <a:xfrm>
            <a:off x="866776" y="1495425"/>
            <a:ext cx="10185784" cy="4905376"/>
          </a:xfrm>
        </p:spPr>
        <p:txBody>
          <a:bodyPr>
            <a:normAutofit/>
          </a:bodyPr>
          <a:lstStyle/>
          <a:p>
            <a:pPr algn="just"/>
            <a:r>
              <a:rPr lang="tr-TR" sz="2800" dirty="0"/>
              <a:t>Mükellefler tarafından çeşitli </a:t>
            </a:r>
            <a:r>
              <a:rPr lang="tr-TR" sz="2800" dirty="0" smtClean="0"/>
              <a:t>sebeplerle (6183 sayılı Kanunun 85 ve 94 üncü maddeler </a:t>
            </a:r>
            <a:r>
              <a:rPr lang="tr-TR" sz="2800" dirty="0" err="1" smtClean="0"/>
              <a:t>v.b</a:t>
            </a:r>
            <a:r>
              <a:rPr lang="tr-TR" sz="2800" dirty="0" smtClean="0"/>
              <a:t>.) vergi </a:t>
            </a:r>
            <a:r>
              <a:rPr lang="tr-TR" sz="2800" dirty="0"/>
              <a:t>dairesine verilen </a:t>
            </a:r>
            <a:r>
              <a:rPr lang="tr-TR" sz="2800" b="1" dirty="0" smtClean="0">
                <a:solidFill>
                  <a:srgbClr val="FF0000"/>
                </a:solidFill>
              </a:rPr>
              <a:t>nakit teminatların iadesi sırasında 6183 sayılı Kanunun 22/A maddesi ve 23 üncü maddesi hükümleri uygulanmayacaktır. </a:t>
            </a:r>
            <a:r>
              <a:rPr lang="tr-TR" sz="2800" dirty="0" smtClean="0"/>
              <a:t>(10/1/2022 tarihli ve 4543 sayılı genel yazı) </a:t>
            </a:r>
          </a:p>
          <a:p>
            <a:pPr algn="just"/>
            <a:endParaRPr lang="tr-TR" sz="2400" dirty="0" smtClean="0"/>
          </a:p>
          <a:p>
            <a:pPr algn="just"/>
            <a:r>
              <a:rPr lang="tr-TR" sz="2800" b="1" dirty="0" smtClean="0">
                <a:solidFill>
                  <a:srgbClr val="FF0000"/>
                </a:solidFill>
              </a:rPr>
              <a:t>ANCAK, NAKİT TEMİNATIN VERGİ DAİRESİNCE </a:t>
            </a:r>
            <a:r>
              <a:rPr lang="tr-TR" sz="2800" b="1" u="sng" dirty="0" smtClean="0">
                <a:solidFill>
                  <a:srgbClr val="FF0000"/>
                </a:solidFill>
              </a:rPr>
              <a:t>HACZEDİLEREK</a:t>
            </a:r>
            <a:r>
              <a:rPr lang="tr-TR" sz="2800" b="1" dirty="0" smtClean="0">
                <a:solidFill>
                  <a:srgbClr val="FF0000"/>
                </a:solidFill>
              </a:rPr>
              <a:t> BORÇLARA MAHSUP EDİLMESİ MÜMKÜNDÜR. </a:t>
            </a:r>
          </a:p>
          <a:p>
            <a:pPr marL="0" indent="0" algn="just">
              <a:buNone/>
            </a:pPr>
            <a:endParaRPr lang="tr-TR" dirty="0"/>
          </a:p>
        </p:txBody>
      </p:sp>
    </p:spTree>
    <p:extLst>
      <p:ext uri="{BB962C8B-B14F-4D97-AF65-F5344CB8AC3E}">
        <p14:creationId xmlns:p14="http://schemas.microsoft.com/office/powerpoint/2010/main" val="2349990200"/>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23</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22</a:t>
            </a:fld>
            <a:endParaRPr lang="tr-TR" dirty="0">
              <a:solidFill>
                <a:schemeClr val="bg1"/>
              </a:solidFill>
              <a:latin typeface="GalanoGrotesque-Medium" panose="00000600000000000000" pitchFamily="50" charset="-94"/>
            </a:endParaRPr>
          </a:p>
        </p:txBody>
      </p:sp>
      <p:sp>
        <p:nvSpPr>
          <p:cNvPr id="7" name="Dikdörtgen 6"/>
          <p:cNvSpPr/>
          <p:nvPr/>
        </p:nvSpPr>
        <p:spPr>
          <a:xfrm>
            <a:off x="2779894" y="296665"/>
            <a:ext cx="8205991" cy="523220"/>
          </a:xfrm>
          <a:prstGeom prst="rect">
            <a:avLst/>
          </a:prstGeom>
          <a:solidFill>
            <a:srgbClr val="C00000"/>
          </a:solidFill>
        </p:spPr>
        <p:txBody>
          <a:bodyPr wrap="square">
            <a:spAutoFit/>
          </a:bodyPr>
          <a:lstStyle/>
          <a:p>
            <a:pPr algn="ctr"/>
            <a:r>
              <a:rPr lang="tr-TR" sz="2800" b="1" dirty="0" smtClean="0">
                <a:solidFill>
                  <a:schemeClr val="bg1"/>
                </a:solidFill>
              </a:rPr>
              <a:t>23. Madde Uygulaması </a:t>
            </a:r>
            <a:endParaRPr lang="tr-TR" sz="2800" b="1" dirty="0">
              <a:solidFill>
                <a:schemeClr val="bg1"/>
              </a:solidFill>
            </a:endParaRPr>
          </a:p>
        </p:txBody>
      </p:sp>
      <p:sp>
        <p:nvSpPr>
          <p:cNvPr id="10" name="İçerik Yer Tutucusu 2"/>
          <p:cNvSpPr>
            <a:spLocks noGrp="1"/>
          </p:cNvSpPr>
          <p:nvPr>
            <p:ph idx="1"/>
          </p:nvPr>
        </p:nvSpPr>
        <p:spPr>
          <a:xfrm>
            <a:off x="556837" y="1373919"/>
            <a:ext cx="10806759" cy="4459223"/>
          </a:xfrm>
        </p:spPr>
        <p:txBody>
          <a:bodyPr>
            <a:normAutofit/>
          </a:bodyPr>
          <a:lstStyle/>
          <a:p>
            <a:pPr marL="0" indent="0" algn="just">
              <a:buNone/>
            </a:pPr>
            <a:r>
              <a:rPr lang="tr-TR" dirty="0" smtClean="0"/>
              <a:t>Vergi dairesince çeşitli mevzuattan kaynaklı </a:t>
            </a:r>
            <a:r>
              <a:rPr lang="tr-TR" b="1" dirty="0" smtClean="0"/>
              <a:t>mükelleflerden tahsil edildikten </a:t>
            </a:r>
            <a:r>
              <a:rPr lang="tr-TR" dirty="0" smtClean="0"/>
              <a:t>sonra yine mevzuat gereği </a:t>
            </a:r>
            <a:r>
              <a:rPr lang="tr-TR" b="1" dirty="0" smtClean="0"/>
              <a:t>üçüncü şahıslara aktarılan paylar </a:t>
            </a:r>
            <a:r>
              <a:rPr lang="tr-TR" dirty="0" smtClean="0"/>
              <a:t>hakkında 23 üncü madde uygulanması mümkün olmamakla birlikte </a:t>
            </a:r>
            <a:r>
              <a:rPr lang="tr-TR" b="1" u="sng" dirty="0" smtClean="0">
                <a:solidFill>
                  <a:srgbClr val="FF0000"/>
                </a:solidFill>
              </a:rPr>
              <a:t>ilgili kanunlarındaki </a:t>
            </a:r>
            <a:r>
              <a:rPr lang="tr-TR" b="1" u="sng" dirty="0" err="1" smtClean="0">
                <a:solidFill>
                  <a:srgbClr val="FF0000"/>
                </a:solidFill>
              </a:rPr>
              <a:t>haczedilemezliğe</a:t>
            </a:r>
            <a:r>
              <a:rPr lang="tr-TR" b="1" u="sng" dirty="0" smtClean="0">
                <a:solidFill>
                  <a:srgbClr val="FF0000"/>
                </a:solidFill>
              </a:rPr>
              <a:t> yönelik hükümler saklı kalmak kaydıyla</a:t>
            </a:r>
            <a:r>
              <a:rPr lang="tr-TR" b="1" dirty="0" smtClean="0">
                <a:solidFill>
                  <a:srgbClr val="FF0000"/>
                </a:solidFill>
              </a:rPr>
              <a:t> bu payların üçüncü şahısların vergi dairesine olan borçlarından dolayı haczi mümkündür.</a:t>
            </a:r>
            <a:r>
              <a:rPr lang="tr-TR" dirty="0" smtClean="0"/>
              <a:t> </a:t>
            </a:r>
          </a:p>
          <a:p>
            <a:pPr marL="0" indent="0" algn="just">
              <a:buNone/>
            </a:pPr>
            <a:r>
              <a:rPr lang="tr-TR" dirty="0" smtClean="0"/>
              <a:t>(Örnek 6446 </a:t>
            </a:r>
            <a:r>
              <a:rPr lang="tr-TR" dirty="0"/>
              <a:t>sayılı Kanun </a:t>
            </a:r>
            <a:r>
              <a:rPr lang="tr-TR" dirty="0" smtClean="0"/>
              <a:t>kapsamında ödenen hidrolik </a:t>
            </a:r>
            <a:r>
              <a:rPr lang="tr-TR" dirty="0"/>
              <a:t>kaynaklara dayalı elektrik üretim lisans harçlarından </a:t>
            </a:r>
            <a:r>
              <a:rPr lang="tr-TR" dirty="0" smtClean="0"/>
              <a:t>il özel idareleri ile belediyelere aktarılacak kısmının </a:t>
            </a:r>
            <a:r>
              <a:rPr lang="tr-TR" dirty="0" smtClean="0">
                <a:solidFill>
                  <a:srgbClr val="FF0000"/>
                </a:solidFill>
              </a:rPr>
              <a:t>haczi,</a:t>
            </a:r>
            <a:r>
              <a:rPr lang="tr-TR" dirty="0" smtClean="0"/>
              <a:t> 5779, 5302 ve 5393 sayılı Kanunlardaki düzenlemeler gereği </a:t>
            </a:r>
            <a:r>
              <a:rPr lang="tr-TR" dirty="0" smtClean="0">
                <a:solidFill>
                  <a:srgbClr val="FF0000"/>
                </a:solidFill>
              </a:rPr>
              <a:t>mümkün bulunmamaktadır.</a:t>
            </a:r>
            <a:r>
              <a:rPr lang="tr-TR" dirty="0">
                <a:solidFill>
                  <a:srgbClr val="FF0000"/>
                </a:solidFill>
              </a:rPr>
              <a:t> </a:t>
            </a:r>
            <a:r>
              <a:rPr lang="tr-TR" dirty="0" smtClean="0"/>
              <a:t>(</a:t>
            </a:r>
            <a:r>
              <a:rPr lang="tr-TR" sz="2600" dirty="0" smtClean="0"/>
              <a:t>19/11/2024 </a:t>
            </a:r>
            <a:r>
              <a:rPr lang="tr-TR" sz="2600" dirty="0"/>
              <a:t>tarihli ve 91771 sayılı genel yazı</a:t>
            </a:r>
            <a:r>
              <a:rPr lang="tr-TR" sz="2600" dirty="0" smtClean="0"/>
              <a:t>.</a:t>
            </a:r>
            <a:r>
              <a:rPr lang="tr-TR" dirty="0" smtClean="0"/>
              <a:t>)  </a:t>
            </a:r>
          </a:p>
          <a:p>
            <a:pPr algn="just"/>
            <a:endParaRPr lang="tr-TR" dirty="0"/>
          </a:p>
        </p:txBody>
      </p:sp>
    </p:spTree>
    <p:extLst>
      <p:ext uri="{BB962C8B-B14F-4D97-AF65-F5344CB8AC3E}">
        <p14:creationId xmlns:p14="http://schemas.microsoft.com/office/powerpoint/2010/main" val="904313881"/>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23</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23</a:t>
            </a:fld>
            <a:endParaRPr lang="tr-TR" dirty="0">
              <a:solidFill>
                <a:schemeClr val="bg1"/>
              </a:solidFill>
              <a:latin typeface="GalanoGrotesque-Medium" panose="00000600000000000000" pitchFamily="50" charset="-94"/>
            </a:endParaRPr>
          </a:p>
        </p:txBody>
      </p:sp>
      <p:sp>
        <p:nvSpPr>
          <p:cNvPr id="7" name="Dikdörtgen 6"/>
          <p:cNvSpPr/>
          <p:nvPr/>
        </p:nvSpPr>
        <p:spPr>
          <a:xfrm>
            <a:off x="2637019" y="285803"/>
            <a:ext cx="8205991" cy="523220"/>
          </a:xfrm>
          <a:prstGeom prst="rect">
            <a:avLst/>
          </a:prstGeom>
          <a:solidFill>
            <a:srgbClr val="C00000"/>
          </a:solidFill>
        </p:spPr>
        <p:txBody>
          <a:bodyPr wrap="square">
            <a:spAutoFit/>
          </a:bodyPr>
          <a:lstStyle/>
          <a:p>
            <a:pPr algn="ctr"/>
            <a:r>
              <a:rPr lang="tr-TR" sz="2800" b="1" dirty="0" smtClean="0">
                <a:solidFill>
                  <a:schemeClr val="bg1"/>
                </a:solidFill>
              </a:rPr>
              <a:t>23. Madde Uygulaması </a:t>
            </a:r>
            <a:endParaRPr lang="tr-TR" sz="2800" b="1" dirty="0">
              <a:solidFill>
                <a:schemeClr val="bg1"/>
              </a:solidFill>
            </a:endParaRPr>
          </a:p>
        </p:txBody>
      </p:sp>
      <p:sp>
        <p:nvSpPr>
          <p:cNvPr id="10" name="İçerik Yer Tutucusu 2"/>
          <p:cNvSpPr>
            <a:spLocks noGrp="1"/>
          </p:cNvSpPr>
          <p:nvPr>
            <p:ph idx="1"/>
          </p:nvPr>
        </p:nvSpPr>
        <p:spPr>
          <a:xfrm>
            <a:off x="771524" y="1219200"/>
            <a:ext cx="10410825" cy="4966367"/>
          </a:xfrm>
        </p:spPr>
        <p:txBody>
          <a:bodyPr>
            <a:normAutofit/>
          </a:bodyPr>
          <a:lstStyle/>
          <a:p>
            <a:pPr marL="0" indent="0" algn="just">
              <a:buNone/>
            </a:pPr>
            <a:r>
              <a:rPr lang="tr-TR" dirty="0" smtClean="0"/>
              <a:t>Tahsil </a:t>
            </a:r>
            <a:r>
              <a:rPr lang="tr-TR" dirty="0"/>
              <a:t>edildikten sonra kanuni sebeplerle </a:t>
            </a:r>
            <a:r>
              <a:rPr lang="tr-TR" b="1" dirty="0">
                <a:solidFill>
                  <a:srgbClr val="C00000"/>
                </a:solidFill>
              </a:rPr>
              <a:t>hak sahibine yapılacak iadenin;</a:t>
            </a:r>
            <a:r>
              <a:rPr lang="tr-TR" dirty="0"/>
              <a:t> </a:t>
            </a:r>
            <a:r>
              <a:rPr lang="tr-TR" b="1" dirty="0">
                <a:solidFill>
                  <a:srgbClr val="C00000"/>
                </a:solidFill>
              </a:rPr>
              <a:t>hak </a:t>
            </a:r>
            <a:r>
              <a:rPr lang="tr-TR" b="1" dirty="0" smtClean="0">
                <a:solidFill>
                  <a:srgbClr val="C00000"/>
                </a:solidFill>
              </a:rPr>
              <a:t>sahibi adına </a:t>
            </a:r>
            <a:r>
              <a:rPr lang="tr-TR" b="1" dirty="0">
                <a:solidFill>
                  <a:srgbClr val="C00000"/>
                </a:solidFill>
              </a:rPr>
              <a:t>hak sahibinin veli, vasi veya vekiline yapılacağı durumlarda</a:t>
            </a:r>
            <a:r>
              <a:rPr lang="tr-TR" dirty="0"/>
              <a:t>, 6183 sayılı Kanunun 23 üncü </a:t>
            </a:r>
            <a:r>
              <a:rPr lang="tr-TR" dirty="0" smtClean="0"/>
              <a:t>maddesi ve </a:t>
            </a:r>
            <a:r>
              <a:rPr lang="tr-TR" dirty="0"/>
              <a:t>5510 sayılı Kanunun 88 inci maddesinin </a:t>
            </a:r>
            <a:r>
              <a:rPr lang="tr-TR" dirty="0" err="1"/>
              <a:t>onaltıncı</a:t>
            </a:r>
            <a:r>
              <a:rPr lang="tr-TR" dirty="0"/>
              <a:t> fıkrasının uygulanmasında </a:t>
            </a:r>
            <a:r>
              <a:rPr lang="tr-TR" b="1" dirty="0">
                <a:solidFill>
                  <a:srgbClr val="C00000"/>
                </a:solidFill>
              </a:rPr>
              <a:t>yalnızca hak </a:t>
            </a:r>
            <a:r>
              <a:rPr lang="tr-TR" b="1" dirty="0" smtClean="0">
                <a:solidFill>
                  <a:srgbClr val="C00000"/>
                </a:solidFill>
              </a:rPr>
              <a:t>sahibinin </a:t>
            </a:r>
            <a:r>
              <a:rPr lang="tr-TR" dirty="0" smtClean="0"/>
              <a:t>muaccel </a:t>
            </a:r>
            <a:r>
              <a:rPr lang="tr-TR" dirty="0"/>
              <a:t>borçlarının dikkate alınması gerekmektedir</a:t>
            </a:r>
            <a:r>
              <a:rPr lang="tr-TR" dirty="0" smtClean="0"/>
              <a:t>.</a:t>
            </a:r>
          </a:p>
          <a:p>
            <a:pPr marL="0" indent="0" algn="just">
              <a:buNone/>
            </a:pPr>
            <a:r>
              <a:rPr lang="tr-TR" dirty="0" smtClean="0"/>
              <a:t>(Örneğin küçük adına tahsil edilen pasaport harcının iadesinin veliye yapılması durumunda, velinin muaccel borçları dikkate alınmayacak.)</a:t>
            </a:r>
          </a:p>
        </p:txBody>
      </p:sp>
    </p:spTree>
    <p:extLst>
      <p:ext uri="{BB962C8B-B14F-4D97-AF65-F5344CB8AC3E}">
        <p14:creationId xmlns:p14="http://schemas.microsoft.com/office/powerpoint/2010/main" val="3365026882"/>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23</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10" name="İçerik Yer Tutucusu 2"/>
          <p:cNvSpPr>
            <a:spLocks noGrp="1"/>
          </p:cNvSpPr>
          <p:nvPr>
            <p:ph idx="1"/>
          </p:nvPr>
        </p:nvSpPr>
        <p:spPr>
          <a:xfrm>
            <a:off x="838200" y="1190625"/>
            <a:ext cx="10353675" cy="4986338"/>
          </a:xfrm>
        </p:spPr>
        <p:txBody>
          <a:bodyPr>
            <a:normAutofit/>
          </a:bodyPr>
          <a:lstStyle/>
          <a:p>
            <a:pPr marL="0" indent="0" algn="just">
              <a:buNone/>
            </a:pPr>
            <a:r>
              <a:rPr lang="tr-TR" dirty="0" smtClean="0"/>
              <a:t>Mahkeme kararı gereği ödenmesi gereken tecil faizi ödemesinin Defterdarlıkların ilama bağlı borç ödemelerini yapan birimi tarafından yapıldığı dikkate alındığında;</a:t>
            </a:r>
            <a:r>
              <a:rPr lang="tr-TR" dirty="0"/>
              <a:t> </a:t>
            </a:r>
            <a:endParaRPr lang="tr-TR" dirty="0" smtClean="0"/>
          </a:p>
          <a:p>
            <a:pPr marL="0" indent="0" algn="just">
              <a:buNone/>
            </a:pPr>
            <a:r>
              <a:rPr lang="tr-TR" dirty="0" smtClean="0"/>
              <a:t>	- söz konusu tutarın tahsil </a:t>
            </a:r>
            <a:r>
              <a:rPr lang="tr-TR" dirty="0"/>
              <a:t>edilip de kanuni sebeplerle iadesi gereken bir amme alacağı olarak nitelendirilmesi mümkün bulunmadığından, </a:t>
            </a:r>
            <a:r>
              <a:rPr lang="tr-TR" dirty="0" smtClean="0"/>
              <a:t>ödeme sırasında 6183 </a:t>
            </a:r>
            <a:r>
              <a:rPr lang="tr-TR" dirty="0"/>
              <a:t>sayılı Kanunun 23 üncü maddesi ile 5510 sayılı Kanunun 88 inci maddesinin </a:t>
            </a:r>
            <a:r>
              <a:rPr lang="tr-TR" dirty="0" err="1"/>
              <a:t>onaltıncı</a:t>
            </a:r>
            <a:r>
              <a:rPr lang="tr-TR" dirty="0"/>
              <a:t> fıkrası hükümlerinin uygulanması mümkün bulunmamaktadır. </a:t>
            </a:r>
          </a:p>
          <a:p>
            <a:pPr marL="0" indent="0" algn="just">
              <a:buNone/>
            </a:pPr>
            <a:r>
              <a:rPr lang="tr-TR" dirty="0"/>
              <a:t>	</a:t>
            </a:r>
            <a:r>
              <a:rPr lang="tr-TR" dirty="0" smtClean="0"/>
              <a:t>- </a:t>
            </a:r>
            <a:r>
              <a:rPr lang="tr-TR" dirty="0" smtClean="0"/>
              <a:t>ödemenin </a:t>
            </a:r>
            <a:r>
              <a:rPr lang="tr-TR" dirty="0" smtClean="0"/>
              <a:t>yapılması sırasında ilgili muhasebe müdürlüğünce 6183 sayılı Kanunun 22/A maddesi kapsamında vadesi geçmiş borç durumunu gösterir belgenin aranılması gerekmektedir. </a:t>
            </a:r>
            <a:endParaRPr lang="tr-TR" dirty="0"/>
          </a:p>
        </p:txBody>
      </p:sp>
      <p:sp>
        <p:nvSpPr>
          <p:cNvPr id="4" name="Slayt Numarası Yer Tutucusu 3"/>
          <p:cNvSpPr>
            <a:spLocks noGrp="1"/>
          </p:cNvSpPr>
          <p:nvPr>
            <p:ph type="sldNum" sz="quarter" idx="12"/>
          </p:nvPr>
        </p:nvSpPr>
        <p:spPr/>
        <p:txBody>
          <a:bodyPr/>
          <a:lstStyle/>
          <a:p>
            <a:fld id="{16449A80-6FDC-475E-9293-1C17F140D77C}" type="slidenum">
              <a:rPr lang="tr-TR" smtClean="0"/>
              <a:pPr/>
              <a:t>24</a:t>
            </a:fld>
            <a:endParaRPr lang="tr-TR" dirty="0"/>
          </a:p>
        </p:txBody>
      </p:sp>
      <p:sp>
        <p:nvSpPr>
          <p:cNvPr id="7" name="Dikdörtgen 6"/>
          <p:cNvSpPr/>
          <p:nvPr/>
        </p:nvSpPr>
        <p:spPr>
          <a:xfrm>
            <a:off x="2436994" y="342236"/>
            <a:ext cx="8231006" cy="529065"/>
          </a:xfrm>
          <a:prstGeom prst="rect">
            <a:avLst/>
          </a:prstGeom>
          <a:solidFill>
            <a:srgbClr val="C00000"/>
          </a:solidFill>
        </p:spPr>
        <p:txBody>
          <a:bodyPr wrap="square">
            <a:spAutoFit/>
          </a:bodyPr>
          <a:lstStyle/>
          <a:p>
            <a:pPr algn="ctr"/>
            <a:r>
              <a:rPr lang="tr-TR" sz="2800" b="1" dirty="0" smtClean="0">
                <a:solidFill>
                  <a:schemeClr val="bg1"/>
                </a:solidFill>
              </a:rPr>
              <a:t>23. Madde Uygulaması </a:t>
            </a:r>
            <a:endParaRPr lang="tr-TR" sz="2800" b="1" dirty="0">
              <a:solidFill>
                <a:schemeClr val="bg1"/>
              </a:solidFill>
            </a:endParaRPr>
          </a:p>
        </p:txBody>
      </p:sp>
    </p:spTree>
    <p:extLst>
      <p:ext uri="{BB962C8B-B14F-4D97-AF65-F5344CB8AC3E}">
        <p14:creationId xmlns:p14="http://schemas.microsoft.com/office/powerpoint/2010/main" val="2050513692"/>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35 - MÜKERRER 35</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25</a:t>
            </a:fld>
            <a:endParaRPr lang="tr-TR" dirty="0">
              <a:solidFill>
                <a:schemeClr val="bg1"/>
              </a:solidFill>
              <a:latin typeface="GalanoGrotesque-Medium" panose="00000600000000000000" pitchFamily="50" charset="-94"/>
            </a:endParaRPr>
          </a:p>
        </p:txBody>
      </p:sp>
      <p:graphicFrame>
        <p:nvGraphicFramePr>
          <p:cNvPr id="10" name="İçerik Yer Tutucusu 12"/>
          <p:cNvGraphicFramePr>
            <a:graphicFrameLocks noGrp="1"/>
          </p:cNvGraphicFramePr>
          <p:nvPr>
            <p:ph idx="1"/>
            <p:extLst>
              <p:ext uri="{D42A27DB-BD31-4B8C-83A1-F6EECF244321}">
                <p14:modId xmlns:p14="http://schemas.microsoft.com/office/powerpoint/2010/main" val="633464252"/>
              </p:ext>
            </p:extLst>
          </p:nvPr>
        </p:nvGraphicFramePr>
        <p:xfrm>
          <a:off x="1066800" y="1138351"/>
          <a:ext cx="9183122" cy="5168788"/>
        </p:xfrm>
        <a:graphic>
          <a:graphicData uri="http://schemas.openxmlformats.org/drawingml/2006/table">
            <a:tbl>
              <a:tblPr firstRow="1" bandRow="1">
                <a:tableStyleId>{5C22544A-7EE6-4342-B048-85BDC9FD1C3A}</a:tableStyleId>
              </a:tblPr>
              <a:tblGrid>
                <a:gridCol w="2978309"/>
                <a:gridCol w="6204813"/>
              </a:tblGrid>
              <a:tr h="540061">
                <a:tc>
                  <a:txBody>
                    <a:bodyPr/>
                    <a:lstStyle/>
                    <a:p>
                      <a:pPr algn="ctr"/>
                      <a:r>
                        <a:rPr lang="tr-TR" dirty="0" smtClean="0"/>
                        <a:t>TÜR</a:t>
                      </a:r>
                      <a:endParaRPr lang="tr-TR" dirty="0"/>
                    </a:p>
                  </a:txBody>
                  <a:tcPr/>
                </a:tc>
                <a:tc>
                  <a:txBody>
                    <a:bodyPr/>
                    <a:lstStyle/>
                    <a:p>
                      <a:pPr algn="ctr"/>
                      <a:r>
                        <a:rPr lang="tr-TR" dirty="0" smtClean="0"/>
                        <a:t>SORUMLULUK</a:t>
                      </a:r>
                      <a:r>
                        <a:rPr lang="tr-TR" baseline="0" dirty="0" smtClean="0"/>
                        <a:t> </a:t>
                      </a:r>
                      <a:endParaRPr lang="tr-TR" dirty="0"/>
                    </a:p>
                  </a:txBody>
                  <a:tcPr/>
                </a:tc>
              </a:tr>
              <a:tr h="1563274">
                <a:tc>
                  <a:txBody>
                    <a:bodyPr/>
                    <a:lstStyle/>
                    <a:p>
                      <a:r>
                        <a:rPr lang="tr-TR" dirty="0" smtClean="0">
                          <a:solidFill>
                            <a:srgbClr val="FF0000"/>
                          </a:solidFill>
                        </a:rPr>
                        <a:t>ANONİM</a:t>
                      </a:r>
                      <a:r>
                        <a:rPr lang="tr-TR" baseline="0" dirty="0" smtClean="0">
                          <a:solidFill>
                            <a:srgbClr val="FF0000"/>
                          </a:solidFill>
                        </a:rPr>
                        <a:t> ŞİRKET </a:t>
                      </a:r>
                      <a:endParaRPr lang="tr-TR" dirty="0">
                        <a:solidFill>
                          <a:srgbClr val="FF0000"/>
                        </a:solidFill>
                      </a:endParaRPr>
                    </a:p>
                  </a:txBody>
                  <a:tcPr/>
                </a:tc>
                <a:tc>
                  <a:txBody>
                    <a:bodyPr/>
                    <a:lstStyle/>
                    <a:p>
                      <a:pPr marL="285750" indent="-285750">
                        <a:buFont typeface="Arial" panose="020B0604020202020204" pitchFamily="34" charset="0"/>
                        <a:buChar char="•"/>
                      </a:pPr>
                      <a:r>
                        <a:rPr lang="tr-TR" dirty="0" smtClean="0"/>
                        <a:t>YÖNETİM KURULU ÜYELERİ</a:t>
                      </a:r>
                      <a:r>
                        <a:rPr lang="tr-TR" baseline="0" dirty="0" smtClean="0"/>
                        <a:t> ( MURAHAS ÜYE OLMASI HALİNDE MURAHAS ÜYELER),  YÖNETİM KURULU ÜYELERİNDEN BİRİ TEMSİLE YETKİLİ KILINMAK ŞARTIYLA DIŞARIDAN ATANAN MÜDÜR/LER BORCUN TAMAMINDAN SORUMLUDUR.</a:t>
                      </a:r>
                      <a:endParaRPr lang="tr-TR" dirty="0" smtClean="0"/>
                    </a:p>
                    <a:p>
                      <a:pPr marL="285750" indent="-285750">
                        <a:buFont typeface="Arial" panose="020B0604020202020204" pitchFamily="34" charset="0"/>
                        <a:buChar char="•"/>
                      </a:pPr>
                      <a:r>
                        <a:rPr lang="tr-TR" dirty="0" smtClean="0">
                          <a:solidFill>
                            <a:srgbClr val="FF0000"/>
                          </a:solidFill>
                        </a:rPr>
                        <a:t> ORTAKLARIN</a:t>
                      </a:r>
                      <a:r>
                        <a:rPr lang="tr-TR" baseline="0" dirty="0" smtClean="0">
                          <a:solidFill>
                            <a:srgbClr val="FF0000"/>
                          </a:solidFill>
                        </a:rPr>
                        <a:t> BİR SORUMLULUĞU YOKTUR. </a:t>
                      </a:r>
                      <a:endParaRPr lang="tr-TR" dirty="0">
                        <a:solidFill>
                          <a:srgbClr val="FF0000"/>
                        </a:solidFill>
                      </a:endParaRPr>
                    </a:p>
                  </a:txBody>
                  <a:tcPr/>
                </a:tc>
              </a:tr>
              <a:tr h="1388379">
                <a:tc>
                  <a:txBody>
                    <a:bodyPr/>
                    <a:lstStyle/>
                    <a:p>
                      <a:r>
                        <a:rPr lang="tr-TR" dirty="0" smtClean="0">
                          <a:solidFill>
                            <a:srgbClr val="FF0000"/>
                          </a:solidFill>
                        </a:rPr>
                        <a:t>LİMİTED</a:t>
                      </a:r>
                      <a:r>
                        <a:rPr lang="tr-TR" baseline="0" dirty="0" smtClean="0">
                          <a:solidFill>
                            <a:srgbClr val="FF0000"/>
                          </a:solidFill>
                        </a:rPr>
                        <a:t> ŞİRKET </a:t>
                      </a:r>
                      <a:endParaRPr lang="tr-TR" dirty="0">
                        <a:solidFill>
                          <a:srgbClr val="FF0000"/>
                        </a:solidFill>
                      </a:endParaRPr>
                    </a:p>
                  </a:txBody>
                  <a:tcPr/>
                </a:tc>
                <a:tc>
                  <a:txBody>
                    <a:bodyPr/>
                    <a:lstStyle/>
                    <a:p>
                      <a:pPr marL="285750" indent="-285750">
                        <a:buFont typeface="Arial" panose="020B0604020202020204" pitchFamily="34" charset="0"/>
                        <a:buChar char="•"/>
                      </a:pPr>
                      <a:r>
                        <a:rPr lang="tr-TR" dirty="0" smtClean="0">
                          <a:solidFill>
                            <a:srgbClr val="FF0000"/>
                          </a:solidFill>
                        </a:rPr>
                        <a:t>ORTAKLAR</a:t>
                      </a:r>
                      <a:r>
                        <a:rPr lang="tr-TR" baseline="0" dirty="0" smtClean="0">
                          <a:solidFill>
                            <a:srgbClr val="FF0000"/>
                          </a:solidFill>
                        </a:rPr>
                        <a:t> HİSSELERİ ORANINDA SORUMLUDUR.</a:t>
                      </a:r>
                    </a:p>
                    <a:p>
                      <a:pPr marL="285750" indent="-285750">
                        <a:buFont typeface="Arial" panose="020B0604020202020204" pitchFamily="34" charset="0"/>
                        <a:buChar char="•"/>
                      </a:pPr>
                      <a:r>
                        <a:rPr lang="tr-TR" baseline="0" dirty="0" smtClean="0"/>
                        <a:t>MÜDÜR/MÜDÜRLER BORCUN TAMAMINDAN SORUMLUDUR (MÜDÜRÜN DIŞARDAN ATANMIŞ OLMASI HALİNDE EN AZINDAN BİR ORTAĞIN MÜDÜR OLMASI GEREKİYOR.).</a:t>
                      </a:r>
                      <a:endParaRPr lang="tr-TR" dirty="0"/>
                    </a:p>
                  </a:txBody>
                  <a:tcPr/>
                </a:tc>
              </a:tr>
              <a:tr h="607569">
                <a:tc>
                  <a:txBody>
                    <a:bodyPr/>
                    <a:lstStyle/>
                    <a:p>
                      <a:r>
                        <a:rPr lang="tr-TR" baseline="0" dirty="0" smtClean="0">
                          <a:solidFill>
                            <a:srgbClr val="FF0000"/>
                          </a:solidFill>
                        </a:rPr>
                        <a:t>KOLLEKTİF ŞİRKETLER</a:t>
                      </a:r>
                      <a:endParaRPr lang="tr-TR" dirty="0">
                        <a:solidFill>
                          <a:srgbClr val="FF0000"/>
                        </a:solidFill>
                      </a:endParaRPr>
                    </a:p>
                  </a:txBody>
                  <a:tcPr/>
                </a:tc>
                <a:tc>
                  <a:txBody>
                    <a:bodyPr/>
                    <a:lstStyle/>
                    <a:p>
                      <a:pPr marL="285750" indent="-285750">
                        <a:buFont typeface="Arial" panose="020B0604020202020204" pitchFamily="34" charset="0"/>
                        <a:buChar char="•"/>
                      </a:pPr>
                      <a:r>
                        <a:rPr lang="tr-TR" dirty="0" smtClean="0"/>
                        <a:t>ORTAKLAR</a:t>
                      </a:r>
                      <a:r>
                        <a:rPr lang="tr-TR" baseline="0" dirty="0" smtClean="0"/>
                        <a:t> BORCUN TAMAMINDAN SORUMLUDUR.</a:t>
                      </a:r>
                      <a:endParaRPr lang="tr-TR" dirty="0"/>
                    </a:p>
                  </a:txBody>
                  <a:tcPr/>
                </a:tc>
              </a:tr>
              <a:tr h="895419">
                <a:tc>
                  <a:txBody>
                    <a:bodyPr/>
                    <a:lstStyle/>
                    <a:p>
                      <a:r>
                        <a:rPr lang="tr-TR" dirty="0" smtClean="0">
                          <a:solidFill>
                            <a:srgbClr val="FF0000"/>
                          </a:solidFill>
                        </a:rPr>
                        <a:t>ADİ</a:t>
                      </a:r>
                      <a:r>
                        <a:rPr lang="tr-TR" baseline="0" dirty="0" smtClean="0">
                          <a:solidFill>
                            <a:srgbClr val="FF0000"/>
                          </a:solidFill>
                        </a:rPr>
                        <a:t> ŞİRKET, İŞ  ORTAKLIĞI </a:t>
                      </a:r>
                      <a:endParaRPr lang="tr-TR" dirty="0">
                        <a:solidFill>
                          <a:srgbClr val="FF0000"/>
                        </a:solidFill>
                      </a:endParaRPr>
                    </a:p>
                  </a:txBody>
                  <a:tcPr/>
                </a:tc>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tr-TR" dirty="0" smtClean="0"/>
                        <a:t>ORTAKLAR</a:t>
                      </a:r>
                      <a:r>
                        <a:rPr lang="tr-TR" baseline="0" dirty="0" smtClean="0"/>
                        <a:t> BORCUN TAMAMINDAN SORUMLUDUR.</a:t>
                      </a:r>
                      <a:endParaRPr lang="tr-TR" dirty="0"/>
                    </a:p>
                  </a:txBody>
                  <a:tcPr/>
                </a:tc>
              </a:tr>
            </a:tbl>
          </a:graphicData>
        </a:graphic>
      </p:graphicFrame>
    </p:spTree>
    <p:extLst>
      <p:ext uri="{BB962C8B-B14F-4D97-AF65-F5344CB8AC3E}">
        <p14:creationId xmlns:p14="http://schemas.microsoft.com/office/powerpoint/2010/main" val="4280167469"/>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35 - MÜKERRER 35</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graphicFrame>
        <p:nvGraphicFramePr>
          <p:cNvPr id="9" name="İçerik Yer Tutucusu 12"/>
          <p:cNvGraphicFramePr>
            <a:graphicFrameLocks noGrp="1"/>
          </p:cNvGraphicFramePr>
          <p:nvPr>
            <p:ph idx="1"/>
            <p:extLst>
              <p:ext uri="{D42A27DB-BD31-4B8C-83A1-F6EECF244321}">
                <p14:modId xmlns:p14="http://schemas.microsoft.com/office/powerpoint/2010/main" val="2286444660"/>
              </p:ext>
            </p:extLst>
          </p:nvPr>
        </p:nvGraphicFramePr>
        <p:xfrm>
          <a:off x="981075" y="1045682"/>
          <a:ext cx="9293147" cy="4761693"/>
        </p:xfrm>
        <a:graphic>
          <a:graphicData uri="http://schemas.openxmlformats.org/drawingml/2006/table">
            <a:tbl>
              <a:tblPr firstRow="1" bandRow="1">
                <a:tableStyleId>{5C22544A-7EE6-4342-B048-85BDC9FD1C3A}</a:tableStyleId>
              </a:tblPr>
              <a:tblGrid>
                <a:gridCol w="2393738"/>
                <a:gridCol w="6899409"/>
              </a:tblGrid>
              <a:tr h="576064">
                <a:tc>
                  <a:txBody>
                    <a:bodyPr/>
                    <a:lstStyle/>
                    <a:p>
                      <a:pPr algn="ctr"/>
                      <a:r>
                        <a:rPr lang="tr-TR" sz="1600" dirty="0" smtClean="0"/>
                        <a:t>TÜR</a:t>
                      </a:r>
                      <a:endParaRPr lang="tr-TR" sz="1600" dirty="0"/>
                    </a:p>
                  </a:txBody>
                  <a:tcPr/>
                </a:tc>
                <a:tc>
                  <a:txBody>
                    <a:bodyPr/>
                    <a:lstStyle/>
                    <a:p>
                      <a:pPr algn="ctr"/>
                      <a:r>
                        <a:rPr lang="tr-TR" sz="1600" dirty="0" smtClean="0"/>
                        <a:t>SORUMLULUK</a:t>
                      </a:r>
                      <a:r>
                        <a:rPr lang="tr-TR" sz="1600" baseline="0" dirty="0" smtClean="0"/>
                        <a:t> </a:t>
                      </a:r>
                      <a:endParaRPr lang="tr-TR" sz="1600" dirty="0"/>
                    </a:p>
                  </a:txBody>
                  <a:tcPr/>
                </a:tc>
              </a:tr>
              <a:tr h="1656184">
                <a:tc>
                  <a:txBody>
                    <a:bodyPr/>
                    <a:lstStyle/>
                    <a:p>
                      <a:r>
                        <a:rPr lang="tr-TR" sz="1600" baseline="0" dirty="0" smtClean="0">
                          <a:solidFill>
                            <a:srgbClr val="FF0000"/>
                          </a:solidFill>
                        </a:rPr>
                        <a:t>ADİ KOMANDİT </a:t>
                      </a:r>
                      <a:endParaRPr lang="tr-TR" sz="1600" dirty="0">
                        <a:solidFill>
                          <a:srgbClr val="FF0000"/>
                        </a:solidFill>
                      </a:endParaRPr>
                    </a:p>
                  </a:txBody>
                  <a:tcPr/>
                </a:tc>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tr-TR" sz="1600" kern="1200" dirty="0" smtClean="0">
                          <a:solidFill>
                            <a:schemeClr val="dk1"/>
                          </a:solidFill>
                          <a:effectLst/>
                          <a:latin typeface="+mn-lt"/>
                          <a:ea typeface="+mn-ea"/>
                          <a:cs typeface="+mn-cs"/>
                        </a:rPr>
                        <a:t>KOMANDİTE ORTAKLAR ŞİRKET ALACAKLILARA KARŞI SINIRSIZ SORUMLUDUR.</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tr-TR" sz="1600" kern="1200" dirty="0" smtClean="0">
                          <a:solidFill>
                            <a:schemeClr val="dk1"/>
                          </a:solidFill>
                          <a:effectLst/>
                          <a:latin typeface="+mn-lt"/>
                          <a:ea typeface="+mn-ea"/>
                          <a:cs typeface="+mn-cs"/>
                        </a:rPr>
                        <a:t>KOMANDİTER ORTAKLARIN SORUMLULUĞU İSE KOYDUKLARI VEYA TAHAAHHÜT ETTİKLERİ SERMAYE İLE SINIRLIDIR. ANCAK, ADI ŞİRKETİN UNVANINDA BULUNAN KOMANDİTER, ÜÇÜNCÜ KİŞİLERE KARŞI KOMANDİTE ORTAK GİBİ SORUMLU SAYILIR.</a:t>
                      </a:r>
                    </a:p>
                    <a:p>
                      <a:endParaRPr lang="tr-TR" sz="1600" dirty="0">
                        <a:solidFill>
                          <a:srgbClr val="FF0000"/>
                        </a:solidFill>
                      </a:endParaRPr>
                    </a:p>
                  </a:txBody>
                  <a:tcPr/>
                </a:tc>
              </a:tr>
              <a:tr h="619223">
                <a:tc>
                  <a:txBody>
                    <a:bodyPr/>
                    <a:lstStyle/>
                    <a:p>
                      <a:r>
                        <a:rPr lang="tr-TR" sz="1600" dirty="0" smtClean="0">
                          <a:solidFill>
                            <a:srgbClr val="FF0000"/>
                          </a:solidFill>
                        </a:rPr>
                        <a:t>SERMAYESİ PAYLARA</a:t>
                      </a:r>
                      <a:r>
                        <a:rPr lang="tr-TR" sz="1600" baseline="0" dirty="0" smtClean="0">
                          <a:solidFill>
                            <a:srgbClr val="FF0000"/>
                          </a:solidFill>
                        </a:rPr>
                        <a:t> BÖLÜNMÜŞ KOMANDİT</a:t>
                      </a:r>
                      <a:endParaRPr lang="tr-TR" sz="1600" dirty="0">
                        <a:solidFill>
                          <a:srgbClr val="FF0000"/>
                        </a:solidFill>
                      </a:endParaRPr>
                    </a:p>
                  </a:txBody>
                  <a:tcPr/>
                </a:tc>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tr-TR" sz="1600" kern="1200" dirty="0" smtClean="0">
                          <a:solidFill>
                            <a:schemeClr val="dk1"/>
                          </a:solidFill>
                          <a:effectLst/>
                          <a:latin typeface="+mn-lt"/>
                          <a:ea typeface="+mn-ea"/>
                          <a:cs typeface="+mn-cs"/>
                        </a:rPr>
                        <a:t>KOMANDİTE ORTAKLAR ŞİRKET ALACAKLARINA KARŞI SINIRSIZ SORUMLUDUR. </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tr-TR" sz="1600" kern="1200" dirty="0" smtClean="0">
                          <a:solidFill>
                            <a:schemeClr val="dk1"/>
                          </a:solidFill>
                          <a:effectLst/>
                          <a:latin typeface="+mn-lt"/>
                          <a:ea typeface="+mn-ea"/>
                          <a:cs typeface="+mn-cs"/>
                        </a:rPr>
                        <a:t>KOMANDİTER ORTAKLARIN BİR SORUMLULUĞU BULUNMAMAKTADIR. </a:t>
                      </a:r>
                    </a:p>
                  </a:txBody>
                  <a:tcPr/>
                </a:tc>
              </a:tr>
              <a:tr h="955111">
                <a:tc>
                  <a:txBody>
                    <a:bodyPr/>
                    <a:lstStyle/>
                    <a:p>
                      <a:r>
                        <a:rPr lang="tr-TR" sz="1600" dirty="0" smtClean="0">
                          <a:solidFill>
                            <a:srgbClr val="FF0000"/>
                          </a:solidFill>
                        </a:rPr>
                        <a:t>DERNEK</a:t>
                      </a:r>
                      <a:endParaRPr lang="tr-TR" sz="1600" dirty="0">
                        <a:solidFill>
                          <a:srgbClr val="FF0000"/>
                        </a:solidFill>
                      </a:endParaRPr>
                    </a:p>
                  </a:txBody>
                  <a:tcPr/>
                </a:tc>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tr-TR" sz="1600" dirty="0" smtClean="0"/>
                        <a:t>YÖNETİM KURULU ÜYELERİ</a:t>
                      </a:r>
                      <a:r>
                        <a:rPr lang="tr-TR" sz="1600" baseline="0" dirty="0" smtClean="0"/>
                        <a:t> (TEMSİL VE İLZAMA YETKİLİ KILINMIŞ ÜYE VARSA BU ÜYELER), DIŞARIDAN ATANAN MÜDÜR/LER BORCUN TAMAMINDAN SORUMLUDUR.</a:t>
                      </a:r>
                      <a:endParaRPr lang="tr-TR" sz="1600" dirty="0" smtClean="0"/>
                    </a:p>
                  </a:txBody>
                  <a:tcPr/>
                </a:tc>
              </a:tr>
              <a:tr h="955111">
                <a:tc>
                  <a:txBody>
                    <a:bodyPr/>
                    <a:lstStyle/>
                    <a:p>
                      <a:r>
                        <a:rPr lang="tr-TR" sz="1600" dirty="0" smtClean="0">
                          <a:solidFill>
                            <a:srgbClr val="FF0000"/>
                          </a:solidFill>
                        </a:rPr>
                        <a:t>VAKIF</a:t>
                      </a:r>
                      <a:endParaRPr lang="tr-TR" sz="1600" dirty="0">
                        <a:solidFill>
                          <a:srgbClr val="FF0000"/>
                        </a:solidFill>
                      </a:endParaRPr>
                    </a:p>
                  </a:txBody>
                  <a:tcPr/>
                </a:tc>
                <a:tc>
                  <a:txBody>
                    <a:bodyPr/>
                    <a:lstStyle/>
                    <a:p>
                      <a:pPr marL="285750" indent="-285750">
                        <a:buFont typeface="Arial" panose="020B0604020202020204" pitchFamily="34" charset="0"/>
                        <a:buChar char="•"/>
                      </a:pPr>
                      <a:r>
                        <a:rPr lang="tr-TR" sz="1600" dirty="0" smtClean="0"/>
                        <a:t>YÖNETİM</a:t>
                      </a:r>
                      <a:r>
                        <a:rPr lang="tr-TR" sz="1600" baseline="0" dirty="0" smtClean="0"/>
                        <a:t> ORGANI BORCUN TAMAINDAN SORUMLUDUR. (YÖNETİM ORGANININ KURUL OLARAK TAYİN EDİLDİĞİ HALLERDE YÖNETİM ORGANINA YÖNETİM KURULU, MÜTEVELLİ HEYETİ VEYA MÜTEVELLİ DENİLMEKTEDİR.)  </a:t>
                      </a:r>
                      <a:endParaRPr lang="tr-TR" sz="1600" dirty="0"/>
                    </a:p>
                  </a:txBody>
                  <a:tcPr/>
                </a:tc>
              </a:tr>
            </a:tbl>
          </a:graphicData>
        </a:graphic>
      </p:graphicFrame>
      <p:sp>
        <p:nvSpPr>
          <p:cNvPr id="2" name="Slayt Numarası Yer Tutucusu 1"/>
          <p:cNvSpPr>
            <a:spLocks noGrp="1"/>
          </p:cNvSpPr>
          <p:nvPr>
            <p:ph type="sldNum" sz="quarter" idx="12"/>
          </p:nvPr>
        </p:nvSpPr>
        <p:spPr/>
        <p:txBody>
          <a:bodyPr/>
          <a:lstStyle/>
          <a:p>
            <a:fld id="{16449A80-6FDC-475E-9293-1C17F140D77C}" type="slidenum">
              <a:rPr lang="tr-TR" smtClean="0"/>
              <a:t>26</a:t>
            </a:fld>
            <a:endParaRPr lang="tr-TR"/>
          </a:p>
        </p:txBody>
      </p:sp>
    </p:spTree>
    <p:extLst>
      <p:ext uri="{BB962C8B-B14F-4D97-AF65-F5344CB8AC3E}">
        <p14:creationId xmlns:p14="http://schemas.microsoft.com/office/powerpoint/2010/main" val="2691055925"/>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35 - MÜKERRER 35</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graphicFrame>
        <p:nvGraphicFramePr>
          <p:cNvPr id="10" name="İçerik Yer Tutucusu 12"/>
          <p:cNvGraphicFramePr>
            <a:graphicFrameLocks noGrp="1"/>
          </p:cNvGraphicFramePr>
          <p:nvPr>
            <p:ph idx="1"/>
            <p:extLst>
              <p:ext uri="{D42A27DB-BD31-4B8C-83A1-F6EECF244321}">
                <p14:modId xmlns:p14="http://schemas.microsoft.com/office/powerpoint/2010/main" val="2427756121"/>
              </p:ext>
            </p:extLst>
          </p:nvPr>
        </p:nvGraphicFramePr>
        <p:xfrm>
          <a:off x="1000125" y="936851"/>
          <a:ext cx="9563100" cy="5171959"/>
        </p:xfrm>
        <a:graphic>
          <a:graphicData uri="http://schemas.openxmlformats.org/drawingml/2006/table">
            <a:tbl>
              <a:tblPr firstRow="1" bandRow="1">
                <a:tableStyleId>{5C22544A-7EE6-4342-B048-85BDC9FD1C3A}</a:tableStyleId>
              </a:tblPr>
              <a:tblGrid>
                <a:gridCol w="2209708"/>
                <a:gridCol w="7353392"/>
              </a:tblGrid>
              <a:tr h="679886">
                <a:tc>
                  <a:txBody>
                    <a:bodyPr/>
                    <a:lstStyle/>
                    <a:p>
                      <a:pPr algn="ctr"/>
                      <a:r>
                        <a:rPr lang="tr-TR" sz="1400" dirty="0" smtClean="0"/>
                        <a:t>TÜR</a:t>
                      </a:r>
                      <a:endParaRPr lang="tr-TR" sz="1400" dirty="0"/>
                    </a:p>
                  </a:txBody>
                  <a:tcPr/>
                </a:tc>
                <a:tc>
                  <a:txBody>
                    <a:bodyPr/>
                    <a:lstStyle/>
                    <a:p>
                      <a:pPr algn="ctr"/>
                      <a:r>
                        <a:rPr lang="tr-TR" sz="1400" dirty="0" smtClean="0"/>
                        <a:t>SORUMLULUK</a:t>
                      </a:r>
                      <a:r>
                        <a:rPr lang="tr-TR" sz="1400" baseline="0" dirty="0" smtClean="0"/>
                        <a:t> </a:t>
                      </a:r>
                      <a:endParaRPr lang="tr-TR" sz="1400" dirty="0"/>
                    </a:p>
                  </a:txBody>
                  <a:tcPr/>
                </a:tc>
              </a:tr>
              <a:tr h="2535601">
                <a:tc>
                  <a:txBody>
                    <a:bodyPr/>
                    <a:lstStyle/>
                    <a:p>
                      <a:r>
                        <a:rPr lang="tr-TR" sz="1400" baseline="0" dirty="0" smtClean="0">
                          <a:solidFill>
                            <a:srgbClr val="FF0000"/>
                          </a:solidFill>
                        </a:rPr>
                        <a:t>DERNEK/VAKIFLARA AİT İKTİSADİ İŞLETMELER </a:t>
                      </a:r>
                      <a:endParaRPr lang="tr-TR" sz="1400" dirty="0">
                        <a:solidFill>
                          <a:srgbClr val="FF0000"/>
                        </a:solidFill>
                      </a:endParaRPr>
                    </a:p>
                  </a:txBody>
                  <a:tcPr/>
                </a:tc>
                <a:tc>
                  <a:txBody>
                    <a:bodyPr/>
                    <a:lstStyle/>
                    <a:p>
                      <a:pPr marL="285750" indent="-285750">
                        <a:buFont typeface="Arial" panose="020B0604020202020204" pitchFamily="34" charset="0"/>
                        <a:buChar char="•"/>
                      </a:pPr>
                      <a:r>
                        <a:rPr lang="tr-TR" sz="1400" kern="1200" dirty="0" smtClean="0">
                          <a:solidFill>
                            <a:schemeClr val="dk1"/>
                          </a:solidFill>
                          <a:effectLst/>
                          <a:latin typeface="+mn-lt"/>
                          <a:ea typeface="+mn-ea"/>
                          <a:cs typeface="+mn-cs"/>
                        </a:rPr>
                        <a:t>İKTİSADİ İŞLETMEYİ İDARE EDENLER,</a:t>
                      </a:r>
                      <a:endParaRPr lang="tr-TR" sz="1400" kern="1200" baseline="0" dirty="0" smtClean="0">
                        <a:solidFill>
                          <a:schemeClr val="dk1"/>
                        </a:solidFill>
                        <a:effectLst/>
                        <a:latin typeface="+mn-lt"/>
                        <a:ea typeface="+mn-ea"/>
                        <a:cs typeface="+mn-cs"/>
                      </a:endParaRPr>
                    </a:p>
                    <a:p>
                      <a:pPr marL="285750" indent="-285750">
                        <a:buFont typeface="Arial" panose="020B0604020202020204" pitchFamily="34" charset="0"/>
                        <a:buChar char="•"/>
                      </a:pPr>
                      <a:endParaRPr lang="tr-TR" sz="700" kern="1200" baseline="0" dirty="0" smtClean="0">
                        <a:solidFill>
                          <a:schemeClr val="dk1"/>
                        </a:solidFill>
                        <a:effectLst/>
                        <a:latin typeface="+mn-lt"/>
                        <a:ea typeface="+mn-ea"/>
                        <a:cs typeface="+mn-cs"/>
                      </a:endParaRPr>
                    </a:p>
                    <a:p>
                      <a:pPr marL="285750" indent="-285750">
                        <a:buFont typeface="Arial" panose="020B0604020202020204" pitchFamily="34" charset="0"/>
                        <a:buChar char="•"/>
                      </a:pPr>
                      <a:r>
                        <a:rPr lang="tr-TR" sz="1400" kern="1200" dirty="0" smtClean="0">
                          <a:solidFill>
                            <a:schemeClr val="dk1"/>
                          </a:solidFill>
                          <a:effectLst/>
                          <a:latin typeface="+mn-lt"/>
                          <a:ea typeface="+mn-ea"/>
                          <a:cs typeface="+mn-cs"/>
                        </a:rPr>
                        <a:t>İKTİSADİ İŞLETMEYİ İDARE EDENLERİN MAL VARLIĞINDAN KARŞILANAMAYAN KISIM İÇİN TÜZEL KİŞİLİĞİ BULUNMAYAN İKTİSADİ İŞLETMENİN TÜM TİCARİ FAALİYETLERİNİ DERNEK/VAKIF ADINA YAPIYOR OLMASI VE İKTİSADİ İŞLETMENİN HER TÜRLÜ HAK, ALACAK, BORÇ VE YÜKÜMLÜLÜKLERİNDEN DERNEĞİN/VAKFIN SORUMLU OLMASI NEDENİYLE, DERNEK/VAKIF TÜZEL KİŞİLİĞİ,</a:t>
                      </a:r>
                    </a:p>
                    <a:p>
                      <a:pPr marL="0" indent="0">
                        <a:buFont typeface="Arial" panose="020B0604020202020204" pitchFamily="34" charset="0"/>
                        <a:buNone/>
                      </a:pPr>
                      <a:endParaRPr lang="tr-TR" sz="800" kern="1200" dirty="0" smtClean="0">
                        <a:solidFill>
                          <a:schemeClr val="dk1"/>
                        </a:solidFill>
                        <a:effectLst/>
                        <a:latin typeface="+mn-lt"/>
                        <a:ea typeface="+mn-ea"/>
                        <a:cs typeface="+mn-cs"/>
                      </a:endParaRPr>
                    </a:p>
                    <a:p>
                      <a:pPr marL="285750" indent="-285750">
                        <a:buFont typeface="Arial" panose="020B0604020202020204" pitchFamily="34" charset="0"/>
                        <a:buChar char="•"/>
                      </a:pPr>
                      <a:r>
                        <a:rPr lang="tr-TR" sz="1400" kern="1200" dirty="0" smtClean="0">
                          <a:solidFill>
                            <a:schemeClr val="dk1"/>
                          </a:solidFill>
                          <a:effectLst/>
                          <a:latin typeface="+mn-lt"/>
                          <a:ea typeface="+mn-ea"/>
                          <a:cs typeface="+mn-cs"/>
                        </a:rPr>
                        <a:t>İKTİSADİ İŞLETMENİN BORÇLARININ DERNEK/VAKIF TÜZEL KİŞİLİĞİNDEN TAHSİL EDİLEMEMESİ VEYA TAHSİL EDİLEMEYECEĞİNİN ANLAŞILMASI DURUMUNDA, DERNEK/VAKIF KANUNİ TEMSİLCİLERİ,</a:t>
                      </a:r>
                    </a:p>
                    <a:p>
                      <a:pPr marL="0" indent="0">
                        <a:buFont typeface="Arial" panose="020B0604020202020204" pitchFamily="34" charset="0"/>
                        <a:buNone/>
                      </a:pPr>
                      <a:r>
                        <a:rPr lang="tr-TR" sz="1400" kern="1200" dirty="0" smtClean="0">
                          <a:solidFill>
                            <a:schemeClr val="dk1"/>
                          </a:solidFill>
                          <a:effectLst/>
                          <a:latin typeface="+mn-lt"/>
                          <a:ea typeface="+mn-ea"/>
                          <a:cs typeface="+mn-cs"/>
                        </a:rPr>
                        <a:t>       BORCUN TAMAINDAN SORUMLUDUR. </a:t>
                      </a:r>
                    </a:p>
                    <a:p>
                      <a:pPr marL="0" indent="0">
                        <a:buFont typeface="Arial" panose="020B0604020202020204" pitchFamily="34" charset="0"/>
                        <a:buNone/>
                      </a:pPr>
                      <a:r>
                        <a:rPr lang="tr-TR" sz="1400" kern="1200" dirty="0" smtClean="0">
                          <a:solidFill>
                            <a:schemeClr val="dk1"/>
                          </a:solidFill>
                          <a:effectLst/>
                          <a:latin typeface="+mn-lt"/>
                          <a:ea typeface="+mn-ea"/>
                          <a:cs typeface="+mn-cs"/>
                        </a:rPr>
                        <a:t>	</a:t>
                      </a:r>
                      <a:endParaRPr lang="tr-TR" sz="1400" kern="1200" dirty="0">
                        <a:solidFill>
                          <a:schemeClr val="dk1"/>
                        </a:solidFill>
                        <a:effectLst/>
                        <a:latin typeface="+mn-lt"/>
                        <a:ea typeface="+mn-ea"/>
                        <a:cs typeface="+mn-cs"/>
                      </a:endParaRPr>
                    </a:p>
                  </a:txBody>
                  <a:tcPr/>
                </a:tc>
              </a:tr>
              <a:tr h="1825073">
                <a:tc>
                  <a:txBody>
                    <a:bodyPr/>
                    <a:lstStyle/>
                    <a:p>
                      <a:r>
                        <a:rPr lang="tr-TR" sz="1400" dirty="0" smtClean="0">
                          <a:solidFill>
                            <a:srgbClr val="FF0000"/>
                          </a:solidFill>
                        </a:rPr>
                        <a:t>KOOPERATİFLER </a:t>
                      </a:r>
                      <a:endParaRPr lang="tr-TR" sz="1400" dirty="0">
                        <a:solidFill>
                          <a:srgbClr val="FF0000"/>
                        </a:solidFill>
                      </a:endParaRPr>
                    </a:p>
                  </a:txBody>
                  <a:tcPr/>
                </a:tc>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tr-TR" sz="1400" dirty="0" smtClean="0"/>
                        <a:t>YÖNETİM</a:t>
                      </a:r>
                      <a:r>
                        <a:rPr lang="tr-TR" sz="1400" baseline="0" dirty="0" smtClean="0"/>
                        <a:t> KURULU ÜYELERİ (TEMSİL VE İLZAMA YETKİLİ KILINMIŞ ÜYE VARSA BU ÜYELER), DIŞARIDAN ATANAN MÜDÜR/LER  BORCUN TAMAMINDAN SORUMLUDUR.</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tr-TR" sz="1400" dirty="0" smtClean="0"/>
                        <a:t>KOOPERATİFİN İFLASINA, DAĞILMASINA YA DA DAĞITILMASINA KARAR VERİLMESİNDEN VE TASFİYESİNDEN SONRA KOOPERATİFİN MALVARLIĞININ BORÇLARINI ÖDEMEYE YETMEDİĞİNİN ANLAŞILMASI HALİNDE, KOOPERATİF ANA SÖZLEŞMESİNDE, KOOPERATİF BORÇLARINDAN KOOPERATİF ORTAKLARININ DA SORUMLU OLDUKLARI DÜZENLENMİŞ OLMASI ŞARTIYLA VE ANA SÖZLEŞMEDE BELİRLENEN SORUMLULUK DURUMLARINA GÖRE ORTAKLAR</a:t>
                      </a:r>
                    </a:p>
                  </a:txBody>
                  <a:tcPr/>
                </a:tc>
              </a:tr>
            </a:tbl>
          </a:graphicData>
        </a:graphic>
      </p:graphicFrame>
      <p:sp>
        <p:nvSpPr>
          <p:cNvPr id="2" name="Slayt Numarası Yer Tutucusu 1"/>
          <p:cNvSpPr>
            <a:spLocks noGrp="1"/>
          </p:cNvSpPr>
          <p:nvPr>
            <p:ph type="sldNum" sz="quarter" idx="12"/>
          </p:nvPr>
        </p:nvSpPr>
        <p:spPr/>
        <p:txBody>
          <a:bodyPr/>
          <a:lstStyle/>
          <a:p>
            <a:fld id="{16449A80-6FDC-475E-9293-1C17F140D77C}" type="slidenum">
              <a:rPr lang="tr-TR" smtClean="0"/>
              <a:t>27</a:t>
            </a:fld>
            <a:endParaRPr lang="tr-TR"/>
          </a:p>
        </p:txBody>
      </p:sp>
    </p:spTree>
    <p:extLst>
      <p:ext uri="{BB962C8B-B14F-4D97-AF65-F5344CB8AC3E}">
        <p14:creationId xmlns:p14="http://schemas.microsoft.com/office/powerpoint/2010/main" val="202297882"/>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35 - MÜKERRER 35</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28</a:t>
            </a:fld>
            <a:endParaRPr lang="tr-TR" dirty="0">
              <a:solidFill>
                <a:schemeClr val="bg1"/>
              </a:solidFill>
              <a:latin typeface="GalanoGrotesque-Medium" panose="00000600000000000000" pitchFamily="50" charset="-94"/>
            </a:endParaRPr>
          </a:p>
        </p:txBody>
      </p:sp>
      <p:sp>
        <p:nvSpPr>
          <p:cNvPr id="15" name="İçerik Yer Tutucusu 2"/>
          <p:cNvSpPr>
            <a:spLocks noGrp="1"/>
          </p:cNvSpPr>
          <p:nvPr>
            <p:ph idx="1"/>
          </p:nvPr>
        </p:nvSpPr>
        <p:spPr>
          <a:xfrm>
            <a:off x="657225" y="680395"/>
            <a:ext cx="10287000" cy="5625155"/>
          </a:xfrm>
        </p:spPr>
        <p:txBody>
          <a:bodyPr>
            <a:normAutofit fontScale="92500" lnSpcReduction="20000"/>
          </a:bodyPr>
          <a:lstStyle/>
          <a:p>
            <a:pPr marL="358775" indent="0" algn="just" defTabSz="358775">
              <a:buNone/>
              <a:tabLst>
                <a:tab pos="358775" algn="l"/>
              </a:tabLst>
            </a:pPr>
            <a:r>
              <a:rPr lang="tr-TR" sz="3600" dirty="0" smtClean="0">
                <a:solidFill>
                  <a:srgbClr val="FF0000"/>
                </a:solidFill>
              </a:rPr>
              <a:t>Limited şirket ortaklık payının devri tescil ve ilan </a:t>
            </a:r>
            <a:r>
              <a:rPr lang="tr-TR" sz="3600" dirty="0">
                <a:solidFill>
                  <a:srgbClr val="FF0000"/>
                </a:solidFill>
              </a:rPr>
              <a:t>edilmese </a:t>
            </a:r>
            <a:r>
              <a:rPr lang="tr-TR" sz="3600" dirty="0" smtClean="0">
                <a:solidFill>
                  <a:srgbClr val="FF0000"/>
                </a:solidFill>
              </a:rPr>
              <a:t>de  devredildiği </a:t>
            </a:r>
            <a:r>
              <a:rPr lang="tr-TR" sz="3600" dirty="0">
                <a:solidFill>
                  <a:srgbClr val="FF0000"/>
                </a:solidFill>
              </a:rPr>
              <a:t>tarih olarak</a:t>
            </a:r>
            <a:r>
              <a:rPr lang="tr-TR" sz="3600" dirty="0" smtClean="0">
                <a:solidFill>
                  <a:srgbClr val="FF0000"/>
                </a:solidFill>
              </a:rPr>
              <a:t>;</a:t>
            </a:r>
            <a:r>
              <a:rPr lang="tr-TR" sz="2400" dirty="0">
                <a:solidFill>
                  <a:srgbClr val="FF0000"/>
                </a:solidFill>
              </a:rPr>
              <a:t> </a:t>
            </a:r>
            <a:endParaRPr lang="tr-TR" sz="2400" dirty="0" smtClean="0">
              <a:solidFill>
                <a:srgbClr val="FF0000"/>
              </a:solidFill>
            </a:endParaRPr>
          </a:p>
          <a:p>
            <a:pPr algn="just"/>
            <a:r>
              <a:rPr lang="tr-TR" dirty="0" smtClean="0"/>
              <a:t>Şirket </a:t>
            </a:r>
            <a:r>
              <a:rPr lang="tr-TR" dirty="0"/>
              <a:t>esas sözleşmesinde aksi öngörülmemişse, noterde yapılan hisse </a:t>
            </a:r>
            <a:r>
              <a:rPr lang="tr-TR" dirty="0" smtClean="0"/>
              <a:t>devir sözleşmesinin </a:t>
            </a:r>
            <a:r>
              <a:rPr lang="tr-TR" b="1" dirty="0"/>
              <a:t>ortaklar genel kurulunun onayına sunulması </a:t>
            </a:r>
            <a:r>
              <a:rPr lang="tr-TR" dirty="0"/>
              <a:t>zorunlu olup, </a:t>
            </a:r>
            <a:r>
              <a:rPr lang="tr-TR" b="1" dirty="0">
                <a:solidFill>
                  <a:srgbClr val="FF0000"/>
                </a:solidFill>
              </a:rPr>
              <a:t>ortaklık payının devredildiği tarih olarak ortaklar genel kurulunun onayladığı tarihin</a:t>
            </a:r>
            <a:r>
              <a:rPr lang="tr-TR" b="1" dirty="0" smtClean="0">
                <a:solidFill>
                  <a:srgbClr val="FF0000"/>
                </a:solidFill>
              </a:rPr>
              <a:t>,</a:t>
            </a:r>
          </a:p>
          <a:p>
            <a:pPr algn="just"/>
            <a:r>
              <a:rPr lang="tr-TR" dirty="0" smtClean="0"/>
              <a:t>noter </a:t>
            </a:r>
            <a:r>
              <a:rPr lang="tr-TR" dirty="0"/>
              <a:t>tasdikli hisse devir sözleşmesinin, ortaklar genel kurulunun onayına </a:t>
            </a:r>
            <a:r>
              <a:rPr lang="tr-TR" dirty="0" smtClean="0"/>
              <a:t>sunulması üzerine </a:t>
            </a:r>
            <a:r>
              <a:rPr lang="tr-TR" b="1" dirty="0"/>
              <a:t>ortaklar genel kurulunca başvurudan itibaren </a:t>
            </a:r>
            <a:r>
              <a:rPr lang="tr-TR" b="1" dirty="0">
                <a:solidFill>
                  <a:srgbClr val="FF0000"/>
                </a:solidFill>
              </a:rPr>
              <a:t>üç ay içinde reddedilmediği</a:t>
            </a:r>
            <a:r>
              <a:rPr lang="tr-TR" dirty="0"/>
              <a:t> durumda, </a:t>
            </a:r>
            <a:r>
              <a:rPr lang="tr-TR" b="1" dirty="0"/>
              <a:t>hisse devri onaylanmış </a:t>
            </a:r>
            <a:r>
              <a:rPr lang="tr-TR" dirty="0"/>
              <a:t>sayılacağından </a:t>
            </a:r>
            <a:r>
              <a:rPr lang="tr-TR" b="1" dirty="0">
                <a:solidFill>
                  <a:srgbClr val="FF0000"/>
                </a:solidFill>
              </a:rPr>
              <a:t>üç aylık sürenin son gününün,</a:t>
            </a:r>
          </a:p>
          <a:p>
            <a:pPr algn="just"/>
            <a:r>
              <a:rPr lang="tr-TR" dirty="0" smtClean="0"/>
              <a:t>şirket </a:t>
            </a:r>
            <a:r>
              <a:rPr lang="tr-TR" dirty="0"/>
              <a:t>sözleşmesinde ortaklık payının devri için </a:t>
            </a:r>
            <a:r>
              <a:rPr lang="tr-TR" b="1" dirty="0"/>
              <a:t>ortaklar genel kurulunun </a:t>
            </a:r>
            <a:r>
              <a:rPr lang="tr-TR" b="1" dirty="0" smtClean="0"/>
              <a:t>onayının aranmadığı</a:t>
            </a:r>
            <a:r>
              <a:rPr lang="tr-TR" dirty="0" smtClean="0"/>
              <a:t> </a:t>
            </a:r>
            <a:r>
              <a:rPr lang="tr-TR" dirty="0"/>
              <a:t>durumlarda ise </a:t>
            </a:r>
            <a:r>
              <a:rPr lang="tr-TR" b="1" dirty="0">
                <a:solidFill>
                  <a:srgbClr val="FF0000"/>
                </a:solidFill>
              </a:rPr>
              <a:t>noter hisse devir sözleşmesi tarihinin</a:t>
            </a:r>
            <a:r>
              <a:rPr lang="tr-TR" dirty="0"/>
              <a:t>,</a:t>
            </a:r>
          </a:p>
          <a:p>
            <a:pPr marL="0" indent="0" algn="just">
              <a:buNone/>
            </a:pPr>
            <a:r>
              <a:rPr lang="tr-TR" dirty="0"/>
              <a:t> </a:t>
            </a:r>
            <a:r>
              <a:rPr lang="tr-TR" dirty="0" smtClean="0"/>
              <a:t>     esas alınması </a:t>
            </a:r>
            <a:r>
              <a:rPr lang="tr-TR" dirty="0"/>
              <a:t>gerekmektedir.</a:t>
            </a:r>
          </a:p>
          <a:p>
            <a:pPr marL="358775" indent="0" algn="just">
              <a:buNone/>
            </a:pPr>
            <a:r>
              <a:rPr lang="tr-TR" dirty="0" smtClean="0"/>
              <a:t>Noterde </a:t>
            </a:r>
            <a:r>
              <a:rPr lang="tr-TR" dirty="0"/>
              <a:t>yapılan hisse devir sözleşmesinin ortaklar genel </a:t>
            </a:r>
            <a:r>
              <a:rPr lang="tr-TR" dirty="0" smtClean="0"/>
              <a:t>kuruluna  sunulması </a:t>
            </a:r>
            <a:r>
              <a:rPr lang="tr-TR" dirty="0"/>
              <a:t>üzerine </a:t>
            </a:r>
            <a:r>
              <a:rPr lang="tr-TR" b="1" dirty="0">
                <a:solidFill>
                  <a:srgbClr val="FF0000"/>
                </a:solidFill>
              </a:rPr>
              <a:t>ortaklık pay devrinin reddedilmesi </a:t>
            </a:r>
            <a:r>
              <a:rPr lang="tr-TR" dirty="0"/>
              <a:t>durumunda, </a:t>
            </a:r>
            <a:r>
              <a:rPr lang="tr-TR" b="1" dirty="0"/>
              <a:t>geçerli bir hisse devir sözleşmesinden </a:t>
            </a:r>
            <a:r>
              <a:rPr lang="tr-TR" b="1" dirty="0" smtClean="0"/>
              <a:t>bahsedilmeyecektir.</a:t>
            </a:r>
            <a:endParaRPr lang="tr-TR" dirty="0"/>
          </a:p>
        </p:txBody>
      </p:sp>
    </p:spTree>
    <p:extLst>
      <p:ext uri="{BB962C8B-B14F-4D97-AF65-F5344CB8AC3E}">
        <p14:creationId xmlns:p14="http://schemas.microsoft.com/office/powerpoint/2010/main" val="3245222048"/>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35 - MÜKERRER 35</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29</a:t>
            </a:fld>
            <a:endParaRPr lang="tr-TR" dirty="0">
              <a:solidFill>
                <a:schemeClr val="bg1"/>
              </a:solidFill>
              <a:latin typeface="GalanoGrotesque-Medium" panose="00000600000000000000" pitchFamily="50" charset="-94"/>
            </a:endParaRPr>
          </a:p>
        </p:txBody>
      </p:sp>
      <p:sp>
        <p:nvSpPr>
          <p:cNvPr id="9" name="13 İçerik Yer Tutucusu"/>
          <p:cNvSpPr>
            <a:spLocks noGrp="1"/>
          </p:cNvSpPr>
          <p:nvPr>
            <p:ph sz="quarter" idx="4294967295"/>
          </p:nvPr>
        </p:nvSpPr>
        <p:spPr>
          <a:xfrm>
            <a:off x="975536" y="1316467"/>
            <a:ext cx="4172271" cy="5256584"/>
          </a:xfrm>
          <a:prstGeom prst="rect">
            <a:avLst/>
          </a:prstGeom>
        </p:spPr>
        <p:txBody>
          <a:bodyPr rtlCol="0">
            <a:noAutofit/>
          </a:bodyPr>
          <a:lstStyle/>
          <a:p>
            <a:pPr algn="just">
              <a:buClr>
                <a:srgbClr val="C00000"/>
              </a:buClr>
              <a:buFont typeface="Wingdings" pitchFamily="2" charset="2"/>
              <a:buChar char="ü"/>
              <a:defRPr/>
            </a:pPr>
            <a:r>
              <a:rPr lang="tr-TR" sz="1800" b="1" dirty="0" smtClean="0">
                <a:solidFill>
                  <a:srgbClr val="FF0000"/>
                </a:solidFill>
              </a:rPr>
              <a:t>6102 sayılı Kanunun </a:t>
            </a:r>
            <a:r>
              <a:rPr lang="tr-TR" sz="1800" dirty="0" smtClean="0"/>
              <a:t>623 üncü maddesinin (1) numaralı fıkrasındaki hüküm ile </a:t>
            </a:r>
            <a:r>
              <a:rPr lang="tr-TR" sz="1800" b="1" dirty="0" smtClean="0"/>
              <a:t>mülga 6762 sayılı Türk Ticaret Kanunun 540 </a:t>
            </a:r>
            <a:r>
              <a:rPr lang="tr-TR" sz="1800" b="1" dirty="0" err="1" smtClean="0"/>
              <a:t>ıncı</a:t>
            </a:r>
            <a:r>
              <a:rPr lang="tr-TR" sz="1800" b="1" dirty="0" smtClean="0"/>
              <a:t> </a:t>
            </a:r>
            <a:r>
              <a:rPr lang="tr-TR" sz="1800" dirty="0" smtClean="0"/>
              <a:t>maddesindeki müdür/müdürlerin şirket sözleşmesinde gösterilmemesi halinde </a:t>
            </a:r>
            <a:r>
              <a:rPr lang="tr-TR" sz="1800" b="1" dirty="0" smtClean="0"/>
              <a:t>bütün ortakların kanun gereği kendiliğinden </a:t>
            </a:r>
            <a:r>
              <a:rPr lang="tr-TR" sz="1800" b="1" u="sng" dirty="0" smtClean="0">
                <a:solidFill>
                  <a:srgbClr val="FF0000"/>
                </a:solidFill>
              </a:rPr>
              <a:t>müdür sayıldığı sistemden vazgeçilmiştir.</a:t>
            </a:r>
          </a:p>
          <a:p>
            <a:pPr marL="0" indent="0" algn="just">
              <a:buClr>
                <a:srgbClr val="C00000"/>
              </a:buClr>
              <a:buNone/>
              <a:defRPr/>
            </a:pPr>
            <a:endParaRPr lang="tr-TR" sz="1800" b="1" u="sng" dirty="0" smtClean="0">
              <a:solidFill>
                <a:srgbClr val="FF0000"/>
              </a:solidFill>
            </a:endParaRPr>
          </a:p>
          <a:p>
            <a:pPr algn="just">
              <a:buClr>
                <a:srgbClr val="C00000"/>
              </a:buClr>
              <a:buFont typeface="Wingdings" pitchFamily="2" charset="2"/>
              <a:buChar char="ü"/>
              <a:defRPr/>
            </a:pPr>
            <a:r>
              <a:rPr lang="tr-TR" sz="1800" dirty="0" smtClean="0"/>
              <a:t>Yönetim ve temsil organı bulunmayan bir şirketin vergi dairesince tespiti halinde ilgili ticaret sicili müdürlüğüne bildirimde bulunulması uygun olacaktır.</a:t>
            </a:r>
          </a:p>
          <a:p>
            <a:pPr algn="just">
              <a:buClr>
                <a:srgbClr val="C00000"/>
              </a:buClr>
              <a:buFont typeface="Wingdings" pitchFamily="2" charset="2"/>
              <a:buChar char="ü"/>
              <a:defRPr/>
            </a:pPr>
            <a:endParaRPr lang="tr-TR" sz="1800" dirty="0" smtClean="0">
              <a:cs typeface="Times New Roman" pitchFamily="18" charset="0"/>
            </a:endParaRPr>
          </a:p>
          <a:p>
            <a:pPr algn="just" fontAlgn="auto">
              <a:spcAft>
                <a:spcPts val="0"/>
              </a:spcAft>
              <a:buClr>
                <a:srgbClr val="C00000"/>
              </a:buClr>
              <a:buFont typeface="Wingdings" pitchFamily="2" charset="2"/>
              <a:buChar char="ü"/>
              <a:defRPr/>
            </a:pPr>
            <a:endParaRPr lang="tr-TR" sz="2200" dirty="0" smtClean="0">
              <a:cs typeface="Times New Roman" pitchFamily="18" charset="0"/>
            </a:endParaRPr>
          </a:p>
        </p:txBody>
      </p:sp>
      <p:sp>
        <p:nvSpPr>
          <p:cNvPr id="10" name="14 İçerik Yer Tutucusu"/>
          <p:cNvSpPr>
            <a:spLocks noGrp="1"/>
          </p:cNvSpPr>
          <p:nvPr>
            <p:ph sz="quarter" idx="4294967295"/>
          </p:nvPr>
        </p:nvSpPr>
        <p:spPr>
          <a:xfrm>
            <a:off x="6108375" y="1316467"/>
            <a:ext cx="4294654" cy="5452715"/>
          </a:xfrm>
          <a:prstGeom prst="rect">
            <a:avLst/>
          </a:prstGeom>
        </p:spPr>
        <p:txBody>
          <a:bodyPr rtlCol="0">
            <a:noAutofit/>
          </a:bodyPr>
          <a:lstStyle/>
          <a:p>
            <a:pPr marL="322326" indent="-285750" algn="just">
              <a:buClr>
                <a:srgbClr val="C00000"/>
              </a:buClr>
              <a:buFont typeface="Wingdings" pitchFamily="2" charset="2"/>
              <a:buChar char="ü"/>
              <a:defRPr/>
            </a:pPr>
            <a:r>
              <a:rPr lang="tr-TR" sz="1800" dirty="0" smtClean="0"/>
              <a:t>Limited şirketin kanunen gerekli </a:t>
            </a:r>
            <a:r>
              <a:rPr lang="tr-TR" sz="1800" b="1" dirty="0" smtClean="0">
                <a:solidFill>
                  <a:srgbClr val="FF0000"/>
                </a:solidFill>
              </a:rPr>
              <a:t>organlarından biri </a:t>
            </a:r>
            <a:r>
              <a:rPr lang="tr-TR" sz="1800" dirty="0" smtClean="0"/>
              <a:t>(genel kurul ile yönetim ve temsil) </a:t>
            </a:r>
            <a:r>
              <a:rPr lang="tr-TR" sz="1800" b="1" dirty="0" smtClean="0">
                <a:solidFill>
                  <a:srgbClr val="FF0000"/>
                </a:solidFill>
              </a:rPr>
              <a:t>mevcut değilse </a:t>
            </a:r>
            <a:r>
              <a:rPr lang="tr-TR" sz="1800" b="1" dirty="0" smtClean="0"/>
              <a:t>VEYA</a:t>
            </a:r>
            <a:r>
              <a:rPr lang="tr-TR" sz="1800" dirty="0" smtClean="0"/>
              <a:t> </a:t>
            </a:r>
            <a:r>
              <a:rPr lang="tr-TR" sz="1800" b="1" dirty="0" smtClean="0">
                <a:solidFill>
                  <a:srgbClr val="FF0000"/>
                </a:solidFill>
              </a:rPr>
              <a:t>genel kurul toplanamıyorsa</a:t>
            </a:r>
            <a:r>
              <a:rPr lang="tr-TR" sz="1800" dirty="0" smtClean="0"/>
              <a:t>, sadece </a:t>
            </a:r>
            <a:r>
              <a:rPr lang="tr-TR" sz="1800" b="1" dirty="0" smtClean="0"/>
              <a:t>ortakların</a:t>
            </a:r>
            <a:r>
              <a:rPr lang="tr-TR" sz="1800" dirty="0" smtClean="0"/>
              <a:t> veya </a:t>
            </a:r>
            <a:r>
              <a:rPr lang="tr-TR" sz="1800" b="1" dirty="0" smtClean="0"/>
              <a:t>şirket alacaklılarının </a:t>
            </a:r>
            <a:r>
              <a:rPr lang="tr-TR" sz="1800" dirty="0" smtClean="0"/>
              <a:t>şirket merkezinin bulunduğu yerdeki </a:t>
            </a:r>
            <a:r>
              <a:rPr lang="tr-TR" sz="1800" b="1" dirty="0" smtClean="0"/>
              <a:t>asliye ticaret mahkemesinden </a:t>
            </a:r>
            <a:r>
              <a:rPr lang="tr-TR" sz="1800" b="1" dirty="0" smtClean="0">
                <a:solidFill>
                  <a:srgbClr val="FF0000"/>
                </a:solidFill>
              </a:rPr>
              <a:t>FESİH DAVASI  AÇMASI</a:t>
            </a:r>
            <a:r>
              <a:rPr lang="tr-TR" sz="1800" dirty="0" smtClean="0"/>
              <a:t> mümkün bulunmaktadır.</a:t>
            </a:r>
          </a:p>
          <a:p>
            <a:pPr marL="322326" indent="-285750" algn="just">
              <a:buClr>
                <a:srgbClr val="C00000"/>
              </a:buClr>
              <a:buFont typeface="Wingdings" pitchFamily="2" charset="2"/>
              <a:buChar char="ü"/>
              <a:defRPr/>
            </a:pPr>
            <a:r>
              <a:rPr lang="tr-TR" sz="1800" dirty="0" smtClean="0">
                <a:solidFill>
                  <a:srgbClr val="FF0000"/>
                </a:solidFill>
              </a:rPr>
              <a:t>Hazine yararı bulunduğunun anlaşılması halinde vergi dairesince fesih davası açılması gerekmektedir.</a:t>
            </a:r>
          </a:p>
          <a:p>
            <a:pPr marL="322326" indent="-285750" algn="just">
              <a:buClr>
                <a:srgbClr val="C00000"/>
              </a:buClr>
              <a:buFont typeface="Wingdings" pitchFamily="2" charset="2"/>
              <a:buChar char="ü"/>
              <a:defRPr/>
            </a:pPr>
            <a:r>
              <a:rPr lang="tr-TR" sz="1800" dirty="0" smtClean="0"/>
              <a:t>Müdür ataması yapılmamış limited şirketlerde </a:t>
            </a:r>
            <a:r>
              <a:rPr lang="tr-TR" sz="1800" b="1" dirty="0" smtClean="0">
                <a:solidFill>
                  <a:srgbClr val="FF0000"/>
                </a:solidFill>
              </a:rPr>
              <a:t>ortaklar hakkında 35 inci madde kapsamında takip işlemi </a:t>
            </a:r>
            <a:r>
              <a:rPr lang="tr-TR" sz="1800" dirty="0" smtClean="0"/>
              <a:t>yapılacağı tabiidir.          </a:t>
            </a:r>
          </a:p>
          <a:p>
            <a:pPr marL="322326" indent="-285750" algn="just">
              <a:buClr>
                <a:srgbClr val="C00000"/>
              </a:buClr>
              <a:buFont typeface="Wingdings" pitchFamily="2" charset="2"/>
              <a:buChar char="ü"/>
              <a:defRPr/>
            </a:pPr>
            <a:endParaRPr lang="tr-TR" sz="1800" dirty="0" smtClean="0"/>
          </a:p>
          <a:p>
            <a:pPr marL="322326" indent="-285750" algn="just" fontAlgn="auto">
              <a:spcAft>
                <a:spcPts val="0"/>
              </a:spcAft>
              <a:buClr>
                <a:srgbClr val="C00000"/>
              </a:buClr>
              <a:buFont typeface="Wingdings" pitchFamily="2" charset="2"/>
              <a:buChar char="ü"/>
              <a:defRPr/>
            </a:pPr>
            <a:endParaRPr lang="tr-TR" sz="2200" dirty="0">
              <a:cs typeface="Times New Roman" pitchFamily="18" charset="0"/>
            </a:endParaRPr>
          </a:p>
        </p:txBody>
      </p:sp>
    </p:spTree>
    <p:extLst>
      <p:ext uri="{BB962C8B-B14F-4D97-AF65-F5344CB8AC3E}">
        <p14:creationId xmlns:p14="http://schemas.microsoft.com/office/powerpoint/2010/main" val="3087252625"/>
      </p:ext>
    </p:extLst>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35 - MÜKERRER 35</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30</a:t>
            </a:fld>
            <a:endParaRPr lang="tr-TR" dirty="0">
              <a:solidFill>
                <a:schemeClr val="bg1"/>
              </a:solidFill>
              <a:latin typeface="GalanoGrotesque-Medium" panose="00000600000000000000" pitchFamily="50" charset="-94"/>
            </a:endParaRPr>
          </a:p>
        </p:txBody>
      </p:sp>
      <p:sp>
        <p:nvSpPr>
          <p:cNvPr id="15" name="İçerik Yer Tutucusu 2"/>
          <p:cNvSpPr>
            <a:spLocks noGrp="1"/>
          </p:cNvSpPr>
          <p:nvPr>
            <p:ph idx="1"/>
          </p:nvPr>
        </p:nvSpPr>
        <p:spPr>
          <a:xfrm>
            <a:off x="1089329" y="1316914"/>
            <a:ext cx="9724445" cy="4785395"/>
          </a:xfrm>
        </p:spPr>
        <p:txBody>
          <a:bodyPr>
            <a:normAutofit/>
          </a:bodyPr>
          <a:lstStyle/>
          <a:p>
            <a:pPr marL="0" indent="0" algn="just">
              <a:buNone/>
            </a:pPr>
            <a:r>
              <a:rPr lang="tr-TR" dirty="0"/>
              <a:t>Yönetim kurulu kararları ile </a:t>
            </a:r>
            <a:r>
              <a:rPr lang="tr-TR" dirty="0" smtClean="0"/>
              <a:t>tüzel kişiliğin </a:t>
            </a:r>
            <a:r>
              <a:rPr lang="tr-TR" b="1" dirty="0" smtClean="0">
                <a:solidFill>
                  <a:srgbClr val="FF0000"/>
                </a:solidFill>
              </a:rPr>
              <a:t>temsil </a:t>
            </a:r>
            <a:r>
              <a:rPr lang="tr-TR" b="1" dirty="0">
                <a:solidFill>
                  <a:srgbClr val="FF0000"/>
                </a:solidFill>
              </a:rPr>
              <a:t>yetkisinin </a:t>
            </a:r>
            <a:r>
              <a:rPr lang="tr-TR" b="1" u="sng" dirty="0">
                <a:solidFill>
                  <a:srgbClr val="FF0000"/>
                </a:solidFill>
              </a:rPr>
              <a:t>belirli bir süre için </a:t>
            </a:r>
            <a:r>
              <a:rPr lang="tr-TR" b="1" dirty="0">
                <a:solidFill>
                  <a:srgbClr val="FF0000"/>
                </a:solidFill>
              </a:rPr>
              <a:t>bir veya </a:t>
            </a:r>
            <a:r>
              <a:rPr lang="tr-TR" b="1" dirty="0" smtClean="0">
                <a:solidFill>
                  <a:srgbClr val="FF0000"/>
                </a:solidFill>
              </a:rPr>
              <a:t>birkaç kişiye </a:t>
            </a:r>
            <a:r>
              <a:rPr lang="tr-TR" b="1" dirty="0">
                <a:solidFill>
                  <a:srgbClr val="FF0000"/>
                </a:solidFill>
              </a:rPr>
              <a:t>verilmesi mümkün </a:t>
            </a:r>
            <a:r>
              <a:rPr lang="tr-TR" b="1" dirty="0" smtClean="0">
                <a:solidFill>
                  <a:srgbClr val="FF0000"/>
                </a:solidFill>
              </a:rPr>
              <a:t>bulunmakta (bu durumda kanuni temsilciler şirketi temsile yetkilendirilen kişiler olacaktır.)</a:t>
            </a:r>
            <a:r>
              <a:rPr lang="tr-TR" dirty="0" smtClean="0">
                <a:solidFill>
                  <a:srgbClr val="FF0000"/>
                </a:solidFill>
              </a:rPr>
              <a:t> </a:t>
            </a:r>
            <a:r>
              <a:rPr lang="tr-TR" dirty="0"/>
              <a:t>olup, bu </a:t>
            </a:r>
            <a:r>
              <a:rPr lang="tr-TR" b="1" dirty="0">
                <a:solidFill>
                  <a:srgbClr val="FF0000"/>
                </a:solidFill>
              </a:rPr>
              <a:t>süre sonunda</a:t>
            </a:r>
            <a:r>
              <a:rPr lang="tr-TR" dirty="0"/>
              <a:t> yapılan yönetim kurulu </a:t>
            </a:r>
            <a:r>
              <a:rPr lang="tr-TR" b="1" dirty="0">
                <a:solidFill>
                  <a:srgbClr val="FF0000"/>
                </a:solidFill>
              </a:rPr>
              <a:t>toplantısında </a:t>
            </a:r>
            <a:r>
              <a:rPr lang="tr-TR" b="1" dirty="0" smtClean="0">
                <a:solidFill>
                  <a:srgbClr val="FF0000"/>
                </a:solidFill>
              </a:rPr>
              <a:t>şirketi temsil </a:t>
            </a:r>
            <a:r>
              <a:rPr lang="tr-TR" b="1" dirty="0">
                <a:solidFill>
                  <a:srgbClr val="FF0000"/>
                </a:solidFill>
              </a:rPr>
              <a:t>ve ilzama yetkili biri veya birilerinin atanmaması</a:t>
            </a:r>
            <a:r>
              <a:rPr lang="tr-TR" dirty="0"/>
              <a:t> veya yönetim kurulunun toplanmasına engel </a:t>
            </a:r>
            <a:r>
              <a:rPr lang="tr-TR" dirty="0" smtClean="0"/>
              <a:t>bir durum </a:t>
            </a:r>
            <a:r>
              <a:rPr lang="tr-TR" dirty="0"/>
              <a:t>bulunmamasına karşın </a:t>
            </a:r>
            <a:r>
              <a:rPr lang="tr-TR" b="1" dirty="0">
                <a:solidFill>
                  <a:srgbClr val="FF0000"/>
                </a:solidFill>
              </a:rPr>
              <a:t>toplantı yapılmaması </a:t>
            </a:r>
            <a:r>
              <a:rPr lang="tr-TR" dirty="0"/>
              <a:t>nedeniyle </a:t>
            </a:r>
            <a:r>
              <a:rPr lang="tr-TR" b="1" dirty="0"/>
              <a:t>yeni bir kanuni temsilci </a:t>
            </a:r>
            <a:r>
              <a:rPr lang="tr-TR" b="1" dirty="0" smtClean="0"/>
              <a:t>atanmaması halinde</a:t>
            </a:r>
            <a:r>
              <a:rPr lang="tr-TR" dirty="0" smtClean="0"/>
              <a:t> </a:t>
            </a:r>
            <a:r>
              <a:rPr lang="tr-TR" dirty="0"/>
              <a:t>amme borçlarından </a:t>
            </a:r>
            <a:r>
              <a:rPr lang="tr-TR" b="1" dirty="0" smtClean="0">
                <a:solidFill>
                  <a:srgbClr val="FF0000"/>
                </a:solidFill>
              </a:rPr>
              <a:t>mevcut yönetim </a:t>
            </a:r>
            <a:r>
              <a:rPr lang="tr-TR" b="1" dirty="0">
                <a:solidFill>
                  <a:srgbClr val="FF0000"/>
                </a:solidFill>
              </a:rPr>
              <a:t>kurulu üyelerinin </a:t>
            </a:r>
            <a:r>
              <a:rPr lang="tr-TR" b="1" dirty="0" smtClean="0">
                <a:solidFill>
                  <a:srgbClr val="FF0000"/>
                </a:solidFill>
              </a:rPr>
              <a:t>tamamının sorumlu </a:t>
            </a:r>
            <a:r>
              <a:rPr lang="tr-TR" b="1" dirty="0">
                <a:solidFill>
                  <a:srgbClr val="FF0000"/>
                </a:solidFill>
              </a:rPr>
              <a:t>tutulması gerekmektedir.</a:t>
            </a:r>
            <a:r>
              <a:rPr lang="tr-TR" b="1" dirty="0" smtClean="0">
                <a:solidFill>
                  <a:srgbClr val="FF0000"/>
                </a:solidFill>
              </a:rPr>
              <a:t> </a:t>
            </a:r>
            <a:endParaRPr lang="tr-TR" b="1" dirty="0">
              <a:solidFill>
                <a:srgbClr val="FF0000"/>
              </a:solidFill>
            </a:endParaRPr>
          </a:p>
          <a:p>
            <a:pPr algn="just"/>
            <a:endParaRPr lang="tr-TR" dirty="0"/>
          </a:p>
        </p:txBody>
      </p:sp>
    </p:spTree>
    <p:extLst>
      <p:ext uri="{BB962C8B-B14F-4D97-AF65-F5344CB8AC3E}">
        <p14:creationId xmlns:p14="http://schemas.microsoft.com/office/powerpoint/2010/main" val="158315235"/>
      </p:ext>
    </p:extLst>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35 - MÜKERRER 35</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31</a:t>
            </a:fld>
            <a:endParaRPr lang="tr-TR" dirty="0">
              <a:solidFill>
                <a:schemeClr val="bg1"/>
              </a:solidFill>
              <a:latin typeface="GalanoGrotesque-Medium" panose="00000600000000000000" pitchFamily="50" charset="-94"/>
            </a:endParaRPr>
          </a:p>
        </p:txBody>
      </p:sp>
      <p:sp>
        <p:nvSpPr>
          <p:cNvPr id="9" name="İçerik Yer Tutucusu 2"/>
          <p:cNvSpPr>
            <a:spLocks noGrp="1"/>
          </p:cNvSpPr>
          <p:nvPr>
            <p:ph idx="1"/>
          </p:nvPr>
        </p:nvSpPr>
        <p:spPr>
          <a:xfrm>
            <a:off x="985962" y="1144988"/>
            <a:ext cx="9756249" cy="4784907"/>
          </a:xfrm>
        </p:spPr>
        <p:txBody>
          <a:bodyPr>
            <a:normAutofit/>
          </a:bodyPr>
          <a:lstStyle/>
          <a:p>
            <a:pPr algn="just"/>
            <a:r>
              <a:rPr lang="tr-TR" dirty="0" smtClean="0"/>
              <a:t>ABC A.Ş.’</a:t>
            </a:r>
            <a:r>
              <a:rPr lang="tr-TR" dirty="0" err="1" smtClean="0"/>
              <a:t>nin</a:t>
            </a:r>
            <a:r>
              <a:rPr lang="tr-TR" dirty="0" smtClean="0"/>
              <a:t> yönetim kurulu üyeleri </a:t>
            </a:r>
            <a:r>
              <a:rPr lang="tr-TR" b="1" dirty="0" smtClean="0">
                <a:solidFill>
                  <a:srgbClr val="FF0000"/>
                </a:solidFill>
              </a:rPr>
              <a:t>(D), (E) ve (F) </a:t>
            </a:r>
            <a:r>
              <a:rPr lang="tr-TR" dirty="0" smtClean="0"/>
              <a:t>üç yıllığına seçilmiştir.  </a:t>
            </a:r>
            <a:r>
              <a:rPr lang="tr-TR" b="1" dirty="0" smtClean="0">
                <a:solidFill>
                  <a:srgbClr val="FF0000"/>
                </a:solidFill>
              </a:rPr>
              <a:t>Yönetim kurulu üyesi (F) ve dışarıdan atanan (H) şirketi </a:t>
            </a:r>
            <a:r>
              <a:rPr lang="tr-TR" b="1" dirty="0" smtClean="0"/>
              <a:t>3 yıllığına temsile yetkili </a:t>
            </a:r>
            <a:r>
              <a:rPr lang="tr-TR" dirty="0" smtClean="0"/>
              <a:t>kılınmıştır. </a:t>
            </a:r>
            <a:r>
              <a:rPr lang="tr-TR" dirty="0" smtClean="0">
                <a:solidFill>
                  <a:srgbClr val="FF0000"/>
                </a:solidFill>
              </a:rPr>
              <a:t>3. yıl sonunda yönetim kurulu </a:t>
            </a:r>
            <a:r>
              <a:rPr lang="tr-TR" u="sng" dirty="0" smtClean="0">
                <a:solidFill>
                  <a:srgbClr val="FF0000"/>
                </a:solidFill>
              </a:rPr>
              <a:t>seçimi yapılmamıştır</a:t>
            </a:r>
            <a:r>
              <a:rPr lang="tr-TR" dirty="0" smtClean="0"/>
              <a:t>. </a:t>
            </a:r>
            <a:r>
              <a:rPr lang="tr-TR" b="1" dirty="0" smtClean="0"/>
              <a:t>Bu durumda</a:t>
            </a:r>
            <a:r>
              <a:rPr lang="tr-TR" dirty="0" smtClean="0"/>
              <a:t>;</a:t>
            </a:r>
          </a:p>
          <a:p>
            <a:pPr algn="just"/>
            <a:r>
              <a:rPr lang="tr-TR" b="1" dirty="0" smtClean="0">
                <a:solidFill>
                  <a:srgbClr val="FF0000"/>
                </a:solidFill>
              </a:rPr>
              <a:t>(F) ve (H) </a:t>
            </a:r>
            <a:r>
              <a:rPr lang="tr-TR" dirty="0" smtClean="0"/>
              <a:t>şirketi temsile yetkili kılındığı döneme ilişkin borçların tamamından </a:t>
            </a:r>
            <a:r>
              <a:rPr lang="tr-TR" dirty="0" smtClean="0">
                <a:solidFill>
                  <a:srgbClr val="FF0000"/>
                </a:solidFill>
              </a:rPr>
              <a:t>kanuni temsilci olarak sorumludur. </a:t>
            </a:r>
            <a:r>
              <a:rPr lang="tr-TR" dirty="0" smtClean="0"/>
              <a:t>Bu döneme ilişkin borçlardan </a:t>
            </a:r>
            <a:r>
              <a:rPr lang="tr-TR" b="1" dirty="0" smtClean="0">
                <a:solidFill>
                  <a:srgbClr val="FF0000"/>
                </a:solidFill>
              </a:rPr>
              <a:t>(D) ve (E) ’</a:t>
            </a:r>
            <a:r>
              <a:rPr lang="tr-TR" b="1" dirty="0" err="1" smtClean="0">
                <a:solidFill>
                  <a:srgbClr val="FF0000"/>
                </a:solidFill>
              </a:rPr>
              <a:t>nin</a:t>
            </a:r>
            <a:r>
              <a:rPr lang="tr-TR" b="1" dirty="0" smtClean="0">
                <a:solidFill>
                  <a:srgbClr val="FF0000"/>
                </a:solidFill>
              </a:rPr>
              <a:t> </a:t>
            </a:r>
            <a:r>
              <a:rPr lang="tr-TR" dirty="0" smtClean="0">
                <a:solidFill>
                  <a:srgbClr val="FF0000"/>
                </a:solidFill>
              </a:rPr>
              <a:t>bir sorumluğu </a:t>
            </a:r>
            <a:r>
              <a:rPr lang="tr-TR" u="sng" dirty="0" smtClean="0">
                <a:solidFill>
                  <a:srgbClr val="FF0000"/>
                </a:solidFill>
              </a:rPr>
              <a:t>bulunmamaktadır. </a:t>
            </a:r>
          </a:p>
          <a:p>
            <a:pPr algn="just"/>
            <a:r>
              <a:rPr lang="tr-TR" dirty="0" smtClean="0"/>
              <a:t>3. yılın sonunda yönetim kurulu seçilmediğinden bu sürenin bitiminden </a:t>
            </a:r>
            <a:r>
              <a:rPr lang="tr-TR" dirty="0" smtClean="0">
                <a:solidFill>
                  <a:srgbClr val="FF0000"/>
                </a:solidFill>
              </a:rPr>
              <a:t>sonraki dönemlere ilişkin borçlardan </a:t>
            </a:r>
            <a:r>
              <a:rPr lang="tr-TR" b="1" dirty="0">
                <a:solidFill>
                  <a:srgbClr val="FF0000"/>
                </a:solidFill>
              </a:rPr>
              <a:t>(D), (E) ve (F) </a:t>
            </a:r>
            <a:r>
              <a:rPr lang="tr-TR" dirty="0" smtClean="0">
                <a:solidFill>
                  <a:srgbClr val="FF0000"/>
                </a:solidFill>
              </a:rPr>
              <a:t>kanuni temsilci olarak </a:t>
            </a:r>
            <a:r>
              <a:rPr lang="tr-TR" b="1" u="sng" dirty="0" smtClean="0">
                <a:solidFill>
                  <a:srgbClr val="FF0000"/>
                </a:solidFill>
              </a:rPr>
              <a:t>sorumludur.</a:t>
            </a:r>
            <a:r>
              <a:rPr lang="tr-TR" dirty="0" smtClean="0">
                <a:solidFill>
                  <a:srgbClr val="FF0000"/>
                </a:solidFill>
              </a:rPr>
              <a:t> </a:t>
            </a:r>
            <a:r>
              <a:rPr lang="tr-TR" dirty="0" smtClean="0"/>
              <a:t>Dışarıdan atanan </a:t>
            </a:r>
            <a:r>
              <a:rPr lang="tr-TR" b="1" dirty="0" smtClean="0"/>
              <a:t>(H)’</a:t>
            </a:r>
            <a:r>
              <a:rPr lang="tr-TR" b="1" dirty="0" err="1" smtClean="0"/>
              <a:t>nin</a:t>
            </a:r>
            <a:r>
              <a:rPr lang="tr-TR" b="1" dirty="0" smtClean="0"/>
              <a:t> temsil yetkisi sona erdiğinden sorumluluğu </a:t>
            </a:r>
            <a:r>
              <a:rPr lang="tr-TR" b="1" u="sng" dirty="0" smtClean="0"/>
              <a:t>bulunmamaktadır.   </a:t>
            </a:r>
            <a:endParaRPr lang="tr-TR" b="1" u="sng" dirty="0"/>
          </a:p>
        </p:txBody>
      </p:sp>
    </p:spTree>
    <p:extLst>
      <p:ext uri="{BB962C8B-B14F-4D97-AF65-F5344CB8AC3E}">
        <p14:creationId xmlns:p14="http://schemas.microsoft.com/office/powerpoint/2010/main" val="2683344293"/>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35 - MÜKERRER 35</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9" name="İçerik Yer Tutucusu 2"/>
          <p:cNvSpPr>
            <a:spLocks noGrp="1"/>
          </p:cNvSpPr>
          <p:nvPr>
            <p:ph idx="1"/>
          </p:nvPr>
        </p:nvSpPr>
        <p:spPr>
          <a:xfrm>
            <a:off x="985962" y="1144988"/>
            <a:ext cx="9756249" cy="4784907"/>
          </a:xfrm>
        </p:spPr>
        <p:txBody>
          <a:bodyPr>
            <a:normAutofit fontScale="77500" lnSpcReduction="20000"/>
          </a:bodyPr>
          <a:lstStyle/>
          <a:p>
            <a:pPr algn="just"/>
            <a:r>
              <a:rPr lang="tr-TR" dirty="0">
                <a:solidFill>
                  <a:srgbClr val="FF0000"/>
                </a:solidFill>
              </a:rPr>
              <a:t>Kişilerin</a:t>
            </a:r>
            <a:r>
              <a:rPr lang="tr-TR" dirty="0"/>
              <a:t> tüzel kişilerde </a:t>
            </a:r>
            <a:r>
              <a:rPr lang="tr-TR" dirty="0">
                <a:solidFill>
                  <a:srgbClr val="FF0000"/>
                </a:solidFill>
              </a:rPr>
              <a:t>ortak veya kanuni temsilcisi sıfatı olmadığına yönelik iddialar</a:t>
            </a:r>
            <a:r>
              <a:rPr lang="tr-TR" dirty="0"/>
              <a:t> üzerine vergi dairelerince doğrudan </a:t>
            </a:r>
            <a:r>
              <a:rPr lang="tr-TR" dirty="0">
                <a:solidFill>
                  <a:srgbClr val="FF0000"/>
                </a:solidFill>
              </a:rPr>
              <a:t>yapılabilecek bir işlem olmayıp</a:t>
            </a:r>
            <a:r>
              <a:rPr lang="tr-TR" dirty="0"/>
              <a:t>, kişilerin bu iddialarını ilgili </a:t>
            </a:r>
            <a:r>
              <a:rPr lang="tr-TR" dirty="0">
                <a:solidFill>
                  <a:srgbClr val="FF0000"/>
                </a:solidFill>
              </a:rPr>
              <a:t>mahkemelerde açacakları dava ile tespit ettirmeleri </a:t>
            </a:r>
            <a:r>
              <a:rPr lang="tr-TR" dirty="0"/>
              <a:t>ve bu kararlar üzerine ilgili sicillerde karara uygun şekilde </a:t>
            </a:r>
            <a:r>
              <a:rPr lang="tr-TR" dirty="0">
                <a:solidFill>
                  <a:srgbClr val="FF0000"/>
                </a:solidFill>
              </a:rPr>
              <a:t>gerekli düzeltmeleri yaptırmaları halinde</a:t>
            </a:r>
            <a:r>
              <a:rPr lang="tr-TR" dirty="0"/>
              <a:t> bu kişiler hakkında </a:t>
            </a:r>
            <a:r>
              <a:rPr lang="tr-TR" dirty="0">
                <a:solidFill>
                  <a:srgbClr val="FF0000"/>
                </a:solidFill>
              </a:rPr>
              <a:t>6183 sayılı Kanun kapsamında yapılan takiplerin düzeltilmesi mümkün bulunmaktadır.</a:t>
            </a:r>
          </a:p>
          <a:p>
            <a:pPr algn="just"/>
            <a:r>
              <a:rPr lang="tr-TR" dirty="0"/>
              <a:t>Akıl hastalığını etkileyen haller gibi durumlar nedeniyle bu durumlarından yararlanılarak veya sahte, çalıntı, tahrif edilmiş kimlik kartı ile </a:t>
            </a:r>
            <a:r>
              <a:rPr lang="tr-TR" dirty="0">
                <a:solidFill>
                  <a:srgbClr val="FF0000"/>
                </a:solidFill>
              </a:rPr>
              <a:t>bilgileri dışında şirket ortağı ya da kanuni temsilci yapılan şahısların, </a:t>
            </a:r>
            <a:r>
              <a:rPr lang="tr-TR" dirty="0"/>
              <a:t>cezai ya da mali sorumluluğunun bulunmadığına ilişkin olarak </a:t>
            </a:r>
            <a:r>
              <a:rPr lang="tr-TR" dirty="0">
                <a:solidFill>
                  <a:srgbClr val="FF0000"/>
                </a:solidFill>
              </a:rPr>
              <a:t>doğrudan vergi dairesinin taraf olmadığı davalarda verilen mahkeme kararları uyarınca ilgililer hakkında 6183 sayılı Kanun kapsamında yapılan takiplerin sonlandırılması mümkün bulunmamaktadır.</a:t>
            </a:r>
          </a:p>
          <a:p>
            <a:pPr algn="just"/>
            <a:r>
              <a:rPr lang="tr-TR" dirty="0"/>
              <a:t>Ancak, </a:t>
            </a:r>
            <a:r>
              <a:rPr lang="tr-TR" dirty="0">
                <a:solidFill>
                  <a:srgbClr val="FF0000"/>
                </a:solidFill>
              </a:rPr>
              <a:t>bu kişiler tarafından açılan ve doğrudan vergi dairelerinin taraf olduğu davalarda verilen mahkeme kararları gereğince </a:t>
            </a:r>
            <a:r>
              <a:rPr lang="tr-TR" dirty="0"/>
              <a:t>Anayasamızın 138 inci ve 2577 sayılı Kanunun 28 inci maddeleri kapsamında, ticaret sicilinde gerekli tescil ve ilan işlemlerinin yapılıp yapılmadığına bakılmaksızın, doğrudan </a:t>
            </a:r>
            <a:r>
              <a:rPr lang="tr-TR" dirty="0">
                <a:solidFill>
                  <a:srgbClr val="FF0000"/>
                </a:solidFill>
              </a:rPr>
              <a:t>işlem tesis edilmesi gerektiği tabiidir. </a:t>
            </a:r>
          </a:p>
          <a:p>
            <a:pPr algn="just"/>
            <a:r>
              <a:rPr lang="tr-TR" dirty="0"/>
              <a:t>(11/1/2022 tarihli ve 5428 sayılı genel yazı) </a:t>
            </a:r>
          </a:p>
          <a:p>
            <a:pPr algn="just"/>
            <a:endParaRPr lang="tr-TR" b="1" u="sng" dirty="0"/>
          </a:p>
        </p:txBody>
      </p:sp>
      <p:sp>
        <p:nvSpPr>
          <p:cNvPr id="2" name="Slayt Numarası Yer Tutucusu 1"/>
          <p:cNvSpPr>
            <a:spLocks noGrp="1"/>
          </p:cNvSpPr>
          <p:nvPr>
            <p:ph type="sldNum" sz="quarter" idx="12"/>
          </p:nvPr>
        </p:nvSpPr>
        <p:spPr/>
        <p:txBody>
          <a:bodyPr/>
          <a:lstStyle/>
          <a:p>
            <a:fld id="{16449A80-6FDC-475E-9293-1C17F140D77C}" type="slidenum">
              <a:rPr lang="tr-TR" smtClean="0"/>
              <a:t>32</a:t>
            </a:fld>
            <a:endParaRPr lang="tr-TR"/>
          </a:p>
        </p:txBody>
      </p:sp>
    </p:spTree>
    <p:extLst>
      <p:ext uri="{BB962C8B-B14F-4D97-AF65-F5344CB8AC3E}">
        <p14:creationId xmlns:p14="http://schemas.microsoft.com/office/powerpoint/2010/main" val="1615148919"/>
      </p:ext>
    </p:extLst>
  </p:cSld>
  <p:clrMapOvr>
    <a:masterClrMapping/>
  </p:clrMapOvr>
  <p:transition spd="slow">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943872" y="274638"/>
            <a:ext cx="6105128" cy="850106"/>
          </a:xfrm>
        </p:spPr>
        <p:txBody>
          <a:bodyPr>
            <a:normAutofit/>
          </a:bodyPr>
          <a:lstStyle/>
          <a:p>
            <a:pPr algn="r"/>
            <a:r>
              <a:rPr lang="tr-TR" sz="3600" b="1" dirty="0">
                <a:solidFill>
                  <a:srgbClr val="FF0000"/>
                </a:solidFill>
                <a:latin typeface="+mn-lt"/>
              </a:rPr>
              <a:t>ÖRNEK</a:t>
            </a:r>
            <a:r>
              <a:rPr lang="tr-TR" sz="3600" b="1" dirty="0"/>
              <a:t> </a:t>
            </a:r>
            <a:r>
              <a:rPr lang="tr-TR" sz="3600" b="1" dirty="0">
                <a:solidFill>
                  <a:srgbClr val="FF0000"/>
                </a:solidFill>
              </a:rPr>
              <a:t> </a:t>
            </a:r>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3501227367"/>
              </p:ext>
            </p:extLst>
          </p:nvPr>
        </p:nvGraphicFramePr>
        <p:xfrm>
          <a:off x="1981200" y="1333808"/>
          <a:ext cx="8229600" cy="28611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ayt Numarası Yer Tutucusu 3"/>
          <p:cNvSpPr>
            <a:spLocks noGrp="1"/>
          </p:cNvSpPr>
          <p:nvPr>
            <p:ph type="sldNum" sz="quarter" idx="12"/>
          </p:nvPr>
        </p:nvSpPr>
        <p:spPr>
          <a:xfrm>
            <a:off x="8543924" y="6365875"/>
            <a:ext cx="2743200" cy="365125"/>
          </a:xfrm>
        </p:spPr>
        <p:txBody>
          <a:bodyPr/>
          <a:lstStyle/>
          <a:p>
            <a:fld id="{63BFDFBD-D0D9-4F3C-8E1F-12FD6A3AA2F3}" type="slidenum">
              <a:rPr lang="tr-TR" smtClean="0"/>
              <a:t>33</a:t>
            </a:fld>
            <a:endParaRPr lang="tr-TR"/>
          </a:p>
        </p:txBody>
      </p:sp>
      <p:sp>
        <p:nvSpPr>
          <p:cNvPr id="7" name="Aşağı Ok 6"/>
          <p:cNvSpPr/>
          <p:nvPr/>
        </p:nvSpPr>
        <p:spPr>
          <a:xfrm>
            <a:off x="4367808" y="2276872"/>
            <a:ext cx="432048" cy="504056"/>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Metin kutusu 7"/>
          <p:cNvSpPr txBox="1"/>
          <p:nvPr/>
        </p:nvSpPr>
        <p:spPr>
          <a:xfrm>
            <a:off x="2562225" y="2926686"/>
            <a:ext cx="3605783" cy="646331"/>
          </a:xfrm>
          <a:prstGeom prst="rect">
            <a:avLst/>
          </a:prstGeom>
          <a:noFill/>
        </p:spPr>
        <p:txBody>
          <a:bodyPr wrap="square" rtlCol="0">
            <a:spAutoFit/>
          </a:bodyPr>
          <a:lstStyle/>
          <a:p>
            <a:r>
              <a:rPr lang="tr-TR" b="1" dirty="0" smtClean="0">
                <a:solidFill>
                  <a:srgbClr val="FF0000"/>
                </a:solidFill>
              </a:rPr>
              <a:t>13/12/2021 </a:t>
            </a:r>
            <a:r>
              <a:rPr lang="tr-TR" b="1" dirty="0">
                <a:solidFill>
                  <a:srgbClr val="FF0000"/>
                </a:solidFill>
              </a:rPr>
              <a:t>tarihi </a:t>
            </a:r>
            <a:r>
              <a:rPr lang="tr-TR" b="1" dirty="0" smtClean="0">
                <a:solidFill>
                  <a:srgbClr val="FF0000"/>
                </a:solidFill>
              </a:rPr>
              <a:t>itibarıyla toplam  </a:t>
            </a:r>
            <a:endParaRPr lang="tr-TR" b="1" dirty="0">
              <a:solidFill>
                <a:srgbClr val="FF0000"/>
              </a:solidFill>
            </a:endParaRPr>
          </a:p>
          <a:p>
            <a:r>
              <a:rPr lang="tr-TR" b="1" dirty="0">
                <a:solidFill>
                  <a:srgbClr val="FF0000"/>
                </a:solidFill>
              </a:rPr>
              <a:t>100.000 TL vadesi geçmiş borç </a:t>
            </a:r>
          </a:p>
        </p:txBody>
      </p:sp>
      <p:sp>
        <p:nvSpPr>
          <p:cNvPr id="9" name="Aşağı Ok 8"/>
          <p:cNvSpPr/>
          <p:nvPr/>
        </p:nvSpPr>
        <p:spPr>
          <a:xfrm>
            <a:off x="7361312" y="2276872"/>
            <a:ext cx="432048" cy="504056"/>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Metin kutusu 9"/>
          <p:cNvSpPr txBox="1"/>
          <p:nvPr/>
        </p:nvSpPr>
        <p:spPr>
          <a:xfrm>
            <a:off x="6456041" y="2926686"/>
            <a:ext cx="3805197" cy="1200329"/>
          </a:xfrm>
          <a:prstGeom prst="rect">
            <a:avLst/>
          </a:prstGeom>
          <a:noFill/>
        </p:spPr>
        <p:txBody>
          <a:bodyPr wrap="square" rtlCol="0">
            <a:spAutoFit/>
          </a:bodyPr>
          <a:lstStyle/>
          <a:p>
            <a:r>
              <a:rPr lang="tr-TR" b="1" dirty="0" smtClean="0">
                <a:solidFill>
                  <a:srgbClr val="FF0000"/>
                </a:solidFill>
              </a:rPr>
              <a:t>15/3/2024 </a:t>
            </a:r>
            <a:r>
              <a:rPr lang="tr-TR" b="1" dirty="0">
                <a:solidFill>
                  <a:srgbClr val="FF0000"/>
                </a:solidFill>
              </a:rPr>
              <a:t>tarihi itibarıyla </a:t>
            </a:r>
            <a:r>
              <a:rPr lang="tr-TR" b="1" dirty="0" smtClean="0">
                <a:solidFill>
                  <a:srgbClr val="FF0000"/>
                </a:solidFill>
              </a:rPr>
              <a:t>toplam 300.000 </a:t>
            </a:r>
            <a:r>
              <a:rPr lang="tr-TR" b="1" dirty="0">
                <a:solidFill>
                  <a:srgbClr val="FF0000"/>
                </a:solidFill>
              </a:rPr>
              <a:t>TL vadesi geçmiş borç  </a:t>
            </a:r>
            <a:r>
              <a:rPr lang="tr-TR" b="1" dirty="0">
                <a:solidFill>
                  <a:schemeClr val="accent1"/>
                </a:solidFill>
              </a:rPr>
              <a:t>(Borcun 200.000 TL’si (B) ‘</a:t>
            </a:r>
            <a:r>
              <a:rPr lang="tr-TR" b="1" dirty="0" err="1">
                <a:solidFill>
                  <a:schemeClr val="accent1"/>
                </a:solidFill>
              </a:rPr>
              <a:t>nin</a:t>
            </a:r>
            <a:r>
              <a:rPr lang="tr-TR" b="1" dirty="0">
                <a:solidFill>
                  <a:schemeClr val="accent1"/>
                </a:solidFill>
              </a:rPr>
              <a:t> olduğu dönem/vadede oluşmuştur.)</a:t>
            </a:r>
          </a:p>
        </p:txBody>
      </p:sp>
      <p:sp>
        <p:nvSpPr>
          <p:cNvPr id="11" name="Metin kutusu 10"/>
          <p:cNvSpPr txBox="1"/>
          <p:nvPr/>
        </p:nvSpPr>
        <p:spPr>
          <a:xfrm>
            <a:off x="1019175" y="4615968"/>
            <a:ext cx="10353675" cy="1200329"/>
          </a:xfrm>
          <a:prstGeom prst="rect">
            <a:avLst/>
          </a:prstGeom>
          <a:noFill/>
        </p:spPr>
        <p:txBody>
          <a:bodyPr wrap="square" rtlCol="0">
            <a:spAutoFit/>
          </a:bodyPr>
          <a:lstStyle/>
          <a:p>
            <a:pPr algn="just"/>
            <a:r>
              <a:rPr lang="tr-TR" dirty="0"/>
              <a:t>Limited şirket hakkında </a:t>
            </a:r>
            <a:r>
              <a:rPr lang="tr-TR" dirty="0" smtClean="0">
                <a:solidFill>
                  <a:srgbClr val="FF0000"/>
                </a:solidFill>
              </a:rPr>
              <a:t>2020, 2021 </a:t>
            </a:r>
            <a:r>
              <a:rPr lang="tr-TR" dirty="0">
                <a:solidFill>
                  <a:srgbClr val="FF0000"/>
                </a:solidFill>
              </a:rPr>
              <a:t>ve </a:t>
            </a:r>
            <a:r>
              <a:rPr lang="tr-TR" dirty="0" smtClean="0">
                <a:solidFill>
                  <a:srgbClr val="FF0000"/>
                </a:solidFill>
              </a:rPr>
              <a:t>2022 </a:t>
            </a:r>
            <a:r>
              <a:rPr lang="tr-TR" dirty="0"/>
              <a:t>yılı kurumlar vergisi yönünden yapılan inceleme neticesinde cezalı kurumlar vergisi tarhiyatı yapılıyor. Söz konu vergi ve cezaya ilişkin ihbarname </a:t>
            </a:r>
            <a:r>
              <a:rPr lang="tr-TR" dirty="0">
                <a:solidFill>
                  <a:srgbClr val="FF0000"/>
                </a:solidFill>
              </a:rPr>
              <a:t>Nisan </a:t>
            </a:r>
            <a:r>
              <a:rPr lang="tr-TR" dirty="0" smtClean="0">
                <a:solidFill>
                  <a:srgbClr val="FF0000"/>
                </a:solidFill>
              </a:rPr>
              <a:t>2024 </a:t>
            </a:r>
            <a:r>
              <a:rPr lang="tr-TR" dirty="0">
                <a:solidFill>
                  <a:srgbClr val="FF0000"/>
                </a:solidFill>
              </a:rPr>
              <a:t>ayı içerisinde tebliğ ediliyor. </a:t>
            </a:r>
            <a:r>
              <a:rPr lang="tr-TR" dirty="0"/>
              <a:t>Bu alacağın </a:t>
            </a:r>
            <a:r>
              <a:rPr lang="tr-TR" dirty="0">
                <a:solidFill>
                  <a:srgbClr val="FF0000"/>
                </a:solidFill>
              </a:rPr>
              <a:t>vadesi </a:t>
            </a:r>
            <a:r>
              <a:rPr lang="tr-TR" dirty="0" smtClean="0">
                <a:solidFill>
                  <a:srgbClr val="FF0000"/>
                </a:solidFill>
              </a:rPr>
              <a:t>15/6/2024 </a:t>
            </a:r>
            <a:r>
              <a:rPr lang="tr-TR" dirty="0"/>
              <a:t>olarak oluşuyor. Gecikme faizi dahil cezalı kurumlar  vergisi borcu yıllar itibarıyla </a:t>
            </a:r>
            <a:r>
              <a:rPr lang="tr-TR" dirty="0" smtClean="0">
                <a:solidFill>
                  <a:srgbClr val="FF0000"/>
                </a:solidFill>
              </a:rPr>
              <a:t>2020 </a:t>
            </a:r>
            <a:r>
              <a:rPr lang="tr-TR" dirty="0">
                <a:solidFill>
                  <a:srgbClr val="FF0000"/>
                </a:solidFill>
              </a:rPr>
              <a:t>yılı için 50.000 TL, </a:t>
            </a:r>
            <a:r>
              <a:rPr lang="tr-TR" dirty="0" smtClean="0">
                <a:solidFill>
                  <a:srgbClr val="FF0000"/>
                </a:solidFill>
              </a:rPr>
              <a:t>2021 </a:t>
            </a:r>
            <a:r>
              <a:rPr lang="tr-TR" dirty="0">
                <a:solidFill>
                  <a:srgbClr val="FF0000"/>
                </a:solidFill>
              </a:rPr>
              <a:t>yılı için 60.000 TL, </a:t>
            </a:r>
            <a:r>
              <a:rPr lang="tr-TR" dirty="0" smtClean="0">
                <a:solidFill>
                  <a:srgbClr val="FF0000"/>
                </a:solidFill>
              </a:rPr>
              <a:t>2022 </a:t>
            </a:r>
            <a:r>
              <a:rPr lang="tr-TR" dirty="0">
                <a:solidFill>
                  <a:srgbClr val="FF0000"/>
                </a:solidFill>
              </a:rPr>
              <a:t>yılı için 40.000 TL’ </a:t>
            </a:r>
            <a:r>
              <a:rPr lang="tr-TR" dirty="0" err="1">
                <a:solidFill>
                  <a:srgbClr val="FF0000"/>
                </a:solidFill>
              </a:rPr>
              <a:t>dir</a:t>
            </a:r>
            <a:r>
              <a:rPr lang="tr-TR" dirty="0">
                <a:solidFill>
                  <a:srgbClr val="FF0000"/>
                </a:solidFill>
              </a:rPr>
              <a:t>.     </a:t>
            </a:r>
          </a:p>
        </p:txBody>
      </p:sp>
      <p:pic>
        <p:nvPicPr>
          <p:cNvPr id="12" name="Resim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3" name="Resim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3" name="Dikdörtgen 2"/>
          <p:cNvSpPr/>
          <p:nvPr/>
        </p:nvSpPr>
        <p:spPr>
          <a:xfrm>
            <a:off x="638175" y="286194"/>
            <a:ext cx="4305697" cy="400110"/>
          </a:xfrm>
          <a:prstGeom prst="rect">
            <a:avLst/>
          </a:prstGeom>
        </p:spPr>
        <p:txBody>
          <a:bodyPr wrap="square">
            <a:spAutoFit/>
          </a:bodyPr>
          <a:lstStyle/>
          <a:p>
            <a:r>
              <a:rPr lang="tr-TR" sz="2000" b="1" dirty="0">
                <a:solidFill>
                  <a:schemeClr val="accent5">
                    <a:lumMod val="75000"/>
                  </a:schemeClr>
                </a:solidFill>
                <a:latin typeface="GalanoGrotesque-Medium" panose="00000600000000000000" pitchFamily="50" charset="-94"/>
              </a:rPr>
              <a:t>MADDE 35 - MÜKERRER 35</a:t>
            </a:r>
          </a:p>
        </p:txBody>
      </p:sp>
    </p:spTree>
    <p:extLst>
      <p:ext uri="{BB962C8B-B14F-4D97-AF65-F5344CB8AC3E}">
        <p14:creationId xmlns:p14="http://schemas.microsoft.com/office/powerpoint/2010/main" val="18938841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11824" y="274638"/>
            <a:ext cx="6841976" cy="850106"/>
          </a:xfrm>
        </p:spPr>
        <p:txBody>
          <a:bodyPr>
            <a:noAutofit/>
          </a:bodyPr>
          <a:lstStyle/>
          <a:p>
            <a:pPr algn="r"/>
            <a:r>
              <a:rPr lang="tr-TR" sz="4000" b="1" dirty="0" smtClean="0">
                <a:solidFill>
                  <a:srgbClr val="FF0000"/>
                </a:solidFill>
              </a:rPr>
              <a:t> </a:t>
            </a:r>
            <a:r>
              <a:rPr lang="tr-TR" sz="4000" b="1" dirty="0" smtClean="0">
                <a:solidFill>
                  <a:srgbClr val="FF0000"/>
                </a:solidFill>
                <a:latin typeface="+mn-lt"/>
              </a:rPr>
              <a:t>ÖRNEK</a:t>
            </a:r>
            <a:endParaRPr lang="tr-TR" sz="4000" b="1" dirty="0">
              <a:solidFill>
                <a:srgbClr val="FF0000"/>
              </a:solidFill>
              <a:latin typeface="+mn-lt"/>
            </a:endParaRPr>
          </a:p>
        </p:txBody>
      </p:sp>
      <p:sp>
        <p:nvSpPr>
          <p:cNvPr id="3" name="İçerik Yer Tutucusu 2"/>
          <p:cNvSpPr>
            <a:spLocks noGrp="1"/>
          </p:cNvSpPr>
          <p:nvPr>
            <p:ph idx="1"/>
          </p:nvPr>
        </p:nvSpPr>
        <p:spPr>
          <a:xfrm>
            <a:off x="1028700" y="1340769"/>
            <a:ext cx="10248900" cy="4785395"/>
          </a:xfrm>
        </p:spPr>
        <p:txBody>
          <a:bodyPr>
            <a:normAutofit/>
          </a:bodyPr>
          <a:lstStyle/>
          <a:p>
            <a:pPr algn="just"/>
            <a:r>
              <a:rPr lang="tr-TR" dirty="0" smtClean="0"/>
              <a:t>Bu durumda A, B ve C’nin sorumlu olduğu tutarlar şu şekildedir.</a:t>
            </a:r>
          </a:p>
          <a:p>
            <a:pPr marL="0" indent="0" algn="just">
              <a:buNone/>
            </a:pPr>
            <a:r>
              <a:rPr lang="tr-TR" dirty="0" smtClean="0">
                <a:solidFill>
                  <a:srgbClr val="FF0000"/>
                </a:solidFill>
              </a:rPr>
              <a:t>        Ortak A (Aynı zamanda müdür) </a:t>
            </a:r>
          </a:p>
          <a:p>
            <a:pPr lvl="1" algn="just"/>
            <a:r>
              <a:rPr lang="tr-TR" dirty="0" smtClean="0"/>
              <a:t>13/12/2021 tarihi itibarıyla mevcut olan </a:t>
            </a:r>
            <a:r>
              <a:rPr lang="tr-TR" b="1" dirty="0" smtClean="0">
                <a:solidFill>
                  <a:srgbClr val="FF0000"/>
                </a:solidFill>
              </a:rPr>
              <a:t>100.000 TL </a:t>
            </a:r>
            <a:r>
              <a:rPr lang="tr-TR" dirty="0" smtClean="0">
                <a:solidFill>
                  <a:srgbClr val="FF0000"/>
                </a:solidFill>
              </a:rPr>
              <a:t>vadesi geçmiş borcun </a:t>
            </a:r>
            <a:r>
              <a:rPr lang="tr-TR" u="sng" dirty="0" smtClean="0">
                <a:solidFill>
                  <a:srgbClr val="FF0000"/>
                </a:solidFill>
              </a:rPr>
              <a:t>tamamından,</a:t>
            </a:r>
          </a:p>
          <a:p>
            <a:pPr lvl="1" algn="just"/>
            <a:r>
              <a:rPr lang="tr-TR" dirty="0" smtClean="0">
                <a:solidFill>
                  <a:srgbClr val="FF0000"/>
                </a:solidFill>
              </a:rPr>
              <a:t>2020 ve 2021 </a:t>
            </a:r>
            <a:r>
              <a:rPr lang="tr-TR" dirty="0" smtClean="0"/>
              <a:t>yıllarına ilişkin gecikme </a:t>
            </a:r>
            <a:r>
              <a:rPr lang="tr-TR" dirty="0"/>
              <a:t>faizi dahil cezalı kurumlar  vergisi </a:t>
            </a:r>
            <a:r>
              <a:rPr lang="tr-TR" dirty="0" smtClean="0"/>
              <a:t>borcunun </a:t>
            </a:r>
            <a:r>
              <a:rPr lang="tr-TR" dirty="0" smtClean="0">
                <a:solidFill>
                  <a:srgbClr val="FF0000"/>
                </a:solidFill>
              </a:rPr>
              <a:t>(50.000 TL +60.000 TL= 110.000 TL) </a:t>
            </a:r>
            <a:r>
              <a:rPr lang="tr-TR" u="sng" dirty="0" smtClean="0">
                <a:solidFill>
                  <a:srgbClr val="FF0000"/>
                </a:solidFill>
              </a:rPr>
              <a:t>tamamından,</a:t>
            </a:r>
            <a:r>
              <a:rPr lang="tr-TR" dirty="0" smtClean="0">
                <a:solidFill>
                  <a:srgbClr val="FF0000"/>
                </a:solidFill>
              </a:rPr>
              <a:t> </a:t>
            </a:r>
          </a:p>
          <a:p>
            <a:pPr marL="457200" lvl="1" indent="0" algn="just">
              <a:buNone/>
            </a:pPr>
            <a:r>
              <a:rPr lang="tr-TR" dirty="0" smtClean="0"/>
              <a:t>mükerrer </a:t>
            </a:r>
            <a:r>
              <a:rPr lang="tr-TR" dirty="0"/>
              <a:t>35 inci </a:t>
            </a:r>
            <a:r>
              <a:rPr lang="tr-TR" dirty="0" smtClean="0"/>
              <a:t>madde ve 213 sayılı Kanunun 10 uncu maddesi kapsamında </a:t>
            </a:r>
            <a:r>
              <a:rPr lang="tr-TR" dirty="0"/>
              <a:t>sorumludur.</a:t>
            </a:r>
          </a:p>
          <a:p>
            <a:pPr lvl="1"/>
            <a:endParaRPr lang="tr-TR" dirty="0"/>
          </a:p>
        </p:txBody>
      </p:sp>
      <p:sp>
        <p:nvSpPr>
          <p:cNvPr id="4" name="Slayt Numarası Yer Tutucusu 3"/>
          <p:cNvSpPr>
            <a:spLocks noGrp="1"/>
          </p:cNvSpPr>
          <p:nvPr>
            <p:ph type="sldNum" sz="quarter" idx="12"/>
          </p:nvPr>
        </p:nvSpPr>
        <p:spPr/>
        <p:txBody>
          <a:bodyPr/>
          <a:lstStyle/>
          <a:p>
            <a:fld id="{63BFDFBD-D0D9-4F3C-8E1F-12FD6A3AA2F3}" type="slidenum">
              <a:rPr lang="tr-TR" smtClean="0"/>
              <a:t>34</a:t>
            </a:fld>
            <a:endParaRPr lang="tr-TR"/>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8" name="Resim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077" y="389505"/>
            <a:ext cx="204768" cy="259531"/>
          </a:xfrm>
          <a:prstGeom prst="rect">
            <a:avLst/>
          </a:prstGeom>
        </p:spPr>
      </p:pic>
      <p:sp>
        <p:nvSpPr>
          <p:cNvPr id="9" name="Dikdörtgen 8"/>
          <p:cNvSpPr/>
          <p:nvPr/>
        </p:nvSpPr>
        <p:spPr>
          <a:xfrm>
            <a:off x="638175" y="286194"/>
            <a:ext cx="4305697" cy="400110"/>
          </a:xfrm>
          <a:prstGeom prst="rect">
            <a:avLst/>
          </a:prstGeom>
        </p:spPr>
        <p:txBody>
          <a:bodyPr wrap="square">
            <a:spAutoFit/>
          </a:bodyPr>
          <a:lstStyle/>
          <a:p>
            <a:r>
              <a:rPr lang="tr-TR" sz="2000" b="1" dirty="0">
                <a:solidFill>
                  <a:schemeClr val="accent5">
                    <a:lumMod val="75000"/>
                  </a:schemeClr>
                </a:solidFill>
                <a:latin typeface="GalanoGrotesque-Medium" panose="00000600000000000000" pitchFamily="50" charset="-94"/>
              </a:rPr>
              <a:t>MADDE 35 - MÜKERRER 35</a:t>
            </a:r>
          </a:p>
        </p:txBody>
      </p:sp>
    </p:spTree>
    <p:extLst>
      <p:ext uri="{BB962C8B-B14F-4D97-AF65-F5344CB8AC3E}">
        <p14:creationId xmlns:p14="http://schemas.microsoft.com/office/powerpoint/2010/main" val="10079295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151784" y="274638"/>
            <a:ext cx="7106766" cy="850106"/>
          </a:xfrm>
        </p:spPr>
        <p:txBody>
          <a:bodyPr>
            <a:noAutofit/>
          </a:bodyPr>
          <a:lstStyle/>
          <a:p>
            <a:pPr algn="r"/>
            <a:r>
              <a:rPr lang="tr-TR" sz="3600" b="1" dirty="0">
                <a:solidFill>
                  <a:srgbClr val="FF0000"/>
                </a:solidFill>
                <a:latin typeface="+mn-lt"/>
              </a:rPr>
              <a:t>ÖRNEK</a:t>
            </a:r>
          </a:p>
        </p:txBody>
      </p:sp>
      <p:sp>
        <p:nvSpPr>
          <p:cNvPr id="3" name="İçerik Yer Tutucusu 2"/>
          <p:cNvSpPr>
            <a:spLocks noGrp="1"/>
          </p:cNvSpPr>
          <p:nvPr>
            <p:ph idx="1"/>
          </p:nvPr>
        </p:nvSpPr>
        <p:spPr>
          <a:xfrm>
            <a:off x="885825" y="798900"/>
            <a:ext cx="10467975" cy="5432567"/>
          </a:xfrm>
        </p:spPr>
        <p:txBody>
          <a:bodyPr>
            <a:noAutofit/>
          </a:bodyPr>
          <a:lstStyle/>
          <a:p>
            <a:pPr marL="0" indent="0" algn="just">
              <a:buNone/>
            </a:pPr>
            <a:r>
              <a:rPr lang="tr-TR" sz="3200" dirty="0"/>
              <a:t> </a:t>
            </a:r>
            <a:r>
              <a:rPr lang="tr-TR" sz="3200" dirty="0" smtClean="0"/>
              <a:t>    </a:t>
            </a:r>
            <a:r>
              <a:rPr lang="tr-TR" sz="3200" dirty="0" smtClean="0">
                <a:solidFill>
                  <a:srgbClr val="FF0000"/>
                </a:solidFill>
              </a:rPr>
              <a:t>Ortak B  </a:t>
            </a:r>
          </a:p>
          <a:p>
            <a:pPr lvl="1" algn="just"/>
            <a:r>
              <a:rPr lang="tr-TR" sz="2800" b="1" dirty="0" smtClean="0"/>
              <a:t>Hisseyi devir aldığı 13/12/2021 tarihi itibarıyla  100.000 </a:t>
            </a:r>
            <a:r>
              <a:rPr lang="tr-TR" sz="2800" b="1" dirty="0"/>
              <a:t>TL vadesi geçmiş </a:t>
            </a:r>
            <a:r>
              <a:rPr lang="tr-TR" sz="2800" b="1" dirty="0" smtClean="0"/>
              <a:t>borçtan </a:t>
            </a:r>
            <a:r>
              <a:rPr lang="tr-TR" sz="2800" dirty="0" smtClean="0"/>
              <a:t>35 inci maddenin ikinci fıkrası hükmü gereği </a:t>
            </a:r>
            <a:r>
              <a:rPr lang="tr-TR" sz="2800" dirty="0" smtClean="0">
                <a:solidFill>
                  <a:srgbClr val="FF0000"/>
                </a:solidFill>
              </a:rPr>
              <a:t>hissesi oranında sorumludur. (50.000 TL) </a:t>
            </a:r>
          </a:p>
          <a:p>
            <a:pPr lvl="1" algn="just"/>
            <a:r>
              <a:rPr lang="tr-TR" sz="2800" b="1" dirty="0" smtClean="0"/>
              <a:t>13/12/2021 ila 15/3/2024 tarihleri arasında doğan ve ödenmesi gereken 200.000 TL </a:t>
            </a:r>
            <a:r>
              <a:rPr lang="tr-TR" sz="2800" dirty="0" smtClean="0"/>
              <a:t>borçtan </a:t>
            </a:r>
            <a:r>
              <a:rPr lang="tr-TR" sz="2800" dirty="0" smtClean="0">
                <a:solidFill>
                  <a:srgbClr val="FF0000"/>
                </a:solidFill>
              </a:rPr>
              <a:t>hissesi oranında sorumludur. (100.000 TL)</a:t>
            </a:r>
            <a:r>
              <a:rPr lang="tr-TR" sz="2800" dirty="0" smtClean="0">
                <a:solidFill>
                  <a:srgbClr val="0070C0"/>
                </a:solidFill>
              </a:rPr>
              <a:t> </a:t>
            </a:r>
            <a:r>
              <a:rPr lang="tr-TR" sz="2800" dirty="0"/>
              <a:t>(35 inci madde bir ve üçüncü fıkra) </a:t>
            </a:r>
            <a:endParaRPr lang="tr-TR" sz="2800" dirty="0" smtClean="0"/>
          </a:p>
          <a:p>
            <a:pPr lvl="1" algn="just"/>
            <a:r>
              <a:rPr lang="tr-TR" sz="2800" b="1" dirty="0" smtClean="0"/>
              <a:t>2021 ve 2022 yıllarına ilişkin gecikme </a:t>
            </a:r>
            <a:r>
              <a:rPr lang="tr-TR" sz="2800" b="1" dirty="0"/>
              <a:t>faizi dahil cezalı kurumlar  vergisi </a:t>
            </a:r>
            <a:r>
              <a:rPr lang="tr-TR" sz="2800" b="1" dirty="0" smtClean="0"/>
              <a:t>borcundan </a:t>
            </a:r>
            <a:r>
              <a:rPr lang="tr-TR" sz="2800" dirty="0" smtClean="0">
                <a:solidFill>
                  <a:srgbClr val="FF0000"/>
                </a:solidFill>
              </a:rPr>
              <a:t>hissesi oranında </a:t>
            </a:r>
            <a:r>
              <a:rPr lang="tr-TR" sz="2800" dirty="0">
                <a:solidFill>
                  <a:srgbClr val="FF0000"/>
                </a:solidFill>
              </a:rPr>
              <a:t>sorumludur. </a:t>
            </a:r>
            <a:r>
              <a:rPr lang="tr-TR" sz="2800" dirty="0" smtClean="0"/>
              <a:t>[(60.000 </a:t>
            </a:r>
            <a:r>
              <a:rPr lang="tr-TR" sz="2800" dirty="0"/>
              <a:t>TL </a:t>
            </a:r>
            <a:r>
              <a:rPr lang="tr-TR" sz="2800" dirty="0" smtClean="0"/>
              <a:t>+40.000 </a:t>
            </a:r>
            <a:r>
              <a:rPr lang="tr-TR" sz="2800" dirty="0"/>
              <a:t>TL =)</a:t>
            </a:r>
            <a:r>
              <a:rPr lang="tr-TR" sz="2800" dirty="0" smtClean="0"/>
              <a:t>100.000 </a:t>
            </a:r>
            <a:r>
              <a:rPr lang="tr-TR" sz="2800" dirty="0"/>
              <a:t>TL *%50</a:t>
            </a:r>
            <a:r>
              <a:rPr lang="tr-TR" sz="2800" dirty="0" smtClean="0"/>
              <a:t>= </a:t>
            </a:r>
            <a:r>
              <a:rPr lang="tr-TR" sz="2800" dirty="0" smtClean="0">
                <a:solidFill>
                  <a:srgbClr val="FF0000"/>
                </a:solidFill>
              </a:rPr>
              <a:t>50.000 </a:t>
            </a:r>
            <a:r>
              <a:rPr lang="tr-TR" sz="2800" dirty="0">
                <a:solidFill>
                  <a:srgbClr val="FF0000"/>
                </a:solidFill>
              </a:rPr>
              <a:t>TL</a:t>
            </a:r>
            <a:r>
              <a:rPr lang="tr-TR" sz="2800" dirty="0"/>
              <a:t>] </a:t>
            </a:r>
            <a:r>
              <a:rPr lang="tr-TR" sz="2800" dirty="0" smtClean="0"/>
              <a:t>(35 inci madde bir ve üçüncü fıkra) </a:t>
            </a:r>
            <a:endParaRPr lang="tr-TR" sz="2800" dirty="0" smtClean="0"/>
          </a:p>
          <a:p>
            <a:pPr lvl="1" algn="just"/>
            <a:r>
              <a:rPr lang="tr-TR" sz="2800" dirty="0" smtClean="0">
                <a:solidFill>
                  <a:srgbClr val="FF0000"/>
                </a:solidFill>
              </a:rPr>
              <a:t>2020</a:t>
            </a:r>
            <a:r>
              <a:rPr lang="tr-TR" sz="2800" dirty="0">
                <a:solidFill>
                  <a:srgbClr val="FF0000"/>
                </a:solidFill>
              </a:rPr>
              <a:t> </a:t>
            </a:r>
            <a:r>
              <a:rPr lang="tr-TR" sz="2800" dirty="0" smtClean="0">
                <a:solidFill>
                  <a:srgbClr val="FF0000"/>
                </a:solidFill>
              </a:rPr>
              <a:t>yılına </a:t>
            </a:r>
            <a:r>
              <a:rPr lang="tr-TR" sz="2800" dirty="0">
                <a:solidFill>
                  <a:srgbClr val="FF0000"/>
                </a:solidFill>
              </a:rPr>
              <a:t>cezalı kurumlar  vergisi borcundan </a:t>
            </a:r>
            <a:r>
              <a:rPr lang="tr-TR" sz="2800" dirty="0" smtClean="0">
                <a:solidFill>
                  <a:srgbClr val="FF0000"/>
                </a:solidFill>
              </a:rPr>
              <a:t>sorumluluğu bulunmamaktadır. </a:t>
            </a:r>
            <a:endParaRPr lang="tr-TR" sz="2800" dirty="0">
              <a:solidFill>
                <a:srgbClr val="FF0000"/>
              </a:solidFill>
            </a:endParaRPr>
          </a:p>
        </p:txBody>
      </p:sp>
      <p:sp>
        <p:nvSpPr>
          <p:cNvPr id="4" name="Slayt Numarası Yer Tutucusu 3"/>
          <p:cNvSpPr>
            <a:spLocks noGrp="1"/>
          </p:cNvSpPr>
          <p:nvPr>
            <p:ph type="sldNum" sz="quarter" idx="12"/>
          </p:nvPr>
        </p:nvSpPr>
        <p:spPr/>
        <p:txBody>
          <a:bodyPr/>
          <a:lstStyle/>
          <a:p>
            <a:fld id="{63BFDFBD-D0D9-4F3C-8E1F-12FD6A3AA2F3}" type="slidenum">
              <a:rPr lang="tr-TR" smtClean="0"/>
              <a:t>35</a:t>
            </a:fld>
            <a:endParaRPr lang="tr-TR"/>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077" y="389505"/>
            <a:ext cx="204768" cy="259531"/>
          </a:xfrm>
          <a:prstGeom prst="rect">
            <a:avLst/>
          </a:prstGeom>
        </p:spPr>
      </p:pic>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8" name="Resim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49" y="389505"/>
            <a:ext cx="204768" cy="259531"/>
          </a:xfrm>
          <a:prstGeom prst="rect">
            <a:avLst/>
          </a:prstGeom>
        </p:spPr>
      </p:pic>
      <p:sp>
        <p:nvSpPr>
          <p:cNvPr id="9" name="Dikdörtgen 8"/>
          <p:cNvSpPr/>
          <p:nvPr/>
        </p:nvSpPr>
        <p:spPr>
          <a:xfrm>
            <a:off x="638175" y="286194"/>
            <a:ext cx="4305697" cy="400110"/>
          </a:xfrm>
          <a:prstGeom prst="rect">
            <a:avLst/>
          </a:prstGeom>
        </p:spPr>
        <p:txBody>
          <a:bodyPr wrap="square">
            <a:spAutoFit/>
          </a:bodyPr>
          <a:lstStyle/>
          <a:p>
            <a:r>
              <a:rPr lang="tr-TR" sz="2000" b="1" dirty="0">
                <a:solidFill>
                  <a:schemeClr val="accent5">
                    <a:lumMod val="75000"/>
                  </a:schemeClr>
                </a:solidFill>
                <a:latin typeface="GalanoGrotesque-Medium" panose="00000600000000000000" pitchFamily="50" charset="-94"/>
              </a:rPr>
              <a:t>MADDE 35 - MÜKERRER 35</a:t>
            </a:r>
          </a:p>
        </p:txBody>
      </p:sp>
    </p:spTree>
    <p:extLst>
      <p:ext uri="{BB962C8B-B14F-4D97-AF65-F5344CB8AC3E}">
        <p14:creationId xmlns:p14="http://schemas.microsoft.com/office/powerpoint/2010/main" val="8305274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134475" y="223983"/>
            <a:ext cx="1924050" cy="850106"/>
          </a:xfrm>
        </p:spPr>
        <p:txBody>
          <a:bodyPr>
            <a:normAutofit/>
          </a:bodyPr>
          <a:lstStyle/>
          <a:p>
            <a:pPr algn="r"/>
            <a:r>
              <a:rPr lang="tr-TR" sz="3600" b="1" dirty="0">
                <a:solidFill>
                  <a:srgbClr val="FF0000"/>
                </a:solidFill>
                <a:latin typeface="+mn-lt"/>
              </a:rPr>
              <a:t>ÖRNEK</a:t>
            </a:r>
          </a:p>
        </p:txBody>
      </p:sp>
      <p:sp>
        <p:nvSpPr>
          <p:cNvPr id="3" name="İçerik Yer Tutucusu 2"/>
          <p:cNvSpPr>
            <a:spLocks noGrp="1"/>
          </p:cNvSpPr>
          <p:nvPr>
            <p:ph idx="1"/>
          </p:nvPr>
        </p:nvSpPr>
        <p:spPr>
          <a:xfrm>
            <a:off x="876300" y="1124745"/>
            <a:ext cx="10306050" cy="4785395"/>
          </a:xfrm>
        </p:spPr>
        <p:txBody>
          <a:bodyPr>
            <a:normAutofit/>
          </a:bodyPr>
          <a:lstStyle/>
          <a:p>
            <a:pPr marL="0" indent="0" algn="just">
              <a:buNone/>
            </a:pPr>
            <a:r>
              <a:rPr lang="tr-TR" sz="3200" dirty="0">
                <a:solidFill>
                  <a:srgbClr val="FF0000"/>
                </a:solidFill>
              </a:rPr>
              <a:t> </a:t>
            </a:r>
            <a:r>
              <a:rPr lang="tr-TR" sz="3200" dirty="0" smtClean="0">
                <a:solidFill>
                  <a:srgbClr val="FF0000"/>
                </a:solidFill>
              </a:rPr>
              <a:t>    Ortak C  </a:t>
            </a:r>
          </a:p>
          <a:p>
            <a:pPr lvl="1" algn="just"/>
            <a:r>
              <a:rPr lang="tr-TR" sz="2800" b="1" dirty="0" smtClean="0"/>
              <a:t>Hisseyi devir aldığı </a:t>
            </a:r>
            <a:r>
              <a:rPr lang="tr-TR" sz="2800" b="1" dirty="0" smtClean="0"/>
              <a:t>15/3/2024 </a:t>
            </a:r>
            <a:r>
              <a:rPr lang="tr-TR" sz="2800" b="1" dirty="0" smtClean="0"/>
              <a:t>tarihi itibarıyla  300.000 </a:t>
            </a:r>
            <a:r>
              <a:rPr lang="tr-TR" sz="2800" b="1" dirty="0"/>
              <a:t>TL vadesi geçmiş </a:t>
            </a:r>
            <a:r>
              <a:rPr lang="tr-TR" sz="2800" b="1" dirty="0" smtClean="0"/>
              <a:t>borçtan </a:t>
            </a:r>
            <a:r>
              <a:rPr lang="tr-TR" sz="2800" b="1" dirty="0" smtClean="0">
                <a:solidFill>
                  <a:srgbClr val="FF0000"/>
                </a:solidFill>
              </a:rPr>
              <a:t>35 inci maddenin ikinci fıkrası </a:t>
            </a:r>
            <a:r>
              <a:rPr lang="tr-TR" sz="2800" dirty="0" smtClean="0"/>
              <a:t>hükmü gereği </a:t>
            </a:r>
            <a:r>
              <a:rPr lang="tr-TR" sz="2800" dirty="0" smtClean="0">
                <a:solidFill>
                  <a:srgbClr val="FF0000"/>
                </a:solidFill>
              </a:rPr>
              <a:t>hissesi oranında sorumludur. (150.000 TL) </a:t>
            </a:r>
          </a:p>
          <a:p>
            <a:pPr lvl="1" algn="just"/>
            <a:endParaRPr lang="tr-TR" sz="2800" dirty="0" smtClean="0">
              <a:solidFill>
                <a:srgbClr val="0070C0"/>
              </a:solidFill>
            </a:endParaRPr>
          </a:p>
          <a:p>
            <a:pPr lvl="1" algn="just"/>
            <a:r>
              <a:rPr lang="tr-TR" sz="2800" b="1" dirty="0" smtClean="0"/>
              <a:t>2020, 2021 ve 2022 yıllarına ilişkin gecikme </a:t>
            </a:r>
            <a:r>
              <a:rPr lang="tr-TR" sz="2800" b="1" dirty="0"/>
              <a:t>faizi dahil cezalı kurumlar  </a:t>
            </a:r>
            <a:r>
              <a:rPr lang="tr-TR" sz="2800" b="1" dirty="0" smtClean="0"/>
              <a:t>vergisinin </a:t>
            </a:r>
            <a:r>
              <a:rPr lang="tr-TR" sz="2800" b="1" dirty="0" smtClean="0">
                <a:solidFill>
                  <a:srgbClr val="FF0000"/>
                </a:solidFill>
              </a:rPr>
              <a:t>vadesi 15/6/2024 tarihi olduğundan bu borçlardan hissesi oranında </a:t>
            </a:r>
            <a:r>
              <a:rPr lang="tr-TR" sz="2800" b="1" dirty="0">
                <a:solidFill>
                  <a:srgbClr val="FF0000"/>
                </a:solidFill>
              </a:rPr>
              <a:t>sorumludur. </a:t>
            </a:r>
            <a:r>
              <a:rPr lang="tr-TR" sz="2800" dirty="0"/>
              <a:t>[(50.000 TL +60.000 TL +40.000 TL =)150.000 TL *%50</a:t>
            </a:r>
            <a:r>
              <a:rPr lang="tr-TR" sz="2800" dirty="0" smtClean="0"/>
              <a:t>= </a:t>
            </a:r>
            <a:r>
              <a:rPr lang="tr-TR" sz="2800" dirty="0" smtClean="0">
                <a:solidFill>
                  <a:srgbClr val="FF0000"/>
                </a:solidFill>
              </a:rPr>
              <a:t>75.000 </a:t>
            </a:r>
            <a:r>
              <a:rPr lang="tr-TR" sz="2800" dirty="0">
                <a:solidFill>
                  <a:srgbClr val="FF0000"/>
                </a:solidFill>
              </a:rPr>
              <a:t>TL</a:t>
            </a:r>
            <a:r>
              <a:rPr lang="tr-TR" sz="2800" dirty="0"/>
              <a:t>] </a:t>
            </a:r>
            <a:r>
              <a:rPr lang="tr-TR" sz="2800" dirty="0" smtClean="0"/>
              <a:t>(35 inci madde bir ve üçüncü fıkra) </a:t>
            </a:r>
            <a:endParaRPr lang="tr-TR" sz="2800" dirty="0"/>
          </a:p>
        </p:txBody>
      </p:sp>
      <p:sp>
        <p:nvSpPr>
          <p:cNvPr id="4" name="Slayt Numarası Yer Tutucusu 3"/>
          <p:cNvSpPr>
            <a:spLocks noGrp="1"/>
          </p:cNvSpPr>
          <p:nvPr>
            <p:ph type="sldNum" sz="quarter" idx="12"/>
          </p:nvPr>
        </p:nvSpPr>
        <p:spPr/>
        <p:txBody>
          <a:bodyPr/>
          <a:lstStyle/>
          <a:p>
            <a:fld id="{63BFDFBD-D0D9-4F3C-8E1F-12FD6A3AA2F3}" type="slidenum">
              <a:rPr lang="tr-TR" smtClean="0"/>
              <a:t>36</a:t>
            </a:fld>
            <a:endParaRPr lang="tr-TR"/>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49" y="389505"/>
            <a:ext cx="204768" cy="259531"/>
          </a:xfrm>
          <a:prstGeom prst="rect">
            <a:avLst/>
          </a:prstGeom>
        </p:spPr>
      </p:pic>
      <p:sp>
        <p:nvSpPr>
          <p:cNvPr id="8" name="Dikdörtgen 7"/>
          <p:cNvSpPr/>
          <p:nvPr/>
        </p:nvSpPr>
        <p:spPr>
          <a:xfrm>
            <a:off x="638175" y="286194"/>
            <a:ext cx="4305697" cy="400110"/>
          </a:xfrm>
          <a:prstGeom prst="rect">
            <a:avLst/>
          </a:prstGeom>
        </p:spPr>
        <p:txBody>
          <a:bodyPr wrap="square">
            <a:spAutoFit/>
          </a:bodyPr>
          <a:lstStyle/>
          <a:p>
            <a:r>
              <a:rPr lang="tr-TR" sz="2000" b="1" dirty="0">
                <a:solidFill>
                  <a:schemeClr val="accent5">
                    <a:lumMod val="75000"/>
                  </a:schemeClr>
                </a:solidFill>
                <a:latin typeface="GalanoGrotesque-Medium" panose="00000600000000000000" pitchFamily="50" charset="-94"/>
              </a:rPr>
              <a:t>MADDE 35 - MÜKERRER 35</a:t>
            </a:r>
          </a:p>
        </p:txBody>
      </p:sp>
    </p:spTree>
    <p:extLst>
      <p:ext uri="{BB962C8B-B14F-4D97-AF65-F5344CB8AC3E}">
        <p14:creationId xmlns:p14="http://schemas.microsoft.com/office/powerpoint/2010/main" val="144323191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14425" y="1124744"/>
            <a:ext cx="10239375" cy="4968552"/>
          </a:xfrm>
        </p:spPr>
        <p:txBody>
          <a:bodyPr>
            <a:noAutofit/>
          </a:bodyPr>
          <a:lstStyle/>
          <a:p>
            <a:pPr algn="just"/>
            <a:r>
              <a:rPr lang="tr-TR" sz="2200" dirty="0">
                <a:solidFill>
                  <a:srgbClr val="FF0000"/>
                </a:solidFill>
              </a:rPr>
              <a:t>Şekil değişikliği yapan hükmi şahıstan aranılan amme alacaklarının</a:t>
            </a:r>
            <a:r>
              <a:rPr lang="tr-TR" sz="2200" dirty="0"/>
              <a:t> </a:t>
            </a:r>
            <a:r>
              <a:rPr lang="tr-TR" sz="2200" b="1" dirty="0"/>
              <a:t>yeni hükmi şahsın malvarlığından tahsil edilememesi veya tahsil edilemeyeceğinin anlaşılması halinde </a:t>
            </a:r>
            <a:r>
              <a:rPr lang="tr-TR" sz="2200" dirty="0"/>
              <a:t>söz konusu </a:t>
            </a:r>
            <a:r>
              <a:rPr lang="tr-TR" sz="2200" dirty="0">
                <a:solidFill>
                  <a:srgbClr val="FF0000"/>
                </a:solidFill>
                <a:effectLst>
                  <a:outerShdw blurRad="38100" dist="38100" dir="2700000" algn="tl">
                    <a:srgbClr val="000000">
                      <a:alpha val="43137"/>
                    </a:srgbClr>
                  </a:outerShdw>
                </a:effectLst>
              </a:rPr>
              <a:t>amme alacaklarının;</a:t>
            </a:r>
          </a:p>
          <a:p>
            <a:pPr marL="0" indent="0" algn="just" defTabSz="625475">
              <a:buNone/>
            </a:pPr>
            <a:r>
              <a:rPr lang="tr-TR" sz="2200" dirty="0"/>
              <a:t>	- </a:t>
            </a:r>
            <a:r>
              <a:rPr lang="tr-TR" sz="2200" b="1" dirty="0"/>
              <a:t>yeni hükmi şahsın </a:t>
            </a:r>
            <a:r>
              <a:rPr lang="tr-TR" sz="2200" dirty="0">
                <a:solidFill>
                  <a:srgbClr val="FF0000"/>
                </a:solidFill>
              </a:rPr>
              <a:t>şekil değişikliği tarihi itibarıyla mevcut kanuni temsilci ve ortaklarından</a:t>
            </a:r>
            <a:r>
              <a:rPr lang="tr-TR" sz="2200" dirty="0"/>
              <a:t>(</a:t>
            </a:r>
            <a:r>
              <a:rPr lang="tr-TR" sz="2200" dirty="0" err="1"/>
              <a:t>limited</a:t>
            </a:r>
            <a:r>
              <a:rPr lang="tr-TR" sz="2200" dirty="0"/>
              <a:t> şirket olması halinde),</a:t>
            </a:r>
          </a:p>
          <a:p>
            <a:pPr marL="0" indent="539750" algn="just">
              <a:buNone/>
              <a:tabLst>
                <a:tab pos="539750" algn="l"/>
              </a:tabLst>
            </a:pPr>
            <a:r>
              <a:rPr lang="tr-TR" sz="2200" dirty="0"/>
              <a:t> - </a:t>
            </a:r>
            <a:r>
              <a:rPr lang="tr-TR" sz="2200" b="1" dirty="0"/>
              <a:t>şekil değişikliği yapan hükmi şahsın</a:t>
            </a:r>
            <a:r>
              <a:rPr lang="tr-TR" sz="2200" dirty="0"/>
              <a:t> </a:t>
            </a:r>
            <a:r>
              <a:rPr lang="tr-TR" sz="2200" dirty="0">
                <a:solidFill>
                  <a:srgbClr val="FF0000"/>
                </a:solidFill>
              </a:rPr>
              <a:t>ilgili dönemlerdeki kanuni temsilci ve ortaklarından</a:t>
            </a:r>
            <a:r>
              <a:rPr lang="tr-TR" sz="2200" dirty="0"/>
              <a:t> (limited şirket olması halinde),</a:t>
            </a:r>
          </a:p>
          <a:p>
            <a:pPr marL="0" indent="0" algn="just">
              <a:buNone/>
              <a:tabLst>
                <a:tab pos="539750" algn="l"/>
              </a:tabLst>
            </a:pPr>
            <a:r>
              <a:rPr lang="tr-TR" sz="2200" dirty="0"/>
              <a:t> 	aranılması gerekmektedir.</a:t>
            </a:r>
          </a:p>
          <a:p>
            <a:pPr algn="just"/>
            <a:r>
              <a:rPr lang="tr-TR" sz="2200" dirty="0">
                <a:solidFill>
                  <a:srgbClr val="FF0000"/>
                </a:solidFill>
              </a:rPr>
              <a:t>Şahıs işletmesinin tür değiştirmek suretiyle bir ticaret şirketine dönüşmesi veya ticaret şirketinin şahıs işletmesine dönüşmesi halinde de aynı kural geçerli olacaktır. </a:t>
            </a:r>
          </a:p>
        </p:txBody>
      </p:sp>
      <p:sp>
        <p:nvSpPr>
          <p:cNvPr id="4" name="Slayt Numarası Yer Tutucusu 3"/>
          <p:cNvSpPr>
            <a:spLocks noGrp="1"/>
          </p:cNvSpPr>
          <p:nvPr>
            <p:ph type="sldNum" sz="quarter" idx="12"/>
          </p:nvPr>
        </p:nvSpPr>
        <p:spPr/>
        <p:txBody>
          <a:bodyPr/>
          <a:lstStyle/>
          <a:p>
            <a:fld id="{63BFDFBD-D0D9-4F3C-8E1F-12FD6A3AA2F3}" type="slidenum">
              <a:rPr lang="tr-TR" smtClean="0"/>
              <a:t>37</a:t>
            </a:fld>
            <a:endParaRPr lang="tr-TR"/>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49" y="389505"/>
            <a:ext cx="204768" cy="259531"/>
          </a:xfrm>
          <a:prstGeom prst="rect">
            <a:avLst/>
          </a:prstGeom>
        </p:spPr>
      </p:pic>
      <p:sp>
        <p:nvSpPr>
          <p:cNvPr id="8"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36</a:t>
            </a:r>
            <a:endParaRPr lang="tr-TR" sz="2400" b="1" dirty="0">
              <a:solidFill>
                <a:schemeClr val="accent5">
                  <a:lumMod val="75000"/>
                </a:schemeClr>
              </a:solidFill>
              <a:latin typeface="GalanoGrotesque-Medium" panose="00000600000000000000" pitchFamily="50" charset="-94"/>
            </a:endParaRPr>
          </a:p>
        </p:txBody>
      </p:sp>
    </p:spTree>
    <p:extLst>
      <p:ext uri="{BB962C8B-B14F-4D97-AF65-F5344CB8AC3E}">
        <p14:creationId xmlns:p14="http://schemas.microsoft.com/office/powerpoint/2010/main" val="29499612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37</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10" name="İçerik Yer Tutucusu 2"/>
          <p:cNvSpPr>
            <a:spLocks noGrp="1"/>
          </p:cNvSpPr>
          <p:nvPr>
            <p:ph idx="1"/>
          </p:nvPr>
        </p:nvSpPr>
        <p:spPr>
          <a:xfrm>
            <a:off x="556838" y="1148598"/>
            <a:ext cx="10539787" cy="5001419"/>
          </a:xfrm>
        </p:spPr>
        <p:txBody>
          <a:bodyPr>
            <a:normAutofit/>
          </a:bodyPr>
          <a:lstStyle/>
          <a:p>
            <a:pPr algn="just"/>
            <a:r>
              <a:rPr lang="tr-TR" sz="3000" dirty="0"/>
              <a:t>2548 sayılı Kanunda </a:t>
            </a:r>
            <a:r>
              <a:rPr lang="tr-TR" sz="3000" dirty="0">
                <a:solidFill>
                  <a:srgbClr val="FF0000"/>
                </a:solidFill>
              </a:rPr>
              <a:t>yiyecek bedellerinin </a:t>
            </a:r>
            <a:r>
              <a:rPr lang="tr-TR" sz="3000" dirty="0"/>
              <a:t>ödeme süresine ilişkin bir belirleme bulunmadığından, Cumhuriyet savcılıklarının bildirimi üzerine yiyecek bedellerinin tahsiline öncelikle </a:t>
            </a:r>
            <a:r>
              <a:rPr lang="tr-TR" sz="3000" dirty="0">
                <a:solidFill>
                  <a:srgbClr val="FF0000"/>
                </a:solidFill>
              </a:rPr>
              <a:t>6183 sayılı Kanunun 37 </a:t>
            </a:r>
            <a:r>
              <a:rPr lang="tr-TR" sz="3000" dirty="0" err="1">
                <a:solidFill>
                  <a:srgbClr val="FF0000"/>
                </a:solidFill>
              </a:rPr>
              <a:t>nci</a:t>
            </a:r>
            <a:r>
              <a:rPr lang="tr-TR" sz="3000" dirty="0">
                <a:solidFill>
                  <a:srgbClr val="FF0000"/>
                </a:solidFill>
              </a:rPr>
              <a:t> maddesi hükmüne göre ilgilisine yapılacak tebliğden itibaren bir aylık ödeme süresinin verilmesi, </a:t>
            </a:r>
            <a:r>
              <a:rPr lang="tr-TR" sz="3000" dirty="0"/>
              <a:t>bu süre içinde yiyecek bedelinin ödenmemesi halinde söz konusu alacaklara gecikme zammı da uygulanmak suretiyle 6183 sayılı Kanuna göre takip ve tahsil edilmesi gerekmektedir</a:t>
            </a:r>
            <a:r>
              <a:rPr lang="tr-TR" sz="3000" dirty="0" smtClean="0"/>
              <a:t>.</a:t>
            </a:r>
          </a:p>
          <a:p>
            <a:pPr algn="just"/>
            <a:r>
              <a:rPr lang="tr-TR" sz="3000" dirty="0" err="1" smtClean="0"/>
              <a:t>Seri:A</a:t>
            </a:r>
            <a:r>
              <a:rPr lang="tr-TR" sz="3000" dirty="0" smtClean="0"/>
              <a:t> Sıra No:1 Tahsilat Genel Tebliğ ile 6/12/2021 tarihli ve 143099 sayılı genel yazı </a:t>
            </a:r>
            <a:endParaRPr lang="tr-TR" sz="3000" dirty="0"/>
          </a:p>
          <a:p>
            <a:endParaRPr lang="tr-TR" dirty="0"/>
          </a:p>
        </p:txBody>
      </p:sp>
      <p:sp>
        <p:nvSpPr>
          <p:cNvPr id="2" name="Slayt Numarası Yer Tutucusu 1"/>
          <p:cNvSpPr>
            <a:spLocks noGrp="1"/>
          </p:cNvSpPr>
          <p:nvPr>
            <p:ph type="sldNum" sz="quarter" idx="12"/>
          </p:nvPr>
        </p:nvSpPr>
        <p:spPr/>
        <p:txBody>
          <a:bodyPr/>
          <a:lstStyle/>
          <a:p>
            <a:fld id="{16449A80-6FDC-475E-9293-1C17F140D77C}" type="slidenum">
              <a:rPr lang="tr-TR" smtClean="0"/>
              <a:t>38</a:t>
            </a:fld>
            <a:endParaRPr lang="tr-TR"/>
          </a:p>
        </p:txBody>
      </p:sp>
    </p:spTree>
    <p:extLst>
      <p:ext uri="{BB962C8B-B14F-4D97-AF65-F5344CB8AC3E}">
        <p14:creationId xmlns:p14="http://schemas.microsoft.com/office/powerpoint/2010/main" val="2945753380"/>
      </p:ext>
    </p:extLst>
  </p:cSld>
  <p:clrMapOvr>
    <a:masterClrMapping/>
  </p:clrMapOvr>
  <p:transition spd="slow">
    <p:push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62</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10" name="İçerik Yer Tutucusu 2"/>
          <p:cNvSpPr>
            <a:spLocks noGrp="1"/>
          </p:cNvSpPr>
          <p:nvPr>
            <p:ph idx="1"/>
          </p:nvPr>
        </p:nvSpPr>
        <p:spPr>
          <a:xfrm>
            <a:off x="647700" y="1022270"/>
            <a:ext cx="10706100" cy="5256584"/>
          </a:xfrm>
        </p:spPr>
        <p:txBody>
          <a:bodyPr>
            <a:noAutofit/>
          </a:bodyPr>
          <a:lstStyle/>
          <a:p>
            <a:pPr marL="0" indent="0" algn="just">
              <a:buNone/>
            </a:pPr>
            <a:r>
              <a:rPr lang="tr-TR" sz="2400" dirty="0" smtClean="0"/>
              <a:t>6183 </a:t>
            </a:r>
            <a:r>
              <a:rPr lang="tr-TR" sz="2400" dirty="0"/>
              <a:t>sayılı Kanun bir bütün olarak değerlendirildiğinde mükellefin vergi </a:t>
            </a:r>
            <a:r>
              <a:rPr lang="tr-TR" sz="2400" dirty="0" smtClean="0"/>
              <a:t>dairesine olan </a:t>
            </a:r>
            <a:r>
              <a:rPr lang="tr-TR" sz="2400" dirty="0"/>
              <a:t>amme borçlarının takibi amacıyla mal varlığına tatbik edilen </a:t>
            </a:r>
            <a:r>
              <a:rPr lang="tr-TR" sz="2400" dirty="0" smtClean="0"/>
              <a:t>hacizler;</a:t>
            </a:r>
            <a:endParaRPr lang="tr-TR" sz="2400" dirty="0"/>
          </a:p>
          <a:p>
            <a:pPr marL="446088" indent="0" algn="just"/>
            <a:r>
              <a:rPr lang="tr-TR" sz="2400" dirty="0" smtClean="0"/>
              <a:t> amme </a:t>
            </a:r>
            <a:r>
              <a:rPr lang="tr-TR" sz="2400" dirty="0"/>
              <a:t>alacağının asıl ve feriyle birlikte ödenmesi halinde,</a:t>
            </a:r>
          </a:p>
          <a:p>
            <a:pPr marL="446088" indent="0" algn="just"/>
            <a:r>
              <a:rPr lang="tr-TR" sz="2400" dirty="0"/>
              <a:t> </a:t>
            </a:r>
            <a:r>
              <a:rPr lang="tr-TR" sz="2400" dirty="0" smtClean="0">
                <a:solidFill>
                  <a:srgbClr val="FF0000"/>
                </a:solidFill>
              </a:rPr>
              <a:t>amme </a:t>
            </a:r>
            <a:r>
              <a:rPr lang="tr-TR" sz="2400" dirty="0">
                <a:solidFill>
                  <a:srgbClr val="FF0000"/>
                </a:solidFill>
              </a:rPr>
              <a:t>alacağından daha fazla bir malvarlığına haciz tatbik edilmiş olması durumunda,</a:t>
            </a:r>
          </a:p>
          <a:p>
            <a:pPr marL="446088" indent="0" algn="just"/>
            <a:r>
              <a:rPr lang="tr-TR" sz="2400" dirty="0" smtClean="0"/>
              <a:t> </a:t>
            </a:r>
            <a:r>
              <a:rPr lang="tr-TR" sz="2400" dirty="0"/>
              <a:t>6183 sayılı Kanunun </a:t>
            </a:r>
            <a:r>
              <a:rPr lang="tr-TR" sz="2400" dirty="0" smtClean="0"/>
              <a:t>48 inci maddesine </a:t>
            </a:r>
            <a:r>
              <a:rPr lang="tr-TR" sz="2400" dirty="0"/>
              <a:t>göre taksitlendirme yapılması halinde </a:t>
            </a:r>
            <a:r>
              <a:rPr lang="tr-TR" sz="2400" dirty="0" smtClean="0"/>
              <a:t>hacizli mallar </a:t>
            </a:r>
            <a:r>
              <a:rPr lang="tr-TR" sz="2400" dirty="0"/>
              <a:t>teminat yerine geçeceğinden, teminat değişikliği suretiyle,</a:t>
            </a:r>
          </a:p>
          <a:p>
            <a:pPr marL="446088" indent="0" algn="just"/>
            <a:r>
              <a:rPr lang="tr-TR" sz="2400" dirty="0" smtClean="0"/>
              <a:t> </a:t>
            </a:r>
            <a:r>
              <a:rPr lang="tr-TR" sz="2400" dirty="0">
                <a:solidFill>
                  <a:srgbClr val="FF0000"/>
                </a:solidFill>
              </a:rPr>
              <a:t>6183 sayılı Kanunun 74/A maddesinde belirtilen şartların sağlanması halinde,</a:t>
            </a:r>
          </a:p>
          <a:p>
            <a:pPr marL="446088" indent="0" algn="just"/>
            <a:r>
              <a:rPr lang="tr-TR" sz="2400" dirty="0" smtClean="0"/>
              <a:t> </a:t>
            </a:r>
            <a:r>
              <a:rPr lang="tr-TR" sz="2400" dirty="0"/>
              <a:t>haczin kaldırılmasına ilişkin mahkeme kararının bulunması halinde,</a:t>
            </a:r>
          </a:p>
          <a:p>
            <a:pPr marL="446088" indent="0" algn="just"/>
            <a:r>
              <a:rPr lang="tr-TR" sz="2400" dirty="0" smtClean="0"/>
              <a:t> </a:t>
            </a:r>
            <a:r>
              <a:rPr lang="tr-TR" sz="2400" dirty="0">
                <a:solidFill>
                  <a:srgbClr val="FF0000"/>
                </a:solidFill>
              </a:rPr>
              <a:t>banka hesabında haczedilen varlığın vergi dairesi hesabına aktarılması üzerine hesapta hacizli </a:t>
            </a:r>
            <a:r>
              <a:rPr lang="tr-TR" sz="2400" dirty="0" smtClean="0">
                <a:solidFill>
                  <a:srgbClr val="FF0000"/>
                </a:solidFill>
              </a:rPr>
              <a:t>bir varlığın </a:t>
            </a:r>
            <a:r>
              <a:rPr lang="tr-TR" sz="2400" dirty="0">
                <a:solidFill>
                  <a:srgbClr val="FF0000"/>
                </a:solidFill>
              </a:rPr>
              <a:t>kalmaması nedeniyle,</a:t>
            </a:r>
          </a:p>
          <a:p>
            <a:pPr marL="446088" indent="0" algn="just">
              <a:buNone/>
            </a:pPr>
            <a:r>
              <a:rPr lang="tr-TR" sz="2400" dirty="0" smtClean="0"/>
              <a:t> kaldırılabilmektedir</a:t>
            </a:r>
            <a:r>
              <a:rPr lang="tr-TR" sz="2400" dirty="0"/>
              <a:t>.</a:t>
            </a:r>
          </a:p>
        </p:txBody>
      </p:sp>
      <p:sp>
        <p:nvSpPr>
          <p:cNvPr id="2" name="Slayt Numarası Yer Tutucusu 1"/>
          <p:cNvSpPr>
            <a:spLocks noGrp="1"/>
          </p:cNvSpPr>
          <p:nvPr>
            <p:ph type="sldNum" sz="quarter" idx="12"/>
          </p:nvPr>
        </p:nvSpPr>
        <p:spPr/>
        <p:txBody>
          <a:bodyPr/>
          <a:lstStyle/>
          <a:p>
            <a:fld id="{16449A80-6FDC-475E-9293-1C17F140D77C}" type="slidenum">
              <a:rPr lang="tr-TR" smtClean="0"/>
              <a:t>39</a:t>
            </a:fld>
            <a:endParaRPr lang="tr-TR"/>
          </a:p>
        </p:txBody>
      </p:sp>
    </p:spTree>
    <p:extLst>
      <p:ext uri="{BB962C8B-B14F-4D97-AF65-F5344CB8AC3E}">
        <p14:creationId xmlns:p14="http://schemas.microsoft.com/office/powerpoint/2010/main" val="1383896893"/>
      </p:ext>
    </p:extLst>
  </p:cSld>
  <p:clrMapOvr>
    <a:masterClrMapping/>
  </p:clrMapOvr>
  <p:transition spd="slow">
    <p:push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62</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40</a:t>
            </a:fld>
            <a:endParaRPr lang="tr-TR" dirty="0">
              <a:solidFill>
                <a:schemeClr val="bg1"/>
              </a:solidFill>
              <a:latin typeface="GalanoGrotesque-Medium" panose="00000600000000000000" pitchFamily="50" charset="-94"/>
            </a:endParaRPr>
          </a:p>
        </p:txBody>
      </p:sp>
      <p:sp>
        <p:nvSpPr>
          <p:cNvPr id="9" name="İçerik Yer Tutucusu 2"/>
          <p:cNvSpPr>
            <a:spLocks noGrp="1"/>
          </p:cNvSpPr>
          <p:nvPr>
            <p:ph idx="1"/>
          </p:nvPr>
        </p:nvSpPr>
        <p:spPr>
          <a:xfrm>
            <a:off x="1095375" y="1219753"/>
            <a:ext cx="9452030" cy="5256584"/>
          </a:xfrm>
        </p:spPr>
        <p:txBody>
          <a:bodyPr>
            <a:noAutofit/>
          </a:bodyPr>
          <a:lstStyle/>
          <a:p>
            <a:pPr marL="457200" lvl="1" indent="-457200">
              <a:buFont typeface="Arial" panose="020B0604020202020204" pitchFamily="34" charset="0"/>
              <a:buChar char="•"/>
              <a:defRPr/>
            </a:pPr>
            <a:r>
              <a:rPr lang="tr-TR" dirty="0" smtClean="0">
                <a:solidFill>
                  <a:srgbClr val="FF0000"/>
                </a:solidFill>
              </a:rPr>
              <a:t>Malvarlığı araştırması </a:t>
            </a:r>
            <a:r>
              <a:rPr lang="tr-TR" dirty="0">
                <a:solidFill>
                  <a:srgbClr val="FF0000"/>
                </a:solidFill>
              </a:rPr>
              <a:t>ve </a:t>
            </a:r>
            <a:r>
              <a:rPr lang="tr-TR" dirty="0" smtClean="0">
                <a:solidFill>
                  <a:srgbClr val="FF0000"/>
                </a:solidFill>
              </a:rPr>
              <a:t>haczi </a:t>
            </a:r>
            <a:r>
              <a:rPr lang="tr-TR" dirty="0">
                <a:solidFill>
                  <a:srgbClr val="FF0000"/>
                </a:solidFill>
              </a:rPr>
              <a:t>e</a:t>
            </a:r>
            <a:r>
              <a:rPr lang="tr-TR" dirty="0" smtClean="0">
                <a:solidFill>
                  <a:srgbClr val="FF0000"/>
                </a:solidFill>
              </a:rPr>
              <a:t>lektronik ortamda yapılanlar</a:t>
            </a:r>
            <a:r>
              <a:rPr lang="tr-TR" dirty="0">
                <a:solidFill>
                  <a:srgbClr val="FF0000"/>
                </a:solidFill>
              </a:rPr>
              <a:t>;</a:t>
            </a:r>
          </a:p>
          <a:p>
            <a:pPr marL="0" lvl="1" indent="0">
              <a:buFont typeface="Wingdings" pitchFamily="2" charset="2"/>
              <a:buChar char="ü"/>
              <a:defRPr/>
            </a:pPr>
            <a:endParaRPr lang="tr-TR" dirty="0"/>
          </a:p>
          <a:p>
            <a:pPr marL="400050" lvl="2" indent="0">
              <a:buFont typeface="Wingdings" pitchFamily="2" charset="2"/>
              <a:buChar char="§"/>
              <a:defRPr/>
            </a:pPr>
            <a:r>
              <a:rPr lang="tr-TR" sz="2400" dirty="0"/>
              <a:t> Banka hesapları (e-banka),</a:t>
            </a:r>
          </a:p>
          <a:p>
            <a:pPr marL="400050" lvl="2" indent="0">
              <a:buFont typeface="Wingdings" pitchFamily="2" charset="2"/>
              <a:buChar char="§"/>
              <a:defRPr/>
            </a:pPr>
            <a:r>
              <a:rPr lang="tr-TR" sz="2400" dirty="0"/>
              <a:t> Kara taşıtları (e-taşıt),</a:t>
            </a:r>
          </a:p>
          <a:p>
            <a:pPr marL="400050" lvl="2" indent="0">
              <a:buFont typeface="Wingdings" pitchFamily="2" charset="2"/>
              <a:buChar char="§"/>
              <a:defRPr/>
            </a:pPr>
            <a:r>
              <a:rPr lang="tr-TR" sz="2400" dirty="0"/>
              <a:t> Posta çeki hesapları (e-PTT)</a:t>
            </a:r>
          </a:p>
          <a:p>
            <a:pPr marL="400050" lvl="2" indent="0">
              <a:buFont typeface="Wingdings" pitchFamily="2" charset="2"/>
              <a:buChar char="§"/>
              <a:defRPr/>
            </a:pPr>
            <a:r>
              <a:rPr lang="tr-TR" sz="2400" dirty="0" smtClean="0"/>
              <a:t> Gayrimenkuller </a:t>
            </a:r>
            <a:r>
              <a:rPr lang="tr-TR" sz="2400" dirty="0"/>
              <a:t>(TAKBİS</a:t>
            </a:r>
            <a:r>
              <a:rPr lang="tr-TR" sz="2400" dirty="0" smtClean="0"/>
              <a:t>),</a:t>
            </a:r>
          </a:p>
          <a:p>
            <a:pPr marL="400050" lvl="2" indent="0">
              <a:buNone/>
              <a:defRPr/>
            </a:pPr>
            <a:endParaRPr lang="tr-TR" sz="2400" dirty="0"/>
          </a:p>
          <a:p>
            <a:pPr marL="457200" lvl="1" indent="-457200">
              <a:buFont typeface="Arial" panose="020B0604020202020204" pitchFamily="34" charset="0"/>
              <a:buChar char="•"/>
              <a:defRPr/>
            </a:pPr>
            <a:r>
              <a:rPr lang="tr-TR" dirty="0" smtClean="0">
                <a:solidFill>
                  <a:srgbClr val="FF0000"/>
                </a:solidFill>
              </a:rPr>
              <a:t>Araştırması </a:t>
            </a:r>
            <a:r>
              <a:rPr lang="tr-TR" dirty="0">
                <a:solidFill>
                  <a:srgbClr val="FF0000"/>
                </a:solidFill>
              </a:rPr>
              <a:t>Elektronik Ortamda Yapılanlar;</a:t>
            </a:r>
          </a:p>
          <a:p>
            <a:pPr marL="400050" lvl="2" indent="0">
              <a:buFont typeface="Wingdings" pitchFamily="2" charset="2"/>
              <a:buChar char="§"/>
              <a:defRPr/>
            </a:pPr>
            <a:r>
              <a:rPr lang="tr-TR" sz="2400" dirty="0" smtClean="0"/>
              <a:t>Deniz </a:t>
            </a:r>
            <a:r>
              <a:rPr lang="tr-TR" sz="2400" dirty="0"/>
              <a:t>taşıtları,</a:t>
            </a:r>
          </a:p>
          <a:p>
            <a:pPr marL="400050" lvl="2" indent="0">
              <a:buFont typeface="Wingdings" pitchFamily="2" charset="2"/>
              <a:buChar char="§"/>
              <a:defRPr/>
            </a:pPr>
            <a:r>
              <a:rPr lang="tr-TR" sz="2400" dirty="0">
                <a:solidFill>
                  <a:prstClr val="black"/>
                </a:solidFill>
              </a:rPr>
              <a:t> Hava taşıtları,</a:t>
            </a:r>
          </a:p>
          <a:p>
            <a:pPr marL="400050" lvl="2" indent="0">
              <a:buFont typeface="Wingdings" pitchFamily="2" charset="2"/>
              <a:buChar char="§"/>
              <a:defRPr/>
            </a:pPr>
            <a:r>
              <a:rPr lang="tr-TR" sz="2400" dirty="0">
                <a:solidFill>
                  <a:prstClr val="black"/>
                </a:solidFill>
              </a:rPr>
              <a:t> İş makineleri (TOBB),</a:t>
            </a:r>
          </a:p>
          <a:p>
            <a:pPr marL="0" indent="0">
              <a:buNone/>
            </a:pPr>
            <a:endParaRPr lang="tr-TR" sz="2000" dirty="0"/>
          </a:p>
        </p:txBody>
      </p:sp>
    </p:spTree>
    <p:extLst>
      <p:ext uri="{BB962C8B-B14F-4D97-AF65-F5344CB8AC3E}">
        <p14:creationId xmlns:p14="http://schemas.microsoft.com/office/powerpoint/2010/main" val="4016027314"/>
      </p:ext>
    </p:extLst>
  </p:cSld>
  <p:clrMapOvr>
    <a:masterClrMapping/>
  </p:clrMapOvr>
  <p:transition spd="slow">
    <p:push di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62</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41</a:t>
            </a:fld>
            <a:endParaRPr lang="tr-TR" dirty="0">
              <a:solidFill>
                <a:schemeClr val="bg1"/>
              </a:solidFill>
              <a:latin typeface="GalanoGrotesque-Medium" panose="00000600000000000000" pitchFamily="50" charset="-94"/>
            </a:endParaRPr>
          </a:p>
        </p:txBody>
      </p:sp>
      <p:sp>
        <p:nvSpPr>
          <p:cNvPr id="10" name="İçerik Yer Tutucusu 2"/>
          <p:cNvSpPr>
            <a:spLocks noGrp="1"/>
          </p:cNvSpPr>
          <p:nvPr>
            <p:ph idx="1"/>
          </p:nvPr>
        </p:nvSpPr>
        <p:spPr>
          <a:xfrm>
            <a:off x="904875" y="1157442"/>
            <a:ext cx="9161720" cy="5256584"/>
          </a:xfrm>
        </p:spPr>
        <p:txBody>
          <a:bodyPr>
            <a:noAutofit/>
          </a:bodyPr>
          <a:lstStyle/>
          <a:p>
            <a:pPr lvl="1">
              <a:buFont typeface="Arial" panose="020B0604020202020204" pitchFamily="34" charset="0"/>
              <a:buChar char="•"/>
              <a:defRPr/>
            </a:pPr>
            <a:r>
              <a:rPr lang="tr-TR" sz="2800" dirty="0" smtClean="0">
                <a:solidFill>
                  <a:srgbClr val="FF0000"/>
                </a:solidFill>
              </a:rPr>
              <a:t>Malvarlığı araştırması Kağıt </a:t>
            </a:r>
            <a:r>
              <a:rPr lang="tr-TR" sz="2800" dirty="0">
                <a:solidFill>
                  <a:srgbClr val="FF0000"/>
                </a:solidFill>
              </a:rPr>
              <a:t>Ortamda Yapılanlar;</a:t>
            </a:r>
          </a:p>
          <a:p>
            <a:pPr lvl="1">
              <a:buFont typeface="Arial" panose="020B0604020202020204" pitchFamily="34" charset="0"/>
              <a:buChar char="•"/>
              <a:defRPr/>
            </a:pPr>
            <a:endParaRPr lang="tr-TR" sz="2800" dirty="0">
              <a:solidFill>
                <a:srgbClr val="FF0000"/>
              </a:solidFill>
            </a:endParaRPr>
          </a:p>
          <a:p>
            <a:pPr marL="1262062" lvl="1" indent="-457200" algn="just">
              <a:buFont typeface="Wingdings" panose="05000000000000000000" pitchFamily="2" charset="2"/>
              <a:buChar char="§"/>
              <a:defRPr/>
            </a:pPr>
            <a:r>
              <a:rPr lang="tr-TR" sz="2800" dirty="0"/>
              <a:t> İş makineleri (Ziraat odaları),</a:t>
            </a:r>
          </a:p>
          <a:p>
            <a:pPr marL="1262062" lvl="1" indent="-457200" algn="just">
              <a:buFont typeface="Wingdings" panose="05000000000000000000" pitchFamily="2" charset="2"/>
              <a:buChar char="§"/>
              <a:defRPr/>
            </a:pPr>
            <a:r>
              <a:rPr lang="tr-TR" sz="2800" dirty="0"/>
              <a:t> Patent, marka, tasarım veya </a:t>
            </a:r>
            <a:r>
              <a:rPr lang="tr-TR" sz="2800" dirty="0" smtClean="0"/>
              <a:t>telif </a:t>
            </a:r>
            <a:r>
              <a:rPr lang="tr-TR" sz="2800" dirty="0"/>
              <a:t>hakkı, </a:t>
            </a:r>
          </a:p>
          <a:p>
            <a:pPr marL="1262062" lvl="1" indent="-457200" algn="just">
              <a:buFont typeface="Wingdings" panose="05000000000000000000" pitchFamily="2" charset="2"/>
              <a:buChar char="§"/>
              <a:defRPr/>
            </a:pPr>
            <a:r>
              <a:rPr lang="tr-TR" sz="2800" dirty="0"/>
              <a:t> Üçüncü şahıslar nezdindeki </a:t>
            </a:r>
            <a:r>
              <a:rPr lang="tr-TR" sz="2800" dirty="0" smtClean="0"/>
              <a:t>diğer hak </a:t>
            </a:r>
            <a:r>
              <a:rPr lang="tr-TR" sz="2800" dirty="0"/>
              <a:t>ve </a:t>
            </a:r>
            <a:r>
              <a:rPr lang="tr-TR" sz="2800" dirty="0" smtClean="0"/>
              <a:t>alacaklar, </a:t>
            </a:r>
            <a:endParaRPr lang="tr-TR" sz="2800" dirty="0"/>
          </a:p>
          <a:p>
            <a:pPr marL="914400" lvl="1" indent="-171450">
              <a:buFont typeface="Arial" panose="020B0604020202020204" pitchFamily="34" charset="0"/>
              <a:buChar char="•"/>
              <a:defRPr/>
            </a:pPr>
            <a:endParaRPr lang="tr-TR" sz="2800" dirty="0"/>
          </a:p>
          <a:p>
            <a:pPr lvl="1" algn="just">
              <a:buFont typeface="Arial" panose="020B0604020202020204" pitchFamily="34" charset="0"/>
              <a:buChar char="•"/>
              <a:defRPr/>
            </a:pPr>
            <a:r>
              <a:rPr lang="tr-TR" sz="2800" dirty="0"/>
              <a:t>Amme borçlusunun tutanak tanzimi suretiyle fiilen </a:t>
            </a:r>
            <a:r>
              <a:rPr lang="tr-TR" sz="2800" dirty="0" smtClean="0"/>
              <a:t>haczedilebilecek </a:t>
            </a:r>
            <a:r>
              <a:rPr lang="tr-TR" sz="2800" dirty="0"/>
              <a:t>sair menkul mal ve kıymetler</a:t>
            </a:r>
          </a:p>
          <a:p>
            <a:pPr marL="0" indent="0">
              <a:buNone/>
            </a:pPr>
            <a:endParaRPr lang="tr-TR" sz="2000" dirty="0"/>
          </a:p>
        </p:txBody>
      </p:sp>
    </p:spTree>
    <p:extLst>
      <p:ext uri="{BB962C8B-B14F-4D97-AF65-F5344CB8AC3E}">
        <p14:creationId xmlns:p14="http://schemas.microsoft.com/office/powerpoint/2010/main" val="2240791425"/>
      </p:ext>
    </p:extLst>
  </p:cSld>
  <p:clrMapOvr>
    <a:masterClrMapping/>
  </p:clrMapOvr>
  <p:transition spd="slow">
    <p:push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74/A</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42</a:t>
            </a:fld>
            <a:endParaRPr lang="tr-TR" dirty="0">
              <a:solidFill>
                <a:schemeClr val="bg1"/>
              </a:solidFill>
              <a:latin typeface="GalanoGrotesque-Medium" panose="00000600000000000000" pitchFamily="50" charset="-94"/>
            </a:endParaRPr>
          </a:p>
        </p:txBody>
      </p:sp>
      <p:sp>
        <p:nvSpPr>
          <p:cNvPr id="9" name="İçerik Yer Tutucusu 2"/>
          <p:cNvSpPr>
            <a:spLocks noGrp="1"/>
          </p:cNvSpPr>
          <p:nvPr>
            <p:ph idx="1"/>
          </p:nvPr>
        </p:nvSpPr>
        <p:spPr>
          <a:xfrm>
            <a:off x="685800" y="1300565"/>
            <a:ext cx="10651067" cy="4525963"/>
          </a:xfrm>
        </p:spPr>
        <p:txBody>
          <a:bodyPr>
            <a:noAutofit/>
          </a:bodyPr>
          <a:lstStyle/>
          <a:p>
            <a:pPr algn="just"/>
            <a:r>
              <a:rPr lang="tr-TR" sz="2400" dirty="0" smtClean="0"/>
              <a:t>74/A </a:t>
            </a:r>
            <a:r>
              <a:rPr lang="tr-TR" sz="2400" dirty="0"/>
              <a:t>maddesine istinaden haczi kaldırılacak </a:t>
            </a:r>
            <a:r>
              <a:rPr lang="tr-TR" sz="2400" b="1" dirty="0">
                <a:solidFill>
                  <a:srgbClr val="FF0000"/>
                </a:solidFill>
              </a:rPr>
              <a:t>menkul mallar için </a:t>
            </a:r>
            <a:r>
              <a:rPr lang="tr-TR" sz="2400" dirty="0"/>
              <a:t>yapılacak değer tespiti sırasında tahsil dairesince </a:t>
            </a:r>
            <a:r>
              <a:rPr lang="tr-TR" sz="2400" b="1" dirty="0">
                <a:solidFill>
                  <a:srgbClr val="FF0000"/>
                </a:solidFill>
              </a:rPr>
              <a:t>her halükarda bilirkişiye değer </a:t>
            </a:r>
            <a:r>
              <a:rPr lang="tr-TR" sz="2400" dirty="0"/>
              <a:t>biçtirilecektir</a:t>
            </a:r>
            <a:r>
              <a:rPr lang="tr-TR" sz="2400" dirty="0" smtClean="0"/>
              <a:t>.</a:t>
            </a:r>
          </a:p>
          <a:p>
            <a:pPr algn="just"/>
            <a:r>
              <a:rPr lang="tr-TR" sz="2400" dirty="0" smtClean="0"/>
              <a:t>Yapılacak </a:t>
            </a:r>
            <a:r>
              <a:rPr lang="tr-TR" sz="2400" dirty="0"/>
              <a:t>değer tespitlerinde </a:t>
            </a:r>
            <a:r>
              <a:rPr lang="tr-TR" sz="2400" b="1" dirty="0">
                <a:solidFill>
                  <a:srgbClr val="FF0000"/>
                </a:solidFill>
              </a:rPr>
              <a:t>mükelleflerce hazırlatılacak bilirkişi </a:t>
            </a:r>
            <a:r>
              <a:rPr lang="tr-TR" sz="2400" b="1" dirty="0" smtClean="0">
                <a:solidFill>
                  <a:srgbClr val="FF0000"/>
                </a:solidFill>
              </a:rPr>
              <a:t>raporları </a:t>
            </a:r>
            <a:r>
              <a:rPr lang="tr-TR" sz="2400" b="1" dirty="0">
                <a:solidFill>
                  <a:srgbClr val="FF0000"/>
                </a:solidFill>
              </a:rPr>
              <a:t>kabul </a:t>
            </a:r>
            <a:r>
              <a:rPr lang="tr-TR" sz="2400" b="1" dirty="0" smtClean="0">
                <a:solidFill>
                  <a:srgbClr val="FF0000"/>
                </a:solidFill>
              </a:rPr>
              <a:t>edilmeyecektir. </a:t>
            </a:r>
          </a:p>
          <a:p>
            <a:pPr algn="just"/>
            <a:r>
              <a:rPr lang="tr-TR" sz="2400" dirty="0" smtClean="0"/>
              <a:t>6183 sayılı Kanunda bilirkişinin tespitine yönelik bir düzenleme bulunmamaktadır. </a:t>
            </a:r>
          </a:p>
          <a:p>
            <a:pPr algn="just"/>
            <a:r>
              <a:rPr lang="tr-TR" sz="2400" dirty="0" smtClean="0"/>
              <a:t>Bu kapsamda, </a:t>
            </a:r>
            <a:r>
              <a:rPr lang="tr-TR" sz="2400" b="1" dirty="0" smtClean="0">
                <a:solidFill>
                  <a:srgbClr val="FF0000"/>
                </a:solidFill>
              </a:rPr>
              <a:t>malla </a:t>
            </a:r>
            <a:r>
              <a:rPr lang="tr-TR" sz="2400" b="1" dirty="0">
                <a:solidFill>
                  <a:srgbClr val="FF0000"/>
                </a:solidFill>
              </a:rPr>
              <a:t>ilgili gerekli teknik bilgi ve uzmanlığa sahip gerçek veya tüzel kişiye</a:t>
            </a:r>
            <a:r>
              <a:rPr lang="tr-TR" sz="2400" dirty="0"/>
              <a:t> (örneğin hacizli malın taşıt olması halinde ilgili tahsil dairesinin bulunduğu yerdeki makine mühendisleri odası, </a:t>
            </a:r>
            <a:r>
              <a:rPr lang="tr-TR" sz="2400" dirty="0" smtClean="0"/>
              <a:t>şoförler </a:t>
            </a:r>
            <a:r>
              <a:rPr lang="tr-TR" sz="2400" dirty="0"/>
              <a:t>ve otomobilciler odası, sigorta şirketleri vb. tarafından belirlenecek kişi veya sürekli olarak motorlu araç alım-satım faaliyetinde bulunan mükellef) </a:t>
            </a:r>
            <a:r>
              <a:rPr lang="tr-TR" sz="2400" b="1" dirty="0">
                <a:solidFill>
                  <a:srgbClr val="FF0000"/>
                </a:solidFill>
              </a:rPr>
              <a:t>değer tespiti yaptırılması </a:t>
            </a:r>
            <a:r>
              <a:rPr lang="tr-TR" sz="2400" b="1" dirty="0" smtClean="0">
                <a:solidFill>
                  <a:srgbClr val="FF0000"/>
                </a:solidFill>
              </a:rPr>
              <a:t>gerekmektedir.</a:t>
            </a:r>
            <a:endParaRPr lang="tr-TR" sz="2400" b="1" dirty="0">
              <a:solidFill>
                <a:srgbClr val="FF0000"/>
              </a:solidFill>
            </a:endParaRPr>
          </a:p>
        </p:txBody>
      </p:sp>
    </p:spTree>
    <p:extLst>
      <p:ext uri="{BB962C8B-B14F-4D97-AF65-F5344CB8AC3E}">
        <p14:creationId xmlns:p14="http://schemas.microsoft.com/office/powerpoint/2010/main" val="2163574076"/>
      </p:ext>
    </p:extLst>
  </p:cSld>
  <p:clrMapOvr>
    <a:masterClrMapping/>
  </p:clrMapOvr>
  <p:transition spd="slow">
    <p:push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78</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43</a:t>
            </a:fld>
            <a:endParaRPr lang="tr-TR" dirty="0">
              <a:solidFill>
                <a:schemeClr val="bg1"/>
              </a:solidFill>
              <a:latin typeface="GalanoGrotesque-Medium" panose="00000600000000000000" pitchFamily="50" charset="-94"/>
            </a:endParaRPr>
          </a:p>
        </p:txBody>
      </p:sp>
      <p:sp>
        <p:nvSpPr>
          <p:cNvPr id="9" name="İçerik Yer Tutucusu 2"/>
          <p:cNvSpPr>
            <a:spLocks noGrp="1"/>
          </p:cNvSpPr>
          <p:nvPr>
            <p:ph idx="1"/>
          </p:nvPr>
        </p:nvSpPr>
        <p:spPr>
          <a:xfrm>
            <a:off x="1152525" y="1841910"/>
            <a:ext cx="9029120" cy="3984618"/>
          </a:xfrm>
        </p:spPr>
        <p:txBody>
          <a:bodyPr>
            <a:noAutofit/>
          </a:bodyPr>
          <a:lstStyle/>
          <a:p>
            <a:pPr algn="just"/>
            <a:r>
              <a:rPr lang="tr-TR" sz="2400" dirty="0"/>
              <a:t>7491 sayılı </a:t>
            </a:r>
            <a:r>
              <a:rPr lang="tr-TR" sz="2400" dirty="0" smtClean="0"/>
              <a:t>4 </a:t>
            </a:r>
            <a:r>
              <a:rPr lang="tr-TR" sz="2400" dirty="0"/>
              <a:t>üncü maddesiyle 6183 sayılı Kanunun 78 inci maddesinin ikinci fıkrasına eklenen hüküm sonucunda </a:t>
            </a:r>
            <a:r>
              <a:rPr lang="tr-TR" sz="2400" b="1" dirty="0">
                <a:solidFill>
                  <a:srgbClr val="FF0000"/>
                </a:solidFill>
              </a:rPr>
              <a:t>haciz zaptının elektronik ortamda düzenlenebilmesine imkan sağlanmıştır</a:t>
            </a:r>
            <a:r>
              <a:rPr lang="tr-TR" sz="2400" dirty="0"/>
              <a:t>. Aynı maddede, elektronik ortamda düzenlenecek haciz zaptına dair usul ve esasları belirlemeye Bakanlığımız yetkili </a:t>
            </a:r>
            <a:r>
              <a:rPr lang="tr-TR" sz="2400" dirty="0" smtClean="0"/>
              <a:t>kılınmıştır.</a:t>
            </a:r>
          </a:p>
          <a:p>
            <a:pPr algn="just"/>
            <a:r>
              <a:rPr lang="tr-TR" sz="2400" dirty="0" smtClean="0"/>
              <a:t>Söz konusu yetki </a:t>
            </a:r>
            <a:r>
              <a:rPr lang="tr-TR" sz="2400" dirty="0" err="1" smtClean="0"/>
              <a:t>Seri:A</a:t>
            </a:r>
            <a:r>
              <a:rPr lang="tr-TR" sz="2400" dirty="0" smtClean="0"/>
              <a:t> Sıra No:1 Tahsilat Genel Tebliğinde kullanılmıştır.</a:t>
            </a:r>
          </a:p>
          <a:p>
            <a:pPr algn="just"/>
            <a:r>
              <a:rPr lang="tr-TR" sz="2400" dirty="0" smtClean="0"/>
              <a:t>E-Haciz Tutanağı Projesine ilişkin çalışmalar sürdürülmekte olup, en yakın zamanda uygulamaya geçilecektir.</a:t>
            </a:r>
            <a:endParaRPr lang="tr-TR" sz="2400" dirty="0"/>
          </a:p>
        </p:txBody>
      </p:sp>
      <p:sp>
        <p:nvSpPr>
          <p:cNvPr id="8" name="Unvan 4"/>
          <p:cNvSpPr>
            <a:spLocks noGrp="1"/>
          </p:cNvSpPr>
          <p:nvPr>
            <p:ph type="title"/>
          </p:nvPr>
        </p:nvSpPr>
        <p:spPr>
          <a:xfrm>
            <a:off x="3362324" y="316961"/>
            <a:ext cx="7800975" cy="480131"/>
          </a:xfrm>
          <a:prstGeom prst="rect">
            <a:avLst/>
          </a:prstGeom>
          <a:solidFill>
            <a:srgbClr val="C00000"/>
          </a:solidFill>
        </p:spPr>
        <p:txBody>
          <a:bodyPr wrap="square">
            <a:spAutoFit/>
          </a:bodyPr>
          <a:lstStyle/>
          <a:p>
            <a:pPr algn="ctr"/>
            <a:r>
              <a:rPr lang="tr-TR" sz="2800" b="1" dirty="0" smtClean="0">
                <a:solidFill>
                  <a:schemeClr val="bg1"/>
                </a:solidFill>
                <a:latin typeface="+mn-lt"/>
              </a:rPr>
              <a:t>Elektronik Haciz Tutanağı</a:t>
            </a:r>
            <a:endParaRPr lang="tr-TR" sz="2800" b="1" dirty="0">
              <a:solidFill>
                <a:schemeClr val="bg1"/>
              </a:solidFill>
              <a:latin typeface="+mn-lt"/>
            </a:endParaRPr>
          </a:p>
        </p:txBody>
      </p:sp>
    </p:spTree>
    <p:extLst>
      <p:ext uri="{BB962C8B-B14F-4D97-AF65-F5344CB8AC3E}">
        <p14:creationId xmlns:p14="http://schemas.microsoft.com/office/powerpoint/2010/main" val="1609579358"/>
      </p:ext>
    </p:extLst>
  </p:cSld>
  <p:clrMapOvr>
    <a:masterClrMapping/>
  </p:clrMapOvr>
  <p:transition spd="slow">
    <p:push di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79</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44</a:t>
            </a:fld>
            <a:endParaRPr lang="tr-TR" dirty="0">
              <a:solidFill>
                <a:schemeClr val="bg1"/>
              </a:solidFill>
              <a:latin typeface="GalanoGrotesque-Medium" panose="00000600000000000000" pitchFamily="50" charset="-94"/>
            </a:endParaRPr>
          </a:p>
        </p:txBody>
      </p:sp>
      <p:sp>
        <p:nvSpPr>
          <p:cNvPr id="10" name="İçerik Yer Tutucusu 2"/>
          <p:cNvSpPr>
            <a:spLocks noGrp="1"/>
          </p:cNvSpPr>
          <p:nvPr>
            <p:ph idx="1"/>
          </p:nvPr>
        </p:nvSpPr>
        <p:spPr>
          <a:xfrm>
            <a:off x="636105" y="934352"/>
            <a:ext cx="10727492" cy="5526082"/>
          </a:xfrm>
        </p:spPr>
        <p:txBody>
          <a:bodyPr>
            <a:noAutofit/>
          </a:bodyPr>
          <a:lstStyle/>
          <a:p>
            <a:pPr algn="just">
              <a:lnSpc>
                <a:spcPct val="120000"/>
              </a:lnSpc>
              <a:spcBef>
                <a:spcPts val="600"/>
              </a:spcBef>
            </a:pPr>
            <a:r>
              <a:rPr lang="tr-TR" sz="1700" dirty="0"/>
              <a:t>Haciz bildirilerine süresinde itiraz etmeyen üçüncü kişiler bu sürenin sonunda </a:t>
            </a:r>
            <a:r>
              <a:rPr lang="tr-TR" sz="1700" b="1" dirty="0">
                <a:solidFill>
                  <a:srgbClr val="FF0000"/>
                </a:solidFill>
              </a:rPr>
              <a:t>haciz bildirisiyle bildirilen tutar üzerinden amme borçlusu </a:t>
            </a:r>
            <a:r>
              <a:rPr lang="tr-TR" sz="1700" dirty="0"/>
              <a:t>haline </a:t>
            </a:r>
            <a:r>
              <a:rPr lang="tr-TR" sz="1700" dirty="0" smtClean="0"/>
              <a:t>gelmektedir. </a:t>
            </a:r>
          </a:p>
          <a:p>
            <a:pPr algn="just">
              <a:lnSpc>
                <a:spcPct val="120000"/>
              </a:lnSpc>
              <a:spcBef>
                <a:spcPts val="600"/>
              </a:spcBef>
            </a:pPr>
            <a:r>
              <a:rPr lang="tr-TR" sz="1700" b="1" u="sng" dirty="0">
                <a:solidFill>
                  <a:srgbClr val="FF0000"/>
                </a:solidFill>
              </a:rPr>
              <a:t>2024/1 Seri No.lu Tahsilat İç Genelgesinde </a:t>
            </a:r>
            <a:r>
              <a:rPr lang="tr-TR" sz="1700" u="sng" dirty="0" smtClean="0"/>
              <a:t>yer alan açıklamalar kapsamında hacze konu tutarların bir yazıyla vergi dairesi hesaplarına </a:t>
            </a:r>
            <a:r>
              <a:rPr lang="tr-TR" sz="1700" b="1" u="sng" dirty="0">
                <a:solidFill>
                  <a:srgbClr val="FF0000"/>
                </a:solidFill>
              </a:rPr>
              <a:t>15 gün içinde </a:t>
            </a:r>
            <a:r>
              <a:rPr lang="tr-TR" sz="1700" u="sng" dirty="0" smtClean="0"/>
              <a:t>aktarılması istenecektir. </a:t>
            </a:r>
          </a:p>
          <a:p>
            <a:pPr algn="just">
              <a:lnSpc>
                <a:spcPct val="120000"/>
              </a:lnSpc>
              <a:spcBef>
                <a:spcPts val="600"/>
              </a:spcBef>
            </a:pPr>
            <a:r>
              <a:rPr lang="tr-TR" sz="1700" dirty="0" smtClean="0"/>
              <a:t>15 gün içinde aktarım sağlanmazsa bu </a:t>
            </a:r>
            <a:r>
              <a:rPr lang="tr-TR" sz="1700" dirty="0"/>
              <a:t>kişiler hakkında </a:t>
            </a:r>
            <a:r>
              <a:rPr lang="tr-TR" sz="1700" b="1" dirty="0">
                <a:solidFill>
                  <a:srgbClr val="FF0000"/>
                </a:solidFill>
              </a:rPr>
              <a:t>takibe 6183 sayılı Kanunun 55 inci maddesine göre düzenlenecek ödeme </a:t>
            </a:r>
            <a:r>
              <a:rPr lang="tr-TR" sz="1700" b="1" dirty="0" smtClean="0">
                <a:solidFill>
                  <a:srgbClr val="FF0000"/>
                </a:solidFill>
              </a:rPr>
              <a:t>emrinin tebliğiyle </a:t>
            </a:r>
            <a:r>
              <a:rPr lang="tr-TR" sz="1700" dirty="0" smtClean="0"/>
              <a:t>başlanılacaktır. </a:t>
            </a:r>
          </a:p>
          <a:p>
            <a:pPr algn="just">
              <a:lnSpc>
                <a:spcPct val="120000"/>
              </a:lnSpc>
              <a:spcBef>
                <a:spcPts val="600"/>
              </a:spcBef>
            </a:pPr>
            <a:r>
              <a:rPr lang="tr-TR" sz="1700" dirty="0" smtClean="0"/>
              <a:t>6183 </a:t>
            </a:r>
            <a:r>
              <a:rPr lang="tr-TR" sz="1700" dirty="0"/>
              <a:t>sayılı Kanunun 79 uncu maddesine göre amme borçlusu haline gelen üçüncü kişi ile asıl amme borçlusunun farklı olması nedeniyle </a:t>
            </a:r>
            <a:r>
              <a:rPr lang="tr-TR" sz="1700" b="1" dirty="0">
                <a:solidFill>
                  <a:srgbClr val="FF0000"/>
                </a:solidFill>
              </a:rPr>
              <a:t>üçüncü kişi hakkında yapılacak takip işlemlerinin </a:t>
            </a:r>
            <a:r>
              <a:rPr lang="tr-TR" sz="1700" b="1" dirty="0" smtClean="0">
                <a:solidFill>
                  <a:srgbClr val="FF0000"/>
                </a:solidFill>
              </a:rPr>
              <a:t>"9179- 6183 SAYILI KANUN 79. MADDESİ" vergi </a:t>
            </a:r>
            <a:r>
              <a:rPr lang="tr-TR" sz="1700" b="1" dirty="0">
                <a:solidFill>
                  <a:srgbClr val="FF0000"/>
                </a:solidFill>
              </a:rPr>
              <a:t>kodu kullanılmak suretiyle </a:t>
            </a:r>
            <a:r>
              <a:rPr lang="tr-TR" sz="1700" b="1" dirty="0" smtClean="0">
                <a:solidFill>
                  <a:srgbClr val="FF0000"/>
                </a:solidFill>
              </a:rPr>
              <a:t>yapılması </a:t>
            </a:r>
            <a:r>
              <a:rPr lang="tr-TR" sz="1700" dirty="0" smtClean="0"/>
              <a:t>gerekmektedir. </a:t>
            </a:r>
          </a:p>
          <a:p>
            <a:pPr algn="just">
              <a:lnSpc>
                <a:spcPct val="120000"/>
              </a:lnSpc>
              <a:spcBef>
                <a:spcPts val="600"/>
              </a:spcBef>
            </a:pPr>
            <a:r>
              <a:rPr lang="tr-TR" sz="1700" dirty="0" smtClean="0"/>
              <a:t>Takibe konu alacağa ayrıca </a:t>
            </a:r>
            <a:r>
              <a:rPr lang="tr-TR" sz="1700" b="1" dirty="0" smtClean="0">
                <a:solidFill>
                  <a:srgbClr val="FF0000"/>
                </a:solidFill>
              </a:rPr>
              <a:t>gecikme </a:t>
            </a:r>
            <a:r>
              <a:rPr lang="tr-TR" sz="1700" b="1" dirty="0">
                <a:solidFill>
                  <a:srgbClr val="FF0000"/>
                </a:solidFill>
              </a:rPr>
              <a:t>zammı </a:t>
            </a:r>
            <a:r>
              <a:rPr lang="tr-TR" sz="1700" b="1" dirty="0" smtClean="0">
                <a:solidFill>
                  <a:srgbClr val="FF0000"/>
                </a:solidFill>
              </a:rPr>
              <a:t>hesaplanmayacaktır. </a:t>
            </a:r>
          </a:p>
          <a:p>
            <a:pPr algn="just">
              <a:lnSpc>
                <a:spcPct val="120000"/>
              </a:lnSpc>
              <a:spcBef>
                <a:spcPts val="600"/>
              </a:spcBef>
            </a:pPr>
            <a:r>
              <a:rPr lang="tr-TR" sz="1700" dirty="0" smtClean="0"/>
              <a:t>Üçüncü kişiden </a:t>
            </a:r>
            <a:r>
              <a:rPr lang="tr-TR" sz="1700" b="1" dirty="0" smtClean="0">
                <a:solidFill>
                  <a:srgbClr val="FF0000"/>
                </a:solidFill>
              </a:rPr>
              <a:t>tahsil edilen tutarlar </a:t>
            </a:r>
            <a:r>
              <a:rPr lang="tr-TR" sz="1700" dirty="0" smtClean="0"/>
              <a:t>asıl </a:t>
            </a:r>
            <a:r>
              <a:rPr lang="tr-TR" sz="1700" dirty="0"/>
              <a:t>amme borçlusunun borçlarına </a:t>
            </a:r>
            <a:r>
              <a:rPr lang="tr-TR" sz="1700" b="1" dirty="0" smtClean="0">
                <a:solidFill>
                  <a:srgbClr val="FF0000"/>
                </a:solidFill>
              </a:rPr>
              <a:t>tahsil tarihi itibarıyla mahsup edilecektir. </a:t>
            </a:r>
          </a:p>
          <a:p>
            <a:pPr marL="0" indent="0">
              <a:lnSpc>
                <a:spcPct val="120000"/>
              </a:lnSpc>
              <a:spcBef>
                <a:spcPts val="600"/>
              </a:spcBef>
              <a:buNone/>
            </a:pPr>
            <a:r>
              <a:rPr lang="tr-TR" sz="1700" dirty="0" smtClean="0"/>
              <a:t>(</a:t>
            </a:r>
            <a:r>
              <a:rPr lang="tr-TR" sz="1700" dirty="0"/>
              <a:t>31/7/2012 tarihli ve 78233 sayılı genel yazı) </a:t>
            </a:r>
            <a:endParaRPr lang="tr-TR" sz="1700" dirty="0" smtClean="0"/>
          </a:p>
          <a:p>
            <a:pPr algn="just">
              <a:lnSpc>
                <a:spcPct val="120000"/>
              </a:lnSpc>
              <a:spcBef>
                <a:spcPts val="600"/>
              </a:spcBef>
            </a:pPr>
            <a:r>
              <a:rPr lang="tr-TR" sz="1700" b="1" dirty="0" smtClean="0"/>
              <a:t>Üçüncü şahıs tarafından yapılan ödemelerin </a:t>
            </a:r>
            <a:r>
              <a:rPr lang="tr-TR" sz="1700" dirty="0" smtClean="0">
                <a:solidFill>
                  <a:srgbClr val="FF0000"/>
                </a:solidFill>
              </a:rPr>
              <a:t>borçlara </a:t>
            </a:r>
            <a:r>
              <a:rPr lang="tr-TR" sz="1700" dirty="0">
                <a:solidFill>
                  <a:srgbClr val="FF0000"/>
                </a:solidFill>
              </a:rPr>
              <a:t>mahsup edilmesi ve artan bir tutar bulunması</a:t>
            </a:r>
            <a:r>
              <a:rPr lang="tr-TR" sz="1700" dirty="0"/>
              <a:t> veya </a:t>
            </a:r>
            <a:r>
              <a:rPr lang="tr-TR" sz="1700" dirty="0">
                <a:solidFill>
                  <a:srgbClr val="FF0000"/>
                </a:solidFill>
              </a:rPr>
              <a:t>haciz bildirisine konu borca mahsup imkanı kalmamış olması </a:t>
            </a:r>
            <a:r>
              <a:rPr lang="tr-TR" sz="1700" dirty="0"/>
              <a:t>halinde </a:t>
            </a:r>
            <a:r>
              <a:rPr lang="tr-TR" sz="1700" b="1" dirty="0" smtClean="0"/>
              <a:t>artan tutarın </a:t>
            </a:r>
            <a:r>
              <a:rPr lang="tr-TR" sz="1700" dirty="0" smtClean="0"/>
              <a:t>6183 </a:t>
            </a:r>
            <a:r>
              <a:rPr lang="tr-TR" sz="1700" dirty="0"/>
              <a:t>sayılı Kanunun 23 üncü ve 5510 sayılı Kanunun 88 inci maddesinin </a:t>
            </a:r>
            <a:r>
              <a:rPr lang="tr-TR" sz="1700" dirty="0" err="1"/>
              <a:t>onaltıncı</a:t>
            </a:r>
            <a:r>
              <a:rPr lang="tr-TR" sz="1700" dirty="0"/>
              <a:t> fıkrası hükmü dikkate alınarak </a:t>
            </a:r>
            <a:r>
              <a:rPr lang="tr-TR" sz="1700" b="1" dirty="0" smtClean="0"/>
              <a:t>üçüncü </a:t>
            </a:r>
            <a:r>
              <a:rPr lang="tr-TR" sz="1700" b="1" dirty="0"/>
              <a:t>şahsa iade edilmesi gerekmektedir</a:t>
            </a:r>
            <a:r>
              <a:rPr lang="tr-TR" sz="1700" b="1" dirty="0" smtClean="0"/>
              <a:t>.</a:t>
            </a:r>
            <a:endParaRPr lang="tr-TR" sz="1700" b="1" dirty="0"/>
          </a:p>
        </p:txBody>
      </p:sp>
    </p:spTree>
    <p:extLst>
      <p:ext uri="{BB962C8B-B14F-4D97-AF65-F5344CB8AC3E}">
        <p14:creationId xmlns:p14="http://schemas.microsoft.com/office/powerpoint/2010/main" val="3759915008"/>
      </p:ext>
    </p:extLst>
  </p:cSld>
  <p:clrMapOvr>
    <a:masterClrMapping/>
  </p:clrMapOvr>
  <p:transition spd="slow">
    <p:push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79</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45</a:t>
            </a:fld>
            <a:endParaRPr lang="tr-TR" dirty="0">
              <a:solidFill>
                <a:schemeClr val="bg1"/>
              </a:solidFill>
              <a:latin typeface="GalanoGrotesque-Medium" panose="00000600000000000000" pitchFamily="50" charset="-94"/>
            </a:endParaRPr>
          </a:p>
        </p:txBody>
      </p:sp>
      <p:sp>
        <p:nvSpPr>
          <p:cNvPr id="9" name="İçerik Yer Tutucusu 2"/>
          <p:cNvSpPr>
            <a:spLocks noGrp="1"/>
          </p:cNvSpPr>
          <p:nvPr>
            <p:ph idx="1"/>
          </p:nvPr>
        </p:nvSpPr>
        <p:spPr>
          <a:xfrm>
            <a:off x="800099" y="1180403"/>
            <a:ext cx="10563225" cy="4525963"/>
          </a:xfrm>
        </p:spPr>
        <p:txBody>
          <a:bodyPr>
            <a:noAutofit/>
          </a:bodyPr>
          <a:lstStyle/>
          <a:p>
            <a:pPr algn="just"/>
            <a:r>
              <a:rPr lang="tr-TR" sz="2400" dirty="0" smtClean="0"/>
              <a:t>Elektronik </a:t>
            </a:r>
            <a:r>
              <a:rPr lang="tr-TR" sz="2400" dirty="0"/>
              <a:t>ortamda haczedilen varlıkların 6183 sayılı Kanun hükümlerine göre </a:t>
            </a:r>
            <a:r>
              <a:rPr lang="tr-TR" sz="2400" dirty="0" smtClean="0"/>
              <a:t>paraya çevrilmesi </a:t>
            </a:r>
            <a:r>
              <a:rPr lang="tr-TR" sz="2400" dirty="0"/>
              <a:t>işlemlerinde </a:t>
            </a:r>
            <a:r>
              <a:rPr lang="tr-TR" sz="2400" b="1" dirty="0">
                <a:solidFill>
                  <a:srgbClr val="FF0000"/>
                </a:solidFill>
              </a:rPr>
              <a:t>banka tarafından EFT masrafı </a:t>
            </a:r>
            <a:r>
              <a:rPr lang="tr-TR" sz="2400" b="1" dirty="0" smtClean="0">
                <a:solidFill>
                  <a:srgbClr val="FF0000"/>
                </a:solidFill>
              </a:rPr>
              <a:t>kesilmesi mümkündür.</a:t>
            </a:r>
            <a:r>
              <a:rPr lang="tr-TR" sz="2400" dirty="0" smtClean="0"/>
              <a:t> Kesilen tutarlar </a:t>
            </a:r>
            <a:r>
              <a:rPr lang="tr-TR" sz="2400" b="1" dirty="0">
                <a:solidFill>
                  <a:srgbClr val="FF0000"/>
                </a:solidFill>
              </a:rPr>
              <a:t>takip gideri </a:t>
            </a:r>
            <a:r>
              <a:rPr lang="tr-TR" sz="2400" dirty="0" smtClean="0"/>
              <a:t>olarak değerlendirilecektir. </a:t>
            </a:r>
          </a:p>
          <a:p>
            <a:pPr marL="0" indent="0" algn="just">
              <a:buNone/>
            </a:pPr>
            <a:endParaRPr lang="tr-TR" sz="2400" dirty="0" smtClean="0"/>
          </a:p>
          <a:p>
            <a:pPr algn="just"/>
            <a:r>
              <a:rPr lang="tr-TR" sz="2400" dirty="0"/>
              <a:t>6183 sayılı </a:t>
            </a:r>
            <a:r>
              <a:rPr lang="tr-TR" sz="2400" dirty="0" smtClean="0"/>
              <a:t>Kanunun 79 </a:t>
            </a:r>
            <a:r>
              <a:rPr lang="tr-TR" sz="2400" dirty="0"/>
              <a:t>uncu maddesine istinaden bankalara gönderilen haciz bildirileri üzerine, söz </a:t>
            </a:r>
            <a:r>
              <a:rPr lang="tr-TR" sz="2400" dirty="0" smtClean="0"/>
              <a:t>konusu </a:t>
            </a:r>
            <a:r>
              <a:rPr lang="tr-TR" sz="2400" b="1" dirty="0" smtClean="0">
                <a:solidFill>
                  <a:srgbClr val="FF0000"/>
                </a:solidFill>
              </a:rPr>
              <a:t>bankalarca </a:t>
            </a:r>
            <a:r>
              <a:rPr lang="tr-TR" sz="2400" b="1" dirty="0">
                <a:solidFill>
                  <a:srgbClr val="FF0000"/>
                </a:solidFill>
              </a:rPr>
              <a:t>amme borçlusunun mevduatı bulunduğu,</a:t>
            </a:r>
            <a:r>
              <a:rPr lang="tr-TR" sz="2400" b="1" dirty="0"/>
              <a:t> </a:t>
            </a:r>
            <a:r>
              <a:rPr lang="tr-TR" sz="2400" dirty="0"/>
              <a:t>ancak bunun üzerinde bankaların </a:t>
            </a:r>
            <a:r>
              <a:rPr lang="tr-TR" sz="2400" dirty="0" smtClean="0"/>
              <a:t>muhtelif sözleşmelerinden </a:t>
            </a:r>
            <a:r>
              <a:rPr lang="tr-TR" sz="2400" dirty="0"/>
              <a:t>kaynaklanan </a:t>
            </a:r>
            <a:r>
              <a:rPr lang="tr-TR" sz="2400" b="1" dirty="0">
                <a:solidFill>
                  <a:srgbClr val="FF0000"/>
                </a:solidFill>
              </a:rPr>
              <a:t>rehin hakkı olduğu yönünde </a:t>
            </a:r>
            <a:r>
              <a:rPr lang="tr-TR" sz="2400" b="1" u="sng" dirty="0">
                <a:solidFill>
                  <a:srgbClr val="FF0000"/>
                </a:solidFill>
              </a:rPr>
              <a:t>yasal süre içinde </a:t>
            </a:r>
            <a:r>
              <a:rPr lang="tr-TR" sz="2400" b="1" u="sng" dirty="0" smtClean="0">
                <a:solidFill>
                  <a:srgbClr val="FF0000"/>
                </a:solidFill>
              </a:rPr>
              <a:t>bildirimde bulunulması </a:t>
            </a:r>
            <a:r>
              <a:rPr lang="tr-TR" sz="2400" b="1" u="sng" dirty="0">
                <a:solidFill>
                  <a:srgbClr val="FF0000"/>
                </a:solidFill>
              </a:rPr>
              <a:t>halinde</a:t>
            </a:r>
            <a:r>
              <a:rPr lang="tr-TR" sz="2400" b="1" dirty="0"/>
              <a:t>, </a:t>
            </a:r>
            <a:r>
              <a:rPr lang="tr-TR" sz="2400" dirty="0"/>
              <a:t>bu cevabın 6183 sayılı Kanunun </a:t>
            </a:r>
            <a:r>
              <a:rPr lang="tr-TR" sz="2400" b="1" dirty="0">
                <a:solidFill>
                  <a:srgbClr val="FF0000"/>
                </a:solidFill>
              </a:rPr>
              <a:t>79 uncu maddesine göre yapılmış </a:t>
            </a:r>
            <a:r>
              <a:rPr lang="tr-TR" sz="2400" b="1" dirty="0" smtClean="0">
                <a:solidFill>
                  <a:srgbClr val="FF0000"/>
                </a:solidFill>
              </a:rPr>
              <a:t>bir itiraz </a:t>
            </a:r>
            <a:r>
              <a:rPr lang="tr-TR" sz="2400" b="1" dirty="0">
                <a:solidFill>
                  <a:srgbClr val="FF0000"/>
                </a:solidFill>
              </a:rPr>
              <a:t>olarak değerlendirilmesi</a:t>
            </a:r>
            <a:r>
              <a:rPr lang="tr-TR" sz="2400" dirty="0">
                <a:solidFill>
                  <a:srgbClr val="FF0000"/>
                </a:solidFill>
              </a:rPr>
              <a:t> </a:t>
            </a:r>
            <a:r>
              <a:rPr lang="tr-TR" sz="2400" dirty="0"/>
              <a:t>gerekmektedir</a:t>
            </a:r>
            <a:r>
              <a:rPr lang="tr-TR" sz="2400" dirty="0" smtClean="0"/>
              <a:t>.</a:t>
            </a:r>
          </a:p>
        </p:txBody>
      </p:sp>
    </p:spTree>
    <p:extLst>
      <p:ext uri="{BB962C8B-B14F-4D97-AF65-F5344CB8AC3E}">
        <p14:creationId xmlns:p14="http://schemas.microsoft.com/office/powerpoint/2010/main" val="2451525736"/>
      </p:ext>
    </p:extLst>
  </p:cSld>
  <p:clrMapOvr>
    <a:masterClrMapping/>
  </p:clrMapOvr>
  <p:transition spd="slow">
    <p:push di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79</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46</a:t>
            </a:fld>
            <a:endParaRPr lang="tr-TR" dirty="0">
              <a:solidFill>
                <a:schemeClr val="bg1"/>
              </a:solidFill>
              <a:latin typeface="GalanoGrotesque-Medium" panose="00000600000000000000" pitchFamily="50" charset="-94"/>
            </a:endParaRPr>
          </a:p>
        </p:txBody>
      </p:sp>
      <p:sp>
        <p:nvSpPr>
          <p:cNvPr id="10" name="İçerik Yer Tutucusu 2"/>
          <p:cNvSpPr>
            <a:spLocks noGrp="1"/>
          </p:cNvSpPr>
          <p:nvPr>
            <p:ph idx="1"/>
          </p:nvPr>
        </p:nvSpPr>
        <p:spPr>
          <a:xfrm>
            <a:off x="556838" y="1149937"/>
            <a:ext cx="10940747" cy="4680520"/>
          </a:xfrm>
        </p:spPr>
        <p:txBody>
          <a:bodyPr>
            <a:normAutofit/>
          </a:bodyPr>
          <a:lstStyle/>
          <a:p>
            <a:pPr marL="0" indent="0" algn="just">
              <a:buNone/>
            </a:pPr>
            <a:r>
              <a:rPr lang="tr-TR" dirty="0" smtClean="0"/>
              <a:t>Haciz </a:t>
            </a:r>
            <a:r>
              <a:rPr lang="tr-TR" dirty="0"/>
              <a:t>tatbik edilen hesapların </a:t>
            </a:r>
            <a:r>
              <a:rPr lang="tr-TR" b="1" dirty="0">
                <a:solidFill>
                  <a:srgbClr val="FF0000"/>
                </a:solidFill>
              </a:rPr>
              <a:t>emekli maaş hesabı olduğunun iddia edilmesi durumunda;</a:t>
            </a:r>
            <a:r>
              <a:rPr lang="tr-TR" b="1" dirty="0"/>
              <a:t>  </a:t>
            </a:r>
            <a:r>
              <a:rPr lang="tr-TR" dirty="0"/>
              <a:t>bankanın dönmüş olduğu </a:t>
            </a:r>
            <a:r>
              <a:rPr lang="tr-TR" b="1" dirty="0">
                <a:solidFill>
                  <a:srgbClr val="FF0000"/>
                </a:solidFill>
              </a:rPr>
              <a:t>cevapta, haciz dışı kalan bir emekli maaş tutarı bilgisinin olup olmadığının incelenmesi</a:t>
            </a:r>
            <a:r>
              <a:rPr lang="tr-TR" dirty="0"/>
              <a:t>, haciz dışı kalan </a:t>
            </a:r>
            <a:r>
              <a:rPr lang="tr-TR" b="1" dirty="0">
                <a:solidFill>
                  <a:srgbClr val="FF0000"/>
                </a:solidFill>
              </a:rPr>
              <a:t>emekli maaşı tutarı bilgisinin</a:t>
            </a:r>
            <a:r>
              <a:rPr lang="tr-TR" b="1" dirty="0" smtClean="0"/>
              <a:t>;</a:t>
            </a:r>
            <a:endParaRPr lang="tr-TR" b="1" dirty="0"/>
          </a:p>
          <a:p>
            <a:pPr marL="719138" indent="0" algn="just" defTabSz="539750">
              <a:lnSpc>
                <a:spcPct val="120000"/>
              </a:lnSpc>
              <a:buNone/>
              <a:tabLst>
                <a:tab pos="719138" algn="l"/>
              </a:tabLst>
            </a:pPr>
            <a:r>
              <a:rPr lang="tr-TR" dirty="0"/>
              <a:t> </a:t>
            </a:r>
            <a:r>
              <a:rPr lang="tr-TR" dirty="0" smtClean="0"/>
              <a:t>- </a:t>
            </a:r>
            <a:r>
              <a:rPr lang="tr-TR" b="1" dirty="0">
                <a:solidFill>
                  <a:srgbClr val="FF0000"/>
                </a:solidFill>
              </a:rPr>
              <a:t>olması halinde,</a:t>
            </a:r>
            <a:r>
              <a:rPr lang="tr-TR" dirty="0"/>
              <a:t> </a:t>
            </a:r>
            <a:r>
              <a:rPr lang="tr-TR" b="1" dirty="0"/>
              <a:t>haczedilen tutar içinde emekli maaşı tutarı kadar </a:t>
            </a:r>
            <a:r>
              <a:rPr lang="tr-TR" b="1" dirty="0" smtClean="0"/>
              <a:t>	kısım </a:t>
            </a:r>
            <a:r>
              <a:rPr lang="tr-TR" b="1" dirty="0"/>
              <a:t>yer almayacağından</a:t>
            </a:r>
            <a:r>
              <a:rPr lang="tr-TR" dirty="0"/>
              <a:t>, </a:t>
            </a:r>
            <a:r>
              <a:rPr lang="tr-TR" b="1" dirty="0">
                <a:solidFill>
                  <a:srgbClr val="FF0000"/>
                </a:solidFill>
              </a:rPr>
              <a:t>bu tutar üzerindeki haczin devam etmesi,</a:t>
            </a:r>
          </a:p>
          <a:p>
            <a:pPr marL="0" indent="0" algn="just" defTabSz="539750">
              <a:lnSpc>
                <a:spcPct val="120000"/>
              </a:lnSpc>
              <a:buNone/>
              <a:tabLst>
                <a:tab pos="719138" algn="l"/>
              </a:tabLst>
            </a:pPr>
            <a:r>
              <a:rPr lang="tr-TR" dirty="0"/>
              <a:t> </a:t>
            </a:r>
            <a:r>
              <a:rPr lang="tr-TR" dirty="0" smtClean="0"/>
              <a:t>	- </a:t>
            </a:r>
            <a:r>
              <a:rPr lang="tr-TR" b="1" dirty="0" smtClean="0">
                <a:solidFill>
                  <a:srgbClr val="FF0000"/>
                </a:solidFill>
              </a:rPr>
              <a:t>olmaması </a:t>
            </a:r>
            <a:r>
              <a:rPr lang="tr-TR" b="1" dirty="0">
                <a:solidFill>
                  <a:srgbClr val="FF0000"/>
                </a:solidFill>
              </a:rPr>
              <a:t>halinde ise tutarın tamamının </a:t>
            </a:r>
            <a:r>
              <a:rPr lang="tr-TR" b="1" dirty="0" smtClean="0">
                <a:solidFill>
                  <a:srgbClr val="FF0000"/>
                </a:solidFill>
              </a:rPr>
              <a:t> haczedilmesi</a:t>
            </a:r>
            <a:r>
              <a:rPr lang="tr-TR" b="1" dirty="0">
                <a:solidFill>
                  <a:srgbClr val="FF0000"/>
                </a:solidFill>
              </a:rPr>
              <a:t>,</a:t>
            </a:r>
          </a:p>
          <a:p>
            <a:pPr marL="0" indent="0" algn="just" defTabSz="539750">
              <a:lnSpc>
                <a:spcPct val="120000"/>
              </a:lnSpc>
              <a:buNone/>
              <a:tabLst>
                <a:tab pos="719138" algn="l"/>
              </a:tabLst>
            </a:pPr>
            <a:r>
              <a:rPr lang="tr-TR" dirty="0"/>
              <a:t> </a:t>
            </a:r>
            <a:r>
              <a:rPr lang="tr-TR" dirty="0" smtClean="0"/>
              <a:t>	gerekmektedir.</a:t>
            </a:r>
          </a:p>
        </p:txBody>
      </p:sp>
    </p:spTree>
    <p:extLst>
      <p:ext uri="{BB962C8B-B14F-4D97-AF65-F5344CB8AC3E}">
        <p14:creationId xmlns:p14="http://schemas.microsoft.com/office/powerpoint/2010/main" val="2062599023"/>
      </p:ext>
    </p:extLst>
  </p:cSld>
  <p:clrMapOvr>
    <a:masterClrMapping/>
  </p:clrMapOvr>
  <p:transition spd="slow">
    <p:push di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79</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47</a:t>
            </a:fld>
            <a:endParaRPr lang="tr-TR" dirty="0">
              <a:solidFill>
                <a:schemeClr val="bg1"/>
              </a:solidFill>
              <a:latin typeface="GalanoGrotesque-Medium" panose="00000600000000000000" pitchFamily="50" charset="-94"/>
            </a:endParaRPr>
          </a:p>
        </p:txBody>
      </p:sp>
      <p:sp>
        <p:nvSpPr>
          <p:cNvPr id="9" name="İçerik Yer Tutucusu 2"/>
          <p:cNvSpPr>
            <a:spLocks noGrp="1"/>
          </p:cNvSpPr>
          <p:nvPr>
            <p:ph idx="1"/>
          </p:nvPr>
        </p:nvSpPr>
        <p:spPr>
          <a:xfrm>
            <a:off x="847725" y="1068850"/>
            <a:ext cx="9944100" cy="4968552"/>
          </a:xfrm>
        </p:spPr>
        <p:txBody>
          <a:bodyPr>
            <a:normAutofit/>
          </a:bodyPr>
          <a:lstStyle/>
          <a:p>
            <a:pPr algn="just"/>
            <a:r>
              <a:rPr lang="tr-TR" dirty="0" smtClean="0"/>
              <a:t>Bankalar </a:t>
            </a:r>
            <a:r>
              <a:rPr lang="tr-TR" dirty="0"/>
              <a:t>nezdinde açılan tasarruf mevduatlarında, </a:t>
            </a:r>
            <a:r>
              <a:rPr lang="tr-TR" b="1" dirty="0">
                <a:solidFill>
                  <a:srgbClr val="FF0000"/>
                </a:solidFill>
              </a:rPr>
              <a:t>bireysel mevduat hesaplarının tasarruf yetkisi sadece hesap sahibine ait olduğundan</a:t>
            </a:r>
            <a:r>
              <a:rPr lang="tr-TR" dirty="0">
                <a:solidFill>
                  <a:srgbClr val="FF0000"/>
                </a:solidFill>
              </a:rPr>
              <a:t>, </a:t>
            </a:r>
            <a:r>
              <a:rPr lang="tr-TR" b="1" dirty="0"/>
              <a:t>üçüncü kişilerin</a:t>
            </a:r>
            <a:r>
              <a:rPr lang="tr-TR" dirty="0"/>
              <a:t> bireysel mevduat hesapları üzerinde </a:t>
            </a:r>
            <a:r>
              <a:rPr lang="tr-TR" b="1" dirty="0"/>
              <a:t>tasarruf yetkisi bulunmamaktadır</a:t>
            </a:r>
            <a:r>
              <a:rPr lang="tr-TR" b="1" dirty="0" smtClean="0"/>
              <a:t>.</a:t>
            </a:r>
          </a:p>
          <a:p>
            <a:pPr algn="just"/>
            <a:r>
              <a:rPr lang="tr-TR" dirty="0" smtClean="0"/>
              <a:t>Avukatların </a:t>
            </a:r>
            <a:r>
              <a:rPr lang="tr-TR" dirty="0"/>
              <a:t>bakmakta oldukları icra dosyalarından dolayı borçlu veya icra ve iflas dairesi </a:t>
            </a:r>
            <a:r>
              <a:rPr lang="tr-TR" dirty="0" smtClean="0"/>
              <a:t>tarafından </a:t>
            </a:r>
            <a:r>
              <a:rPr lang="tr-TR" b="1" dirty="0" smtClean="0">
                <a:solidFill>
                  <a:srgbClr val="FF0000"/>
                </a:solidFill>
              </a:rPr>
              <a:t>avukatların banka hesaplarına yatırılan tutarların,  </a:t>
            </a:r>
            <a:r>
              <a:rPr lang="tr-TR" dirty="0"/>
              <a:t>üçüncü kişilere ait olduğu mahkeme kararı ile </a:t>
            </a:r>
            <a:r>
              <a:rPr lang="tr-TR" dirty="0" smtClean="0"/>
              <a:t>ispatlanmadığı </a:t>
            </a:r>
            <a:r>
              <a:rPr lang="tr-TR" dirty="0"/>
              <a:t>müddetçe, </a:t>
            </a:r>
            <a:r>
              <a:rPr lang="tr-TR" b="1" dirty="0">
                <a:solidFill>
                  <a:srgbClr val="FF0000"/>
                </a:solidFill>
              </a:rPr>
              <a:t>avukatların amme borçlarına istinaden haczi  mümkün bulunmaktadır. </a:t>
            </a:r>
          </a:p>
          <a:p>
            <a:endParaRPr lang="tr-TR" dirty="0"/>
          </a:p>
        </p:txBody>
      </p:sp>
    </p:spTree>
    <p:extLst>
      <p:ext uri="{BB962C8B-B14F-4D97-AF65-F5344CB8AC3E}">
        <p14:creationId xmlns:p14="http://schemas.microsoft.com/office/powerpoint/2010/main" val="2602460585"/>
      </p:ext>
    </p:extLst>
  </p:cSld>
  <p:clrMapOvr>
    <a:masterClrMapping/>
  </p:clrMapOvr>
  <p:transition spd="slow">
    <p:push di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79</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48</a:t>
            </a:fld>
            <a:endParaRPr lang="tr-TR" dirty="0">
              <a:solidFill>
                <a:schemeClr val="bg1"/>
              </a:solidFill>
              <a:latin typeface="GalanoGrotesque-Medium" panose="00000600000000000000" pitchFamily="50" charset="-94"/>
            </a:endParaRPr>
          </a:p>
        </p:txBody>
      </p:sp>
      <p:sp>
        <p:nvSpPr>
          <p:cNvPr id="7" name="İçerik Yer Tutucusu 2"/>
          <p:cNvSpPr>
            <a:spLocks noGrp="1"/>
          </p:cNvSpPr>
          <p:nvPr>
            <p:ph idx="1"/>
          </p:nvPr>
        </p:nvSpPr>
        <p:spPr>
          <a:xfrm>
            <a:off x="685799" y="1329855"/>
            <a:ext cx="10448925" cy="4525963"/>
          </a:xfrm>
        </p:spPr>
        <p:txBody>
          <a:bodyPr>
            <a:noAutofit/>
          </a:bodyPr>
          <a:lstStyle/>
          <a:p>
            <a:pPr algn="just"/>
            <a:r>
              <a:rPr lang="tr-TR" sz="2400" dirty="0"/>
              <a:t>Vergi dairelerince üçüncü kişiler nezdinde haczedilecek mal, hak ve alacaklar için genel itibarıyla </a:t>
            </a:r>
            <a:r>
              <a:rPr lang="tr-TR" sz="2400" b="1" dirty="0">
                <a:solidFill>
                  <a:srgbClr val="FF0000"/>
                </a:solidFill>
              </a:rPr>
              <a:t>"HB1-Haciz Bildirisi"</a:t>
            </a:r>
            <a:r>
              <a:rPr lang="tr-TR" sz="2400" b="1" dirty="0"/>
              <a:t> </a:t>
            </a:r>
            <a:r>
              <a:rPr lang="tr-TR" sz="2400" dirty="0"/>
              <a:t>basılı formu kullanılmaktadır</a:t>
            </a:r>
            <a:r>
              <a:rPr lang="tr-TR" sz="2400" dirty="0" smtClean="0"/>
              <a:t>.</a:t>
            </a:r>
          </a:p>
          <a:p>
            <a:pPr algn="just"/>
            <a:r>
              <a:rPr lang="tr-TR" sz="2400" b="1" dirty="0" smtClean="0"/>
              <a:t>79 </a:t>
            </a:r>
            <a:r>
              <a:rPr lang="tr-TR" sz="2400" b="1" dirty="0"/>
              <a:t>uncu maddenin üç, dört ve beşinci fıkra hükümlerinin üçüncü şahıslara bildirilmesi </a:t>
            </a:r>
            <a:r>
              <a:rPr lang="tr-TR" sz="2400" b="1" dirty="0" smtClean="0"/>
              <a:t>zorunlu olduğundan, </a:t>
            </a:r>
            <a:r>
              <a:rPr lang="tr-TR" sz="2400" dirty="0" smtClean="0"/>
              <a:t>vergi dairelerince anılan madde hükmüne </a:t>
            </a:r>
            <a:r>
              <a:rPr lang="tr-TR" sz="2400" dirty="0"/>
              <a:t>istinaden </a:t>
            </a:r>
            <a:r>
              <a:rPr lang="tr-TR" sz="2400" b="1" dirty="0">
                <a:solidFill>
                  <a:srgbClr val="FF0000"/>
                </a:solidFill>
              </a:rPr>
              <a:t>"HB1-Haciz Bildirisi" </a:t>
            </a:r>
            <a:r>
              <a:rPr lang="tr-TR" sz="2400" b="1" dirty="0" smtClean="0">
                <a:solidFill>
                  <a:srgbClr val="FF0000"/>
                </a:solidFill>
              </a:rPr>
              <a:t>basılı </a:t>
            </a:r>
            <a:r>
              <a:rPr lang="tr-TR" sz="2400" b="1" dirty="0">
                <a:solidFill>
                  <a:srgbClr val="FF0000"/>
                </a:solidFill>
              </a:rPr>
              <a:t>formu kullanılmadan düzenlenen haciz bildirilerinde</a:t>
            </a:r>
            <a:r>
              <a:rPr lang="tr-TR" sz="2400" dirty="0">
                <a:solidFill>
                  <a:srgbClr val="FF0000"/>
                </a:solidFill>
              </a:rPr>
              <a:t> </a:t>
            </a:r>
            <a:r>
              <a:rPr lang="tr-TR" sz="2400" b="1" dirty="0"/>
              <a:t>basılı formun arka yüzünde bulunan açıklamalara eksiksiz olarak yer verilmesi</a:t>
            </a:r>
            <a:r>
              <a:rPr lang="tr-TR" sz="2400" dirty="0" smtClean="0"/>
              <a:t>,</a:t>
            </a:r>
            <a:r>
              <a:rPr lang="tr-TR" sz="2400" b="1" dirty="0" smtClean="0"/>
              <a:t> </a:t>
            </a:r>
            <a:r>
              <a:rPr lang="tr-TR" sz="2400" b="1" dirty="0" smtClean="0">
                <a:solidFill>
                  <a:srgbClr val="FF0000"/>
                </a:solidFill>
              </a:rPr>
              <a:t>Ayrıca haciz </a:t>
            </a:r>
            <a:r>
              <a:rPr lang="tr-TR" sz="2400" b="1" dirty="0">
                <a:solidFill>
                  <a:srgbClr val="FF0000"/>
                </a:solidFill>
              </a:rPr>
              <a:t>bildirilerinin ekli olduğu yazıların, her bir üçüncü şahıs nezdinde ayrı ayrı tanzim edilmek suretiyle tebliği</a:t>
            </a:r>
            <a:r>
              <a:rPr lang="tr-TR" sz="2400" dirty="0">
                <a:solidFill>
                  <a:srgbClr val="FF0000"/>
                </a:solidFill>
              </a:rPr>
              <a:t> </a:t>
            </a:r>
            <a:r>
              <a:rPr lang="tr-TR" sz="2400" dirty="0"/>
              <a:t>gerekmektedir.</a:t>
            </a:r>
          </a:p>
          <a:p>
            <a:pPr marL="0" indent="0" algn="just">
              <a:buNone/>
            </a:pPr>
            <a:r>
              <a:rPr lang="tr-TR" sz="2400" dirty="0"/>
              <a:t> </a:t>
            </a:r>
            <a:r>
              <a:rPr lang="tr-TR" sz="2400" dirty="0" smtClean="0"/>
              <a:t>    29/8/2019 tarihli ve 121631/121632 sayılı genel yazı. </a:t>
            </a:r>
          </a:p>
          <a:p>
            <a:pPr algn="just"/>
            <a:r>
              <a:rPr lang="tr-TR" sz="2400" dirty="0" smtClean="0">
                <a:solidFill>
                  <a:srgbClr val="FF0000"/>
                </a:solidFill>
              </a:rPr>
              <a:t>Asıl </a:t>
            </a:r>
            <a:r>
              <a:rPr lang="tr-TR" sz="2400" dirty="0">
                <a:solidFill>
                  <a:srgbClr val="FF0000"/>
                </a:solidFill>
              </a:rPr>
              <a:t>amme borçlusu</a:t>
            </a:r>
            <a:r>
              <a:rPr lang="tr-TR" sz="2400" dirty="0"/>
              <a:t> tarafından </a:t>
            </a:r>
            <a:r>
              <a:rPr lang="tr-TR" sz="2400" dirty="0">
                <a:solidFill>
                  <a:srgbClr val="FF0000"/>
                </a:solidFill>
              </a:rPr>
              <a:t>borç ödenirse </a:t>
            </a:r>
            <a:r>
              <a:rPr lang="tr-TR" sz="2400" dirty="0"/>
              <a:t>79 uncu madde kapsamında </a:t>
            </a:r>
            <a:r>
              <a:rPr lang="tr-TR" sz="2400" dirty="0">
                <a:solidFill>
                  <a:srgbClr val="FF0000"/>
                </a:solidFill>
              </a:rPr>
              <a:t>haciz bildirisi gönderilen </a:t>
            </a:r>
            <a:r>
              <a:rPr lang="tr-TR" sz="2400" dirty="0" smtClean="0">
                <a:solidFill>
                  <a:srgbClr val="FF0000"/>
                </a:solidFill>
              </a:rPr>
              <a:t>üçüncü </a:t>
            </a:r>
            <a:r>
              <a:rPr lang="tr-TR" sz="2400" dirty="0">
                <a:solidFill>
                  <a:srgbClr val="FF0000"/>
                </a:solidFill>
              </a:rPr>
              <a:t>şahsın borcu da ortadan kalkar</a:t>
            </a:r>
            <a:r>
              <a:rPr lang="tr-TR" sz="2400" dirty="0"/>
              <a:t>.</a:t>
            </a:r>
          </a:p>
        </p:txBody>
      </p:sp>
    </p:spTree>
    <p:extLst>
      <p:ext uri="{BB962C8B-B14F-4D97-AF65-F5344CB8AC3E}">
        <p14:creationId xmlns:p14="http://schemas.microsoft.com/office/powerpoint/2010/main" val="629349486"/>
      </p:ext>
    </p:extLst>
  </p:cSld>
  <p:clrMapOvr>
    <a:masterClrMapping/>
  </p:clrMapOvr>
  <p:transition spd="slow">
    <p:push dir="u"/>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79</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49</a:t>
            </a:fld>
            <a:endParaRPr lang="tr-TR" dirty="0">
              <a:solidFill>
                <a:schemeClr val="bg1"/>
              </a:solidFill>
              <a:latin typeface="GalanoGrotesque-Medium" panose="00000600000000000000" pitchFamily="50" charset="-94"/>
            </a:endParaRPr>
          </a:p>
        </p:txBody>
      </p:sp>
      <p:sp>
        <p:nvSpPr>
          <p:cNvPr id="7" name="İçerik Yer Tutucusu 2"/>
          <p:cNvSpPr>
            <a:spLocks noGrp="1"/>
          </p:cNvSpPr>
          <p:nvPr>
            <p:ph idx="1"/>
          </p:nvPr>
        </p:nvSpPr>
        <p:spPr>
          <a:xfrm>
            <a:off x="962025" y="1584735"/>
            <a:ext cx="10753725" cy="4013908"/>
          </a:xfrm>
        </p:spPr>
        <p:txBody>
          <a:bodyPr>
            <a:noAutofit/>
          </a:bodyPr>
          <a:lstStyle/>
          <a:p>
            <a:pPr algn="just"/>
            <a:r>
              <a:rPr lang="tr-TR" sz="2600" dirty="0"/>
              <a:t>MKK nezdinde haczedilen </a:t>
            </a:r>
            <a:r>
              <a:rPr lang="tr-TR" sz="2600" dirty="0" smtClean="0"/>
              <a:t>ve </a:t>
            </a:r>
            <a:r>
              <a:rPr lang="tr-TR" sz="2600" b="1" dirty="0" smtClean="0"/>
              <a:t>borsada işlem gören değerlerin </a:t>
            </a:r>
            <a:r>
              <a:rPr lang="tr-TR" sz="2600" dirty="0"/>
              <a:t>paraya çevrilmesi </a:t>
            </a:r>
            <a:r>
              <a:rPr lang="tr-TR" sz="2600" b="1" dirty="0"/>
              <a:t>aracı </a:t>
            </a:r>
            <a:r>
              <a:rPr lang="tr-TR" sz="2600" b="1" dirty="0" smtClean="0"/>
              <a:t>kurumlardan </a:t>
            </a:r>
            <a:r>
              <a:rPr lang="tr-TR" sz="2600" dirty="0" smtClean="0"/>
              <a:t>istenecektir.</a:t>
            </a:r>
          </a:p>
          <a:p>
            <a:pPr algn="just"/>
            <a:r>
              <a:rPr lang="tr-TR" sz="2600" dirty="0" smtClean="0"/>
              <a:t>Paraya çevrilmesi talepleri MKK aracı kılınmaksızın ilgili aracı kuruma iletilecektir.</a:t>
            </a:r>
          </a:p>
          <a:p>
            <a:pPr algn="just"/>
            <a:r>
              <a:rPr lang="tr-TR" sz="2600" dirty="0" smtClean="0"/>
              <a:t>Haciz bildirilerine verilen cevaplara "</a:t>
            </a:r>
            <a:r>
              <a:rPr lang="tr-TR" sz="2600" dirty="0"/>
              <a:t>Üye Kod </a:t>
            </a:r>
            <a:r>
              <a:rPr lang="tr-TR" sz="2600" dirty="0" smtClean="0"/>
              <a:t>Tipi" bilgisinden </a:t>
            </a:r>
            <a:r>
              <a:rPr lang="tr-TR" sz="2600" dirty="0"/>
              <a:t>yatırım kuruluşu (aracı kurum) tespit </a:t>
            </a:r>
            <a:r>
              <a:rPr lang="tr-TR" sz="2600" dirty="0" smtClean="0"/>
              <a:t>edilmektedir. </a:t>
            </a:r>
          </a:p>
          <a:p>
            <a:pPr algn="just"/>
            <a:r>
              <a:rPr lang="tr-TR" sz="2600" dirty="0" smtClean="0"/>
              <a:t>MKK </a:t>
            </a:r>
            <a:r>
              <a:rPr lang="tr-TR" sz="2600" dirty="0"/>
              <a:t>nezdinde haczedildiği halde </a:t>
            </a:r>
            <a:r>
              <a:rPr lang="tr-TR" sz="2600" b="1" dirty="0"/>
              <a:t>Borsa İstanbul </a:t>
            </a:r>
            <a:r>
              <a:rPr lang="tr-TR" sz="2600" b="1" dirty="0" err="1"/>
              <a:t>A.Ş.'de</a:t>
            </a:r>
            <a:r>
              <a:rPr lang="tr-TR" sz="2600" b="1" dirty="0"/>
              <a:t> işlem görmeyen hisse </a:t>
            </a:r>
            <a:r>
              <a:rPr lang="tr-TR" sz="2600" b="1" dirty="0" smtClean="0"/>
              <a:t>senetlerinin</a:t>
            </a:r>
            <a:r>
              <a:rPr lang="tr-TR" sz="2600" dirty="0" smtClean="0"/>
              <a:t> satışının </a:t>
            </a:r>
            <a:r>
              <a:rPr lang="tr-TR" sz="2600" dirty="0"/>
              <a:t>6183 sayılı Kanunun menkul malların satışına dair hükümlerine göre doğrudan </a:t>
            </a:r>
            <a:r>
              <a:rPr lang="tr-TR" sz="2600" b="1" dirty="0"/>
              <a:t>vergi </a:t>
            </a:r>
            <a:r>
              <a:rPr lang="tr-TR" sz="2600" b="1" dirty="0" smtClean="0"/>
              <a:t>dairelerince</a:t>
            </a:r>
            <a:r>
              <a:rPr lang="tr-TR" sz="2600" dirty="0" smtClean="0"/>
              <a:t> yapılması </a:t>
            </a:r>
            <a:r>
              <a:rPr lang="tr-TR" sz="2600" dirty="0"/>
              <a:t>gerekecektir</a:t>
            </a:r>
            <a:r>
              <a:rPr lang="tr-TR" sz="2600" dirty="0" smtClean="0"/>
              <a:t>. </a:t>
            </a:r>
          </a:p>
          <a:p>
            <a:pPr marL="0" indent="0" algn="just">
              <a:buNone/>
            </a:pPr>
            <a:r>
              <a:rPr lang="tr-TR" sz="2000" dirty="0" smtClean="0"/>
              <a:t>(21/12/2023 tarihli ve 105368-105371 sayılı Genel Yazımız.)</a:t>
            </a:r>
            <a:endParaRPr lang="tr-TR" sz="2000" dirty="0"/>
          </a:p>
        </p:txBody>
      </p:sp>
      <p:sp>
        <p:nvSpPr>
          <p:cNvPr id="8" name="Unvan 4"/>
          <p:cNvSpPr>
            <a:spLocks noGrp="1"/>
          </p:cNvSpPr>
          <p:nvPr>
            <p:ph type="title"/>
          </p:nvPr>
        </p:nvSpPr>
        <p:spPr>
          <a:xfrm>
            <a:off x="3238500" y="307436"/>
            <a:ext cx="8096250" cy="480131"/>
          </a:xfrm>
          <a:prstGeom prst="rect">
            <a:avLst/>
          </a:prstGeom>
          <a:solidFill>
            <a:srgbClr val="C00000"/>
          </a:solidFill>
        </p:spPr>
        <p:txBody>
          <a:bodyPr wrap="square">
            <a:spAutoFit/>
          </a:bodyPr>
          <a:lstStyle/>
          <a:p>
            <a:pPr algn="ctr"/>
            <a:r>
              <a:rPr lang="tr-TR" sz="2800" b="1" dirty="0" smtClean="0">
                <a:solidFill>
                  <a:schemeClr val="bg1"/>
                </a:solidFill>
                <a:latin typeface="+mn-lt"/>
              </a:rPr>
              <a:t>MKK nezdinde haczedilen değerler</a:t>
            </a:r>
            <a:endParaRPr lang="tr-TR" sz="2800" b="1" dirty="0">
              <a:solidFill>
                <a:schemeClr val="bg1"/>
              </a:solidFill>
              <a:latin typeface="+mn-lt"/>
            </a:endParaRPr>
          </a:p>
        </p:txBody>
      </p:sp>
    </p:spTree>
    <p:extLst>
      <p:ext uri="{BB962C8B-B14F-4D97-AF65-F5344CB8AC3E}">
        <p14:creationId xmlns:p14="http://schemas.microsoft.com/office/powerpoint/2010/main" val="1712924571"/>
      </p:ext>
    </p:extLst>
  </p:cSld>
  <p:clrMapOvr>
    <a:masterClrMapping/>
  </p:clrMapOvr>
  <p:transition spd="slow">
    <p:push dir="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79</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50</a:t>
            </a:fld>
            <a:endParaRPr lang="tr-TR" dirty="0">
              <a:solidFill>
                <a:schemeClr val="bg1"/>
              </a:solidFill>
              <a:latin typeface="GalanoGrotesque-Medium" panose="00000600000000000000" pitchFamily="50" charset="-94"/>
            </a:endParaRPr>
          </a:p>
        </p:txBody>
      </p:sp>
      <p:sp>
        <p:nvSpPr>
          <p:cNvPr id="7" name="İçerik Yer Tutucusu 2"/>
          <p:cNvSpPr>
            <a:spLocks noGrp="1"/>
          </p:cNvSpPr>
          <p:nvPr>
            <p:ph idx="1"/>
          </p:nvPr>
        </p:nvSpPr>
        <p:spPr>
          <a:xfrm>
            <a:off x="962025" y="1352550"/>
            <a:ext cx="10382250" cy="4246093"/>
          </a:xfrm>
        </p:spPr>
        <p:txBody>
          <a:bodyPr>
            <a:noAutofit/>
          </a:bodyPr>
          <a:lstStyle/>
          <a:p>
            <a:pPr marL="0" indent="0" algn="just">
              <a:buNone/>
            </a:pPr>
            <a:r>
              <a:rPr lang="tr-TR" dirty="0"/>
              <a:t>S</a:t>
            </a:r>
            <a:r>
              <a:rPr lang="tr-TR" dirty="0" smtClean="0"/>
              <a:t>ermaye </a:t>
            </a:r>
            <a:r>
              <a:rPr lang="tr-TR" dirty="0"/>
              <a:t>piyasası araçlarının alımı-satımı nedeni ile oluşabilecek işlem masrafı, </a:t>
            </a:r>
            <a:r>
              <a:rPr lang="tr-TR" dirty="0" smtClean="0"/>
              <a:t>sair masraflar </a:t>
            </a:r>
            <a:r>
              <a:rPr lang="tr-TR" dirty="0"/>
              <a:t>ve yatırım hesabı saklama ücreti gibi masraflar ve kesintiler yatırım kuruluşu ile </a:t>
            </a:r>
            <a:r>
              <a:rPr lang="tr-TR" dirty="0" smtClean="0"/>
              <a:t>müşteri </a:t>
            </a:r>
            <a:r>
              <a:rPr lang="nn-NO" dirty="0" smtClean="0"/>
              <a:t>arasında </a:t>
            </a:r>
            <a:r>
              <a:rPr lang="nn-NO" dirty="0"/>
              <a:t>imzalanan sözleşmeler ile düzenlenen bir husustur.</a:t>
            </a:r>
          </a:p>
          <a:p>
            <a:pPr marL="0" indent="0" algn="just">
              <a:buNone/>
            </a:pPr>
            <a:r>
              <a:rPr lang="tr-TR" dirty="0"/>
              <a:t>Dolayısıyla, mevcut düzenlemeler dikkate alındığında, gerek haczedilen varlıkların </a:t>
            </a:r>
            <a:r>
              <a:rPr lang="tr-TR" dirty="0" smtClean="0"/>
              <a:t>paraya çevrilmesi </a:t>
            </a:r>
            <a:r>
              <a:rPr lang="tr-TR" dirty="0"/>
              <a:t>sırasında ödenmesi gereken ücret komisyon </a:t>
            </a:r>
            <a:r>
              <a:rPr lang="tr-TR" dirty="0" err="1"/>
              <a:t>v.b</a:t>
            </a:r>
            <a:r>
              <a:rPr lang="tr-TR" dirty="0"/>
              <a:t>. yasal masraflar ve vergi kesintileri, </a:t>
            </a:r>
            <a:r>
              <a:rPr lang="tr-TR" dirty="0" smtClean="0"/>
              <a:t>gerekse bahse </a:t>
            </a:r>
            <a:r>
              <a:rPr lang="tr-TR" dirty="0"/>
              <a:t>konu tutarların vergi dairesi hesaplarına aktarımı sırasında alınan gönderim bedelinin, </a:t>
            </a:r>
            <a:r>
              <a:rPr lang="tr-TR" dirty="0" smtClean="0"/>
              <a:t>hacizli varlığın </a:t>
            </a:r>
            <a:r>
              <a:rPr lang="tr-TR" dirty="0"/>
              <a:t>paraya çevrilmesi sonucu elde edilen bedelden kesilerek kalan tutarın vergi </a:t>
            </a:r>
            <a:r>
              <a:rPr lang="tr-TR" dirty="0" smtClean="0"/>
              <a:t>dairesine gönderilmesi </a:t>
            </a:r>
            <a:r>
              <a:rPr lang="tr-TR" dirty="0"/>
              <a:t>mümkün bulunmaktadır.</a:t>
            </a:r>
          </a:p>
        </p:txBody>
      </p:sp>
      <p:sp>
        <p:nvSpPr>
          <p:cNvPr id="8" name="Unvan 4"/>
          <p:cNvSpPr>
            <a:spLocks noGrp="1"/>
          </p:cNvSpPr>
          <p:nvPr>
            <p:ph type="title"/>
          </p:nvPr>
        </p:nvSpPr>
        <p:spPr>
          <a:xfrm>
            <a:off x="3172735" y="357467"/>
            <a:ext cx="8324850" cy="480131"/>
          </a:xfrm>
          <a:prstGeom prst="rect">
            <a:avLst/>
          </a:prstGeom>
          <a:solidFill>
            <a:srgbClr val="C00000"/>
          </a:solidFill>
        </p:spPr>
        <p:txBody>
          <a:bodyPr wrap="square">
            <a:spAutoFit/>
          </a:bodyPr>
          <a:lstStyle/>
          <a:p>
            <a:pPr algn="ctr"/>
            <a:r>
              <a:rPr lang="tr-TR" sz="2800" b="1" dirty="0" smtClean="0">
                <a:solidFill>
                  <a:schemeClr val="bg1"/>
                </a:solidFill>
                <a:latin typeface="+mn-lt"/>
              </a:rPr>
              <a:t>MKK nezdinde haczedilen değerler</a:t>
            </a:r>
            <a:endParaRPr lang="tr-TR" sz="2800" b="1" dirty="0">
              <a:solidFill>
                <a:schemeClr val="bg1"/>
              </a:solidFill>
              <a:latin typeface="+mn-lt"/>
            </a:endParaRPr>
          </a:p>
        </p:txBody>
      </p:sp>
    </p:spTree>
    <p:extLst>
      <p:ext uri="{BB962C8B-B14F-4D97-AF65-F5344CB8AC3E}">
        <p14:creationId xmlns:p14="http://schemas.microsoft.com/office/powerpoint/2010/main" val="3599502512"/>
      </p:ext>
    </p:extLst>
  </p:cSld>
  <p:clrMapOvr>
    <a:masterClrMapping/>
  </p:clrMapOvr>
  <p:transition spd="slow">
    <p:push dir="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79</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51</a:t>
            </a:fld>
            <a:endParaRPr lang="tr-TR" dirty="0">
              <a:solidFill>
                <a:schemeClr val="bg1"/>
              </a:solidFill>
              <a:latin typeface="GalanoGrotesque-Medium" panose="00000600000000000000" pitchFamily="50" charset="-94"/>
            </a:endParaRPr>
          </a:p>
        </p:txBody>
      </p:sp>
      <p:sp>
        <p:nvSpPr>
          <p:cNvPr id="7" name="İçerik Yer Tutucusu 2"/>
          <p:cNvSpPr>
            <a:spLocks noGrp="1"/>
          </p:cNvSpPr>
          <p:nvPr>
            <p:ph idx="1"/>
          </p:nvPr>
        </p:nvSpPr>
        <p:spPr>
          <a:xfrm>
            <a:off x="1104900" y="1229449"/>
            <a:ext cx="10287000" cy="4525963"/>
          </a:xfrm>
        </p:spPr>
        <p:txBody>
          <a:bodyPr>
            <a:normAutofit/>
          </a:bodyPr>
          <a:lstStyle/>
          <a:p>
            <a:pPr marL="0" indent="0" algn="just">
              <a:buNone/>
            </a:pPr>
            <a:r>
              <a:rPr lang="tr-TR" sz="2400" dirty="0"/>
              <a:t>213 sayılı Vergi Usul Kanununun </a:t>
            </a:r>
            <a:r>
              <a:rPr lang="tr-TR" sz="2400" b="1" dirty="0">
                <a:solidFill>
                  <a:srgbClr val="FF0000"/>
                </a:solidFill>
              </a:rPr>
              <a:t>107/A maddesi gereğince, </a:t>
            </a:r>
            <a:r>
              <a:rPr lang="tr-TR" sz="2400" b="1" dirty="0" smtClean="0">
                <a:solidFill>
                  <a:srgbClr val="FF0000"/>
                </a:solidFill>
              </a:rPr>
              <a:t>elektronik imzalı </a:t>
            </a:r>
            <a:r>
              <a:rPr lang="tr-TR" sz="2400" b="1" dirty="0">
                <a:solidFill>
                  <a:srgbClr val="FF0000"/>
                </a:solidFill>
              </a:rPr>
              <a:t>tebliğ evrakı, </a:t>
            </a:r>
            <a:r>
              <a:rPr lang="tr-TR" sz="2400" dirty="0"/>
              <a:t>muhatabın elektronik ortamdaki adresine ulaştığı tarihi izleyen </a:t>
            </a:r>
            <a:r>
              <a:rPr lang="tr-TR" sz="2400" b="1" dirty="0" smtClean="0">
                <a:solidFill>
                  <a:srgbClr val="FF0000"/>
                </a:solidFill>
              </a:rPr>
              <a:t>beşinci günün </a:t>
            </a:r>
            <a:r>
              <a:rPr lang="tr-TR" sz="2400" b="1" dirty="0">
                <a:solidFill>
                  <a:srgbClr val="FF0000"/>
                </a:solidFill>
              </a:rPr>
              <a:t>sonunda tebliğ </a:t>
            </a:r>
            <a:r>
              <a:rPr lang="tr-TR" sz="2400" b="1" dirty="0" smtClean="0">
                <a:solidFill>
                  <a:srgbClr val="FF0000"/>
                </a:solidFill>
              </a:rPr>
              <a:t>edilmiş sayılacağından</a:t>
            </a:r>
            <a:r>
              <a:rPr lang="tr-TR" sz="2400" b="1" dirty="0">
                <a:solidFill>
                  <a:srgbClr val="FF0000"/>
                </a:solidFill>
              </a:rPr>
              <a:t>,</a:t>
            </a:r>
            <a:r>
              <a:rPr lang="tr-TR" sz="2400" dirty="0"/>
              <a:t> </a:t>
            </a:r>
            <a:r>
              <a:rPr lang="tr-TR" sz="2400" b="1" dirty="0" smtClean="0"/>
              <a:t>üçüncü kişilerin söz </a:t>
            </a:r>
            <a:r>
              <a:rPr lang="tr-TR" sz="2400" b="1" dirty="0"/>
              <a:t>konusu haciz bildirilerine </a:t>
            </a:r>
            <a:r>
              <a:rPr lang="tr-TR" sz="2400" b="1" dirty="0" smtClean="0"/>
              <a:t>istinaden doğan </a:t>
            </a:r>
            <a:r>
              <a:rPr lang="tr-TR" sz="2400" b="1" dirty="0"/>
              <a:t>hak ve yükümlülüklerinin</a:t>
            </a:r>
            <a:r>
              <a:rPr lang="tr-TR" sz="2400" dirty="0"/>
              <a:t> haciz bildirilerinin elektronik ortamdaki adresine ulaştığı </a:t>
            </a:r>
            <a:r>
              <a:rPr lang="tr-TR" sz="2400" dirty="0" smtClean="0"/>
              <a:t>tarih itibarıyla </a:t>
            </a:r>
            <a:r>
              <a:rPr lang="tr-TR" sz="2400" dirty="0"/>
              <a:t>değil </a:t>
            </a:r>
            <a:r>
              <a:rPr lang="tr-TR" sz="2400" b="1" dirty="0">
                <a:solidFill>
                  <a:srgbClr val="FF0000"/>
                </a:solidFill>
              </a:rPr>
              <a:t>tebliğ tarihi itibarıyla doğduğunun kabulü gerekmektedir</a:t>
            </a:r>
            <a:r>
              <a:rPr lang="tr-TR" sz="2400" b="1" dirty="0" smtClean="0">
                <a:solidFill>
                  <a:srgbClr val="FF0000"/>
                </a:solidFill>
              </a:rPr>
              <a:t>. </a:t>
            </a:r>
            <a:r>
              <a:rPr lang="tr-TR" sz="2400" dirty="0" smtClean="0"/>
              <a:t>(</a:t>
            </a:r>
            <a:r>
              <a:rPr lang="tr-TR" sz="2400" u="sng" dirty="0" smtClean="0"/>
              <a:t>Bankalara, PTT </a:t>
            </a:r>
            <a:r>
              <a:rPr lang="tr-TR" sz="2400" u="sng" dirty="0" err="1" smtClean="0"/>
              <a:t>A.Ş.’ye</a:t>
            </a:r>
            <a:r>
              <a:rPr lang="tr-TR" sz="2400" u="sng" dirty="0" smtClean="0"/>
              <a:t> ve </a:t>
            </a:r>
            <a:r>
              <a:rPr lang="tr-TR" sz="2400" u="sng" dirty="0" err="1" smtClean="0"/>
              <a:t>MKK’ya</a:t>
            </a:r>
            <a:r>
              <a:rPr lang="tr-TR" sz="2400" u="sng" dirty="0" smtClean="0"/>
              <a:t> elektronik haciz protokolü kapsamında gönderilen haciz bildirileri ulaştıktan 120 dakika sonra tebliğ edilmiş sayılıyor.</a:t>
            </a:r>
            <a:r>
              <a:rPr lang="tr-TR" sz="2400" dirty="0" smtClean="0"/>
              <a:t>) </a:t>
            </a:r>
            <a:endParaRPr lang="tr-TR" sz="2400" dirty="0" smtClean="0"/>
          </a:p>
          <a:p>
            <a:pPr marL="0" indent="0" algn="just">
              <a:buNone/>
            </a:pPr>
            <a:endParaRPr lang="tr-TR" sz="2400" dirty="0"/>
          </a:p>
        </p:txBody>
      </p:sp>
    </p:spTree>
    <p:extLst>
      <p:ext uri="{BB962C8B-B14F-4D97-AF65-F5344CB8AC3E}">
        <p14:creationId xmlns:p14="http://schemas.microsoft.com/office/powerpoint/2010/main" val="1350881282"/>
      </p:ext>
    </p:extLst>
  </p:cSld>
  <p:clrMapOvr>
    <a:masterClrMapping/>
  </p:clrMapOvr>
  <p:transition spd="slow">
    <p:push dir="u"/>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83</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52</a:t>
            </a:fld>
            <a:endParaRPr lang="tr-TR" dirty="0">
              <a:solidFill>
                <a:schemeClr val="bg1"/>
              </a:solidFill>
              <a:latin typeface="GalanoGrotesque-Medium" panose="00000600000000000000" pitchFamily="50" charset="-94"/>
            </a:endParaRPr>
          </a:p>
        </p:txBody>
      </p:sp>
      <p:sp>
        <p:nvSpPr>
          <p:cNvPr id="9" name="İçerik Yer Tutucusu 2"/>
          <p:cNvSpPr>
            <a:spLocks noGrp="1"/>
          </p:cNvSpPr>
          <p:nvPr>
            <p:ph idx="1"/>
          </p:nvPr>
        </p:nvSpPr>
        <p:spPr>
          <a:xfrm>
            <a:off x="1017767" y="1055777"/>
            <a:ext cx="10373799" cy="5453000"/>
          </a:xfrm>
        </p:spPr>
        <p:txBody>
          <a:bodyPr>
            <a:noAutofit/>
          </a:bodyPr>
          <a:lstStyle/>
          <a:p>
            <a:pPr algn="just">
              <a:lnSpc>
                <a:spcPct val="120000"/>
              </a:lnSpc>
            </a:pPr>
            <a:r>
              <a:rPr lang="tr-TR" sz="1800" b="1" dirty="0" smtClean="0">
                <a:solidFill>
                  <a:srgbClr val="FF0000"/>
                </a:solidFill>
              </a:rPr>
              <a:t>Güvenilir </a:t>
            </a:r>
            <a:r>
              <a:rPr lang="tr-TR" sz="1800" b="1" dirty="0">
                <a:solidFill>
                  <a:srgbClr val="FF0000"/>
                </a:solidFill>
              </a:rPr>
              <a:t>şahısların</a:t>
            </a:r>
            <a:r>
              <a:rPr lang="tr-TR" sz="1800" dirty="0"/>
              <a:t> sorumluluğunu yerine getirmemesi halinde takip ve tahsilat işlemlerine, 6183 sayılı Kanunun </a:t>
            </a:r>
            <a:r>
              <a:rPr lang="tr-TR" sz="1800" b="1" dirty="0">
                <a:solidFill>
                  <a:srgbClr val="FF0000"/>
                </a:solidFill>
              </a:rPr>
              <a:t>37 </a:t>
            </a:r>
            <a:r>
              <a:rPr lang="tr-TR" sz="1800" b="1" dirty="0" err="1">
                <a:solidFill>
                  <a:srgbClr val="FF0000"/>
                </a:solidFill>
              </a:rPr>
              <a:t>nci</a:t>
            </a:r>
            <a:r>
              <a:rPr lang="tr-TR" sz="1800" b="1" dirty="0">
                <a:solidFill>
                  <a:srgbClr val="FF0000"/>
                </a:solidFill>
              </a:rPr>
              <a:t> maddesine istinaden </a:t>
            </a:r>
            <a:r>
              <a:rPr lang="tr-TR" sz="1800" dirty="0"/>
              <a:t>ilgilisine tebligat yapılarak </a:t>
            </a:r>
            <a:r>
              <a:rPr lang="tr-TR" sz="1800" b="1" dirty="0">
                <a:solidFill>
                  <a:srgbClr val="FF0000"/>
                </a:solidFill>
              </a:rPr>
              <a:t>bir aylık ödeme süresi verilmek </a:t>
            </a:r>
            <a:r>
              <a:rPr lang="tr-TR" sz="1800" dirty="0"/>
              <a:t>suretiyle </a:t>
            </a:r>
            <a:r>
              <a:rPr lang="tr-TR" sz="1800" dirty="0" smtClean="0"/>
              <a:t>başlanılacaktır. </a:t>
            </a:r>
          </a:p>
          <a:p>
            <a:pPr algn="just">
              <a:lnSpc>
                <a:spcPct val="120000"/>
              </a:lnSpc>
            </a:pPr>
            <a:r>
              <a:rPr lang="tr-TR" sz="1800" dirty="0" smtClean="0"/>
              <a:t>Bu </a:t>
            </a:r>
            <a:r>
              <a:rPr lang="tr-TR" sz="1800" dirty="0"/>
              <a:t>süre içerisinde </a:t>
            </a:r>
            <a:r>
              <a:rPr lang="tr-TR" sz="1800" b="1" dirty="0">
                <a:solidFill>
                  <a:srgbClr val="FF0000"/>
                </a:solidFill>
              </a:rPr>
              <a:t>ödememesi durumunda </a:t>
            </a:r>
            <a:r>
              <a:rPr lang="tr-TR" sz="1800" dirty="0" smtClean="0"/>
              <a:t>6183 sayılı </a:t>
            </a:r>
            <a:r>
              <a:rPr lang="tr-TR" sz="1800" dirty="0"/>
              <a:t>Kanunun 55 ve müteakip maddelerine göre </a:t>
            </a:r>
            <a:r>
              <a:rPr lang="tr-TR" sz="1800" b="1" dirty="0">
                <a:solidFill>
                  <a:srgbClr val="FF0000"/>
                </a:solidFill>
              </a:rPr>
              <a:t>işlem </a:t>
            </a:r>
            <a:r>
              <a:rPr lang="tr-TR" sz="1800" b="1" dirty="0" smtClean="0">
                <a:solidFill>
                  <a:srgbClr val="FF0000"/>
                </a:solidFill>
              </a:rPr>
              <a:t>yapılacaktır. </a:t>
            </a:r>
          </a:p>
          <a:p>
            <a:pPr algn="just">
              <a:lnSpc>
                <a:spcPct val="120000"/>
              </a:lnSpc>
            </a:pPr>
            <a:r>
              <a:rPr lang="tr-TR" sz="1800" dirty="0" smtClean="0"/>
              <a:t>Bu </a:t>
            </a:r>
            <a:r>
              <a:rPr lang="tr-TR" sz="1800" dirty="0"/>
              <a:t>şahısların </a:t>
            </a:r>
            <a:r>
              <a:rPr lang="tr-TR" sz="1800" b="1" dirty="0">
                <a:solidFill>
                  <a:srgbClr val="FF0000"/>
                </a:solidFill>
              </a:rPr>
              <a:t>sorumluluğu geri verilmeyen malların değeri ile sınırlı olduğundan mal bedeli üzerinden ayrıca gecikme zammı hesaplanmayacaktır. </a:t>
            </a:r>
            <a:endParaRPr lang="tr-TR" sz="1800" b="1" dirty="0" smtClean="0">
              <a:solidFill>
                <a:srgbClr val="FF0000"/>
              </a:solidFill>
            </a:endParaRPr>
          </a:p>
          <a:p>
            <a:pPr algn="just">
              <a:lnSpc>
                <a:spcPct val="120000"/>
              </a:lnSpc>
            </a:pPr>
            <a:r>
              <a:rPr lang="tr-TR" sz="1800" dirty="0" smtClean="0"/>
              <a:t>Tahsil </a:t>
            </a:r>
            <a:r>
              <a:rPr lang="tr-TR" sz="1800" dirty="0"/>
              <a:t>edilen tutarlar asıl amme borçlusunun borçlarına tahsil tarihi itibarıyla mahsup edilecektir. </a:t>
            </a:r>
            <a:endParaRPr lang="tr-TR" sz="1800" dirty="0" smtClean="0"/>
          </a:p>
          <a:p>
            <a:pPr algn="just">
              <a:lnSpc>
                <a:spcPct val="120000"/>
              </a:lnSpc>
            </a:pPr>
            <a:r>
              <a:rPr lang="tr-TR" sz="1800" b="1" dirty="0" smtClean="0">
                <a:solidFill>
                  <a:srgbClr val="FF0000"/>
                </a:solidFill>
              </a:rPr>
              <a:t>Tahakkuk </a:t>
            </a:r>
            <a:r>
              <a:rPr lang="tr-TR" sz="1800" b="1" dirty="0">
                <a:solidFill>
                  <a:srgbClr val="FF0000"/>
                </a:solidFill>
              </a:rPr>
              <a:t>ve tahsil işlemlerinde kullanılmak üzere </a:t>
            </a:r>
            <a:r>
              <a:rPr lang="tr-TR" sz="1800" b="1" dirty="0">
                <a:solidFill>
                  <a:srgbClr val="FF0000"/>
                </a:solidFill>
                <a:effectLst>
                  <a:outerShdw blurRad="38100" dist="38100" dir="2700000" algn="tl">
                    <a:srgbClr val="000000">
                      <a:alpha val="43137"/>
                    </a:srgbClr>
                  </a:outerShdw>
                </a:effectLst>
              </a:rPr>
              <a:t>"9230 – Yediemin Borcu"  </a:t>
            </a:r>
            <a:r>
              <a:rPr lang="tr-TR" sz="1800" b="1" dirty="0" smtClean="0">
                <a:solidFill>
                  <a:srgbClr val="FF0000"/>
                </a:solidFill>
              </a:rPr>
              <a:t>vergi kodu kullanılacaktır. </a:t>
            </a:r>
          </a:p>
          <a:p>
            <a:pPr marL="0" indent="0" algn="just">
              <a:lnSpc>
                <a:spcPct val="120000"/>
              </a:lnSpc>
              <a:buNone/>
            </a:pPr>
            <a:r>
              <a:rPr lang="tr-TR" sz="1800" dirty="0"/>
              <a:t> </a:t>
            </a:r>
            <a:r>
              <a:rPr lang="tr-TR" sz="1800" dirty="0" smtClean="0"/>
              <a:t>     14/9/2015 tarihli ve 88358 sayılı genel yazı. </a:t>
            </a:r>
          </a:p>
          <a:p>
            <a:pPr marL="0" indent="0" algn="just">
              <a:lnSpc>
                <a:spcPct val="120000"/>
              </a:lnSpc>
              <a:buNone/>
            </a:pPr>
            <a:r>
              <a:rPr lang="tr-TR" sz="1800" b="1" dirty="0" smtClean="0">
                <a:solidFill>
                  <a:srgbClr val="FF0000"/>
                </a:solidFill>
              </a:rPr>
              <a:t>Mahsup </a:t>
            </a:r>
            <a:r>
              <a:rPr lang="tr-TR" sz="1800" b="1" dirty="0">
                <a:solidFill>
                  <a:srgbClr val="FF0000"/>
                </a:solidFill>
              </a:rPr>
              <a:t>sonrası kalan veya hacze konu borcun ödenmiş olması nedeniyle mahsuba konu edilemeyen tutarların </a:t>
            </a:r>
            <a:r>
              <a:rPr lang="tr-TR" sz="1800" dirty="0"/>
              <a:t>6183 sayılı Kanunun 23 üncü ve 5510 sayılı Kanunun 88 inci maddesinin </a:t>
            </a:r>
            <a:r>
              <a:rPr lang="tr-TR" sz="1800" dirty="0" err="1"/>
              <a:t>onaltıncı</a:t>
            </a:r>
            <a:r>
              <a:rPr lang="tr-TR" sz="1800" dirty="0"/>
              <a:t> fıkrası hükmü dikkate alınarak </a:t>
            </a:r>
            <a:r>
              <a:rPr lang="tr-TR" sz="1800" b="1" dirty="0">
                <a:solidFill>
                  <a:srgbClr val="FF0000"/>
                </a:solidFill>
              </a:rPr>
              <a:t>asıl amme borçlusuna iade edilmesi gerekmektedir.</a:t>
            </a:r>
          </a:p>
        </p:txBody>
      </p:sp>
    </p:spTree>
    <p:extLst>
      <p:ext uri="{BB962C8B-B14F-4D97-AF65-F5344CB8AC3E}">
        <p14:creationId xmlns:p14="http://schemas.microsoft.com/office/powerpoint/2010/main" val="2813643519"/>
      </p:ext>
    </p:extLst>
  </p:cSld>
  <p:clrMapOvr>
    <a:masterClrMapping/>
  </p:clrMapOvr>
  <p:transition spd="slow">
    <p:push dir="u"/>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85</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53</a:t>
            </a:fld>
            <a:endParaRPr lang="tr-TR" dirty="0">
              <a:solidFill>
                <a:schemeClr val="bg1"/>
              </a:solidFill>
              <a:latin typeface="GalanoGrotesque-Medium" panose="00000600000000000000" pitchFamily="50" charset="-94"/>
            </a:endParaRPr>
          </a:p>
        </p:txBody>
      </p:sp>
      <p:sp>
        <p:nvSpPr>
          <p:cNvPr id="10" name="İçerik Yer Tutucusu 2"/>
          <p:cNvSpPr>
            <a:spLocks noGrp="1"/>
          </p:cNvSpPr>
          <p:nvPr>
            <p:ph idx="1"/>
          </p:nvPr>
        </p:nvSpPr>
        <p:spPr>
          <a:xfrm>
            <a:off x="556838" y="934352"/>
            <a:ext cx="11082712" cy="5055131"/>
          </a:xfrm>
        </p:spPr>
        <p:txBody>
          <a:bodyPr>
            <a:normAutofit/>
          </a:bodyPr>
          <a:lstStyle/>
          <a:p>
            <a:pPr marL="0" indent="0">
              <a:buNone/>
            </a:pPr>
            <a:r>
              <a:rPr lang="tr-TR" dirty="0" smtClean="0"/>
              <a:t>7316 sayılı Kanunla 85 inci maddede yapılan değişiklik neticesinde;</a:t>
            </a:r>
          </a:p>
          <a:p>
            <a:pPr lvl="1" algn="just"/>
            <a:r>
              <a:rPr lang="tr-TR" sz="2800" dirty="0" smtClean="0"/>
              <a:t>Bozulma</a:t>
            </a:r>
            <a:r>
              <a:rPr lang="tr-TR" sz="2800" dirty="0"/>
              <a:t>, çürüme ve benzeri sebeplerle korunması mümkün olmayan ya da beklediği zaman önemli bir değer düşüklüğüne uğrayacağı anlaşılan malların doğrudan pazarlıkla satılmasının yanında </a:t>
            </a:r>
            <a:r>
              <a:rPr lang="tr-TR" sz="2800" b="1" dirty="0" smtClean="0">
                <a:solidFill>
                  <a:srgbClr val="FF0000"/>
                </a:solidFill>
              </a:rPr>
              <a:t>muhafazası tehlikeli veya masraflı olan malların da doğrudan pazarlıkla satılması</a:t>
            </a:r>
            <a:r>
              <a:rPr lang="tr-TR" sz="2800" dirty="0" smtClean="0"/>
              <a:t> imkanı sağlandı.  </a:t>
            </a:r>
          </a:p>
          <a:p>
            <a:pPr lvl="1" algn="just"/>
            <a:endParaRPr lang="tr-TR" sz="2800" dirty="0" smtClean="0"/>
          </a:p>
          <a:p>
            <a:pPr lvl="1" algn="just"/>
            <a:r>
              <a:rPr lang="tr-TR" sz="2800" dirty="0"/>
              <a:t>M</a:t>
            </a:r>
            <a:r>
              <a:rPr lang="tr-TR" sz="2800" dirty="0" smtClean="0"/>
              <a:t>enkul </a:t>
            </a:r>
            <a:r>
              <a:rPr lang="tr-TR" sz="2800" dirty="0"/>
              <a:t>malların fiziki mekânda satılmasının yanında </a:t>
            </a:r>
            <a:r>
              <a:rPr lang="tr-TR" sz="2800" b="1" dirty="0">
                <a:solidFill>
                  <a:srgbClr val="FF0000"/>
                </a:solidFill>
              </a:rPr>
              <a:t>elektronik ortamda da satılması mümkün hale </a:t>
            </a:r>
            <a:r>
              <a:rPr lang="tr-TR" sz="2800" b="1" dirty="0" smtClean="0">
                <a:solidFill>
                  <a:srgbClr val="FF0000"/>
                </a:solidFill>
              </a:rPr>
              <a:t>getirildi. </a:t>
            </a:r>
          </a:p>
          <a:p>
            <a:pPr lvl="1" algn="just"/>
            <a:endParaRPr lang="tr-TR" sz="2800" b="1" dirty="0">
              <a:solidFill>
                <a:srgbClr val="FF0000"/>
              </a:solidFill>
            </a:endParaRPr>
          </a:p>
          <a:p>
            <a:pPr lvl="1" algn="just"/>
            <a:r>
              <a:rPr lang="tr-TR" sz="2800" dirty="0"/>
              <a:t>M</a:t>
            </a:r>
            <a:r>
              <a:rPr lang="tr-TR" sz="2800" dirty="0" smtClean="0"/>
              <a:t>enkul malların satışına iştirak edecek katılımcılardan malın bedelinin </a:t>
            </a:r>
            <a:r>
              <a:rPr lang="tr-TR" sz="2800" b="1" dirty="0" smtClean="0">
                <a:solidFill>
                  <a:srgbClr val="FF0000"/>
                </a:solidFill>
              </a:rPr>
              <a:t>%5’i nispetinde teminat alınması şart koşuldu. </a:t>
            </a:r>
            <a:endParaRPr lang="tr-TR" sz="3200" b="1" dirty="0" smtClean="0">
              <a:solidFill>
                <a:srgbClr val="FF0000"/>
              </a:solidFill>
            </a:endParaRPr>
          </a:p>
          <a:p>
            <a:endParaRPr lang="tr-TR" dirty="0" smtClean="0"/>
          </a:p>
          <a:p>
            <a:endParaRPr lang="tr-TR" dirty="0"/>
          </a:p>
        </p:txBody>
      </p:sp>
    </p:spTree>
    <p:extLst>
      <p:ext uri="{BB962C8B-B14F-4D97-AF65-F5344CB8AC3E}">
        <p14:creationId xmlns:p14="http://schemas.microsoft.com/office/powerpoint/2010/main" val="2243370576"/>
      </p:ext>
    </p:extLst>
  </p:cSld>
  <p:clrMapOvr>
    <a:masterClrMapping/>
  </p:clrMapOvr>
  <p:transition spd="slow">
    <p:push dir="u"/>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86</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54</a:t>
            </a:fld>
            <a:endParaRPr lang="tr-TR" dirty="0">
              <a:solidFill>
                <a:schemeClr val="bg1"/>
              </a:solidFill>
              <a:latin typeface="GalanoGrotesque-Medium" panose="00000600000000000000" pitchFamily="50" charset="-94"/>
            </a:endParaRPr>
          </a:p>
        </p:txBody>
      </p:sp>
      <p:sp>
        <p:nvSpPr>
          <p:cNvPr id="10" name="İçerik Yer Tutucusu 2"/>
          <p:cNvSpPr>
            <a:spLocks noGrp="1"/>
          </p:cNvSpPr>
          <p:nvPr>
            <p:ph idx="1"/>
          </p:nvPr>
        </p:nvSpPr>
        <p:spPr>
          <a:xfrm>
            <a:off x="556838" y="1123951"/>
            <a:ext cx="10492162" cy="4888940"/>
          </a:xfrm>
        </p:spPr>
        <p:txBody>
          <a:bodyPr>
            <a:normAutofit/>
          </a:bodyPr>
          <a:lstStyle/>
          <a:p>
            <a:pPr algn="just"/>
            <a:r>
              <a:rPr lang="tr-TR" sz="2600" dirty="0" smtClean="0"/>
              <a:t>7316 sayılı Kanunla 86 </a:t>
            </a:r>
            <a:r>
              <a:rPr lang="tr-TR" sz="2600" dirty="0" err="1" smtClean="0"/>
              <a:t>ncı</a:t>
            </a:r>
            <a:r>
              <a:rPr lang="tr-TR" sz="2600" dirty="0" smtClean="0"/>
              <a:t> maddede yapılan değişiklik neticesinde; </a:t>
            </a:r>
          </a:p>
          <a:p>
            <a:pPr lvl="1" algn="just"/>
            <a:r>
              <a:rPr lang="tr-TR" sz="2600" dirty="0" smtClean="0"/>
              <a:t>artırma </a:t>
            </a:r>
            <a:r>
              <a:rPr lang="tr-TR" sz="2600" dirty="0"/>
              <a:t>sonucunda kendisine </a:t>
            </a:r>
            <a:r>
              <a:rPr lang="tr-TR" sz="2600" b="1" dirty="0">
                <a:solidFill>
                  <a:srgbClr val="FF0000"/>
                </a:solidFill>
              </a:rPr>
              <a:t>ihale edilen malı almaktan vazgeçen kişilerin</a:t>
            </a:r>
            <a:r>
              <a:rPr lang="tr-TR" sz="2600" dirty="0"/>
              <a:t> ödemeleri gereken </a:t>
            </a:r>
            <a:r>
              <a:rPr lang="tr-TR" sz="2600" b="1" dirty="0">
                <a:solidFill>
                  <a:srgbClr val="FF0000"/>
                </a:solidFill>
              </a:rPr>
              <a:t>yıllık %5 oranındaki faiz yerine tecil faizi oranında faiz alınmasına</a:t>
            </a:r>
            <a:r>
              <a:rPr lang="tr-TR" sz="2600" b="1" dirty="0"/>
              <a:t> </a:t>
            </a:r>
            <a:r>
              <a:rPr lang="tr-TR" sz="2600" dirty="0"/>
              <a:t>yönelik düzenleme </a:t>
            </a:r>
            <a:r>
              <a:rPr lang="tr-TR" sz="2600" dirty="0" smtClean="0"/>
              <a:t>yapıldı. </a:t>
            </a:r>
          </a:p>
          <a:p>
            <a:pPr lvl="1" algn="just"/>
            <a:endParaRPr lang="tr-TR" sz="2600" dirty="0" smtClean="0"/>
          </a:p>
          <a:p>
            <a:pPr lvl="1" algn="just"/>
            <a:r>
              <a:rPr lang="tr-TR" sz="2600" dirty="0" smtClean="0"/>
              <a:t>6183 </a:t>
            </a:r>
            <a:r>
              <a:rPr lang="tr-TR" sz="2600" dirty="0"/>
              <a:t>sayılı Kanun kapsamında satışa sunulan menkul malın birinci artırımında talip çıkmaması veya ihale edilen malın alıcısı tarafından alımından vazgeçilmesi sonrasında yapılan ikinci artırmada mal kendisine ihale edilen kişinin bu malı almaktan vazgeçmesi halinde </a:t>
            </a:r>
            <a:r>
              <a:rPr lang="tr-TR" sz="2600" b="1" dirty="0">
                <a:solidFill>
                  <a:srgbClr val="FF0000"/>
                </a:solidFill>
              </a:rPr>
              <a:t>ikinci artırmada mal kendisine ihale edilen kişinin sorumluluğu </a:t>
            </a:r>
            <a:r>
              <a:rPr lang="tr-TR" sz="2600" b="1" dirty="0" smtClean="0">
                <a:solidFill>
                  <a:srgbClr val="FF0000"/>
                </a:solidFill>
              </a:rPr>
              <a:t>netleştirildi.  </a:t>
            </a:r>
            <a:endParaRPr lang="tr-TR" sz="2600" b="1" dirty="0">
              <a:solidFill>
                <a:srgbClr val="FF0000"/>
              </a:solidFill>
            </a:endParaRPr>
          </a:p>
          <a:p>
            <a:pPr algn="just"/>
            <a:endParaRPr lang="tr-TR" dirty="0" smtClean="0"/>
          </a:p>
          <a:p>
            <a:endParaRPr lang="tr-TR" dirty="0"/>
          </a:p>
        </p:txBody>
      </p:sp>
    </p:spTree>
    <p:extLst>
      <p:ext uri="{BB962C8B-B14F-4D97-AF65-F5344CB8AC3E}">
        <p14:creationId xmlns:p14="http://schemas.microsoft.com/office/powerpoint/2010/main" val="74370857"/>
      </p:ext>
    </p:extLst>
  </p:cSld>
  <p:clrMapOvr>
    <a:masterClrMapping/>
  </p:clrMapOvr>
  <p:transition spd="slow">
    <p:push dir="u"/>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90</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55</a:t>
            </a:fld>
            <a:endParaRPr lang="tr-TR" dirty="0">
              <a:solidFill>
                <a:schemeClr val="bg1"/>
              </a:solidFill>
              <a:latin typeface="GalanoGrotesque-Medium" panose="00000600000000000000" pitchFamily="50" charset="-94"/>
            </a:endParaRPr>
          </a:p>
        </p:txBody>
      </p:sp>
      <p:sp>
        <p:nvSpPr>
          <p:cNvPr id="9" name="İçerik Yer Tutucusu 2"/>
          <p:cNvSpPr>
            <a:spLocks noGrp="1"/>
          </p:cNvSpPr>
          <p:nvPr>
            <p:ph idx="1"/>
          </p:nvPr>
        </p:nvSpPr>
        <p:spPr>
          <a:xfrm>
            <a:off x="556838" y="1009651"/>
            <a:ext cx="10549312" cy="4899874"/>
          </a:xfrm>
        </p:spPr>
        <p:txBody>
          <a:bodyPr>
            <a:normAutofit/>
          </a:bodyPr>
          <a:lstStyle/>
          <a:p>
            <a:pPr algn="just"/>
            <a:r>
              <a:rPr lang="tr-TR" sz="2600" dirty="0" smtClean="0"/>
              <a:t>7316 sayılı Kanunla 90 </a:t>
            </a:r>
            <a:r>
              <a:rPr lang="tr-TR" sz="2600" dirty="0" err="1" smtClean="0"/>
              <a:t>ıncı</a:t>
            </a:r>
            <a:r>
              <a:rPr lang="tr-TR" sz="2600" dirty="0" smtClean="0"/>
              <a:t> maddede yapılan değişiklik neticesinde; </a:t>
            </a:r>
          </a:p>
          <a:p>
            <a:pPr algn="just"/>
            <a:endParaRPr lang="tr-TR" sz="2600" dirty="0" smtClean="0"/>
          </a:p>
          <a:p>
            <a:pPr lvl="1" algn="just"/>
            <a:r>
              <a:rPr lang="tr-TR" sz="2600" dirty="0"/>
              <a:t>gayrimenkul malların fiziki mekânda satılmasının yanında </a:t>
            </a:r>
            <a:r>
              <a:rPr lang="tr-TR" sz="2600" b="1" dirty="0">
                <a:solidFill>
                  <a:srgbClr val="FF0000"/>
                </a:solidFill>
              </a:rPr>
              <a:t>elektronik ortamda da satılması mümkün hale </a:t>
            </a:r>
            <a:r>
              <a:rPr lang="tr-TR" sz="2600" b="1" dirty="0" smtClean="0">
                <a:solidFill>
                  <a:srgbClr val="FF0000"/>
                </a:solidFill>
              </a:rPr>
              <a:t>getirildi. </a:t>
            </a:r>
          </a:p>
          <a:p>
            <a:pPr lvl="1" algn="just"/>
            <a:endParaRPr lang="tr-TR" sz="2600" b="1" dirty="0" smtClean="0">
              <a:solidFill>
                <a:srgbClr val="FF0000"/>
              </a:solidFill>
            </a:endParaRPr>
          </a:p>
          <a:p>
            <a:pPr lvl="1" algn="just"/>
            <a:r>
              <a:rPr lang="tr-TR" sz="2600" dirty="0" smtClean="0"/>
              <a:t>gayrimenkul malların değerlerinin tespitinin ve satışlarının daha hızlı ve etkin hale getirmek için </a:t>
            </a:r>
            <a:r>
              <a:rPr lang="tr-TR" sz="2600" b="1" dirty="0" smtClean="0">
                <a:solidFill>
                  <a:srgbClr val="FF0000"/>
                </a:solidFill>
              </a:rPr>
              <a:t>satış komisyonunun kimlerden teşkil edeceğini belirlemeye alacaklı amme idareleri; </a:t>
            </a:r>
            <a:r>
              <a:rPr lang="tr-TR" sz="2600" dirty="0" smtClean="0"/>
              <a:t>komisyonların çalışma usul ve esaslarını belirlemeye de Hazine ve Maliye Bakanlığının yetkili olduğuna yönelik düzenleme yapıldı. </a:t>
            </a:r>
            <a:endParaRPr lang="tr-TR" dirty="0" smtClean="0"/>
          </a:p>
          <a:p>
            <a:endParaRPr lang="tr-TR" dirty="0"/>
          </a:p>
        </p:txBody>
      </p:sp>
    </p:spTree>
    <p:extLst>
      <p:ext uri="{BB962C8B-B14F-4D97-AF65-F5344CB8AC3E}">
        <p14:creationId xmlns:p14="http://schemas.microsoft.com/office/powerpoint/2010/main" val="3740846290"/>
      </p:ext>
    </p:extLst>
  </p:cSld>
  <p:clrMapOvr>
    <a:masterClrMapping/>
  </p:clrMapOvr>
  <p:transition spd="slow">
    <p:push dir="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97</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56</a:t>
            </a:fld>
            <a:endParaRPr lang="tr-TR" dirty="0">
              <a:solidFill>
                <a:schemeClr val="bg1"/>
              </a:solidFill>
              <a:latin typeface="GalanoGrotesque-Medium" panose="00000600000000000000" pitchFamily="50" charset="-94"/>
            </a:endParaRPr>
          </a:p>
        </p:txBody>
      </p:sp>
      <p:sp>
        <p:nvSpPr>
          <p:cNvPr id="10" name="İçerik Yer Tutucusu 2"/>
          <p:cNvSpPr>
            <a:spLocks noGrp="1"/>
          </p:cNvSpPr>
          <p:nvPr>
            <p:ph idx="1"/>
          </p:nvPr>
        </p:nvSpPr>
        <p:spPr>
          <a:xfrm>
            <a:off x="1066800" y="789071"/>
            <a:ext cx="9991725" cy="5199965"/>
          </a:xfrm>
        </p:spPr>
        <p:txBody>
          <a:bodyPr>
            <a:normAutofit/>
          </a:bodyPr>
          <a:lstStyle/>
          <a:p>
            <a:pPr marL="0" indent="0" algn="just">
              <a:buNone/>
            </a:pPr>
            <a:r>
              <a:rPr lang="tr-TR" sz="2600" dirty="0" smtClean="0"/>
              <a:t>7316 sayılı Kanunla 97 </a:t>
            </a:r>
            <a:r>
              <a:rPr lang="tr-TR" sz="2600" dirty="0" err="1" smtClean="0"/>
              <a:t>nci</a:t>
            </a:r>
            <a:r>
              <a:rPr lang="tr-TR" sz="2600" dirty="0" smtClean="0"/>
              <a:t> maddede yapılan değişiklik neticesinde; </a:t>
            </a:r>
          </a:p>
          <a:p>
            <a:pPr marL="0" indent="0" algn="just">
              <a:buNone/>
            </a:pPr>
            <a:endParaRPr lang="tr-TR" sz="2600" dirty="0" smtClean="0"/>
          </a:p>
          <a:p>
            <a:pPr lvl="1" algn="just"/>
            <a:r>
              <a:rPr lang="tr-TR" sz="2600" dirty="0"/>
              <a:t>artırma sonucunda kendisine ihale edilen </a:t>
            </a:r>
            <a:r>
              <a:rPr lang="tr-TR" sz="2600" b="1" dirty="0">
                <a:solidFill>
                  <a:srgbClr val="FF0000"/>
                </a:solidFill>
              </a:rPr>
              <a:t>malı almaktan vazgeçen kişilerin</a:t>
            </a:r>
            <a:r>
              <a:rPr lang="tr-TR" sz="2600" b="1" dirty="0"/>
              <a:t> </a:t>
            </a:r>
            <a:r>
              <a:rPr lang="tr-TR" sz="2600" dirty="0"/>
              <a:t>ödemeleri gereken </a:t>
            </a:r>
            <a:r>
              <a:rPr lang="tr-TR" sz="2600" b="1" dirty="0">
                <a:solidFill>
                  <a:srgbClr val="FF0000"/>
                </a:solidFill>
              </a:rPr>
              <a:t>yıllık %5 oranındaki faiz yerine tecil faizi oranında faiz</a:t>
            </a:r>
            <a:r>
              <a:rPr lang="tr-TR" sz="2600" dirty="0"/>
              <a:t> alınmasına yönelik düzenleme yapıldı. </a:t>
            </a:r>
            <a:endParaRPr lang="tr-TR" sz="2600" dirty="0" smtClean="0"/>
          </a:p>
          <a:p>
            <a:pPr lvl="1" algn="just"/>
            <a:endParaRPr lang="tr-TR" sz="2600" dirty="0"/>
          </a:p>
          <a:p>
            <a:pPr lvl="1" algn="just"/>
            <a:r>
              <a:rPr lang="tr-TR" sz="2600" dirty="0" smtClean="0"/>
              <a:t>menkul </a:t>
            </a:r>
            <a:r>
              <a:rPr lang="tr-TR" sz="2600" dirty="0"/>
              <a:t>ve gayrimenkul malların satışı sonucunda </a:t>
            </a:r>
            <a:r>
              <a:rPr lang="tr-TR" sz="2600" b="1" dirty="0">
                <a:solidFill>
                  <a:srgbClr val="FF0000"/>
                </a:solidFill>
              </a:rPr>
              <a:t>ihale olunan </a:t>
            </a:r>
            <a:r>
              <a:rPr lang="tr-TR" sz="2600" b="1" dirty="0" smtClean="0">
                <a:solidFill>
                  <a:srgbClr val="FF0000"/>
                </a:solidFill>
              </a:rPr>
              <a:t>malın alınmasından </a:t>
            </a:r>
            <a:r>
              <a:rPr lang="tr-TR" sz="2600" b="1" dirty="0">
                <a:solidFill>
                  <a:srgbClr val="FF0000"/>
                </a:solidFill>
              </a:rPr>
              <a:t>vazgeçilmesi halinde</a:t>
            </a:r>
            <a:r>
              <a:rPr lang="tr-TR" sz="2600" dirty="0">
                <a:solidFill>
                  <a:srgbClr val="FF0000"/>
                </a:solidFill>
              </a:rPr>
              <a:t> </a:t>
            </a:r>
            <a:r>
              <a:rPr lang="tr-TR" sz="2600" dirty="0"/>
              <a:t>mal ihale edilenin </a:t>
            </a:r>
            <a:r>
              <a:rPr lang="tr-TR" sz="2600" b="1" dirty="0">
                <a:solidFill>
                  <a:srgbClr val="FF0000"/>
                </a:solidFill>
              </a:rPr>
              <a:t>yükümlülükleri teminattan mahsup edildikten sonra kalan bakiyenin</a:t>
            </a:r>
            <a:r>
              <a:rPr lang="tr-TR" sz="2600" dirty="0">
                <a:solidFill>
                  <a:srgbClr val="FF0000"/>
                </a:solidFill>
              </a:rPr>
              <a:t> </a:t>
            </a:r>
            <a:r>
              <a:rPr lang="tr-TR" sz="2600" dirty="0"/>
              <a:t>alacaklı amme idaresine gelir kaydedileceğine yönelik düzenleme </a:t>
            </a:r>
            <a:r>
              <a:rPr lang="tr-TR" sz="2600" dirty="0" smtClean="0"/>
              <a:t>yapıldı.</a:t>
            </a:r>
            <a:endParaRPr lang="tr-TR" dirty="0"/>
          </a:p>
        </p:txBody>
      </p:sp>
    </p:spTree>
    <p:extLst>
      <p:ext uri="{BB962C8B-B14F-4D97-AF65-F5344CB8AC3E}">
        <p14:creationId xmlns:p14="http://schemas.microsoft.com/office/powerpoint/2010/main" val="930119764"/>
      </p:ext>
    </p:extLst>
  </p:cSld>
  <p:clrMapOvr>
    <a:masterClrMapping/>
  </p:clrMapOvr>
  <p:transition spd="slow">
    <p:push dir="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97/A</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57</a:t>
            </a:fld>
            <a:endParaRPr lang="tr-TR" dirty="0">
              <a:solidFill>
                <a:schemeClr val="bg1"/>
              </a:solidFill>
              <a:latin typeface="GalanoGrotesque-Medium" panose="00000600000000000000" pitchFamily="50" charset="-94"/>
            </a:endParaRPr>
          </a:p>
        </p:txBody>
      </p:sp>
      <p:sp>
        <p:nvSpPr>
          <p:cNvPr id="7" name="İçerik Yer Tutucusu 2"/>
          <p:cNvSpPr>
            <a:spLocks noGrp="1"/>
          </p:cNvSpPr>
          <p:nvPr>
            <p:ph idx="1"/>
          </p:nvPr>
        </p:nvSpPr>
        <p:spPr>
          <a:xfrm>
            <a:off x="838200" y="1526685"/>
            <a:ext cx="10659386" cy="3312016"/>
          </a:xfrm>
        </p:spPr>
        <p:txBody>
          <a:bodyPr>
            <a:normAutofit/>
          </a:bodyPr>
          <a:lstStyle/>
          <a:p>
            <a:pPr algn="just"/>
            <a:r>
              <a:rPr lang="tr-TR" sz="2600" dirty="0" smtClean="0"/>
              <a:t>7316 sayılı Kanunla 6183 sayılı Kanuna eklenen 97/A maddesi </a:t>
            </a:r>
            <a:r>
              <a:rPr lang="tr-TR" sz="2600" dirty="0"/>
              <a:t>ile </a:t>
            </a:r>
            <a:r>
              <a:rPr lang="tr-TR" sz="2600" dirty="0" smtClean="0"/>
              <a:t>gayrimenkul ve menkul malların </a:t>
            </a:r>
            <a:r>
              <a:rPr lang="tr-TR" sz="2600" dirty="0" smtClean="0">
                <a:solidFill>
                  <a:srgbClr val="FF0000"/>
                </a:solidFill>
              </a:rPr>
              <a:t>elektronik ortamda satılmasına yönelik düzenleme yapıldı. </a:t>
            </a:r>
          </a:p>
          <a:p>
            <a:pPr algn="just"/>
            <a:r>
              <a:rPr lang="tr-TR" sz="2600" dirty="0" smtClean="0"/>
              <a:t>Maddenin Bakanlığımıza verdiği yetkiye istinaden elektronik ortamda yapılacak satışlarda dikkat edilecek usul ve esaslara </a:t>
            </a:r>
            <a:r>
              <a:rPr lang="tr-TR" sz="2600" dirty="0" err="1" smtClean="0"/>
              <a:t>Seri:A</a:t>
            </a:r>
            <a:r>
              <a:rPr lang="tr-TR" sz="2600" dirty="0" smtClean="0"/>
              <a:t> Sıra No:1 Tahsilat Genel Tebliğinde yer verilmiştir.  </a:t>
            </a:r>
            <a:endParaRPr lang="tr-TR" sz="2600" dirty="0"/>
          </a:p>
        </p:txBody>
      </p:sp>
    </p:spTree>
    <p:extLst>
      <p:ext uri="{BB962C8B-B14F-4D97-AF65-F5344CB8AC3E}">
        <p14:creationId xmlns:p14="http://schemas.microsoft.com/office/powerpoint/2010/main" val="2708393209"/>
      </p:ext>
    </p:extLst>
  </p:cSld>
  <p:clrMapOvr>
    <a:masterClrMapping/>
  </p:clrMapOvr>
  <p:transition spd="slow">
    <p:push dir="u"/>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pPr algn="just"/>
            <a:r>
              <a:rPr lang="tr-TR" sz="2400" dirty="0"/>
              <a:t>6183 sayılı </a:t>
            </a:r>
            <a:r>
              <a:rPr lang="tr-TR" sz="2400" dirty="0" smtClean="0"/>
              <a:t>Kanunun </a:t>
            </a:r>
            <a:r>
              <a:rPr lang="tr-TR" sz="2400" dirty="0"/>
              <a:t>85 inci maddesinde, gerekli hallerde artırmanın yapılacağı yer, gün ve saat, satılacak malların nevi ve evsafı önceden ilan olunacağı düzenlemesine yer verilmiştir. </a:t>
            </a:r>
          </a:p>
          <a:p>
            <a:pPr algn="just"/>
            <a:r>
              <a:rPr lang="tr-TR" sz="2400" dirty="0"/>
              <a:t>Başkanlığımızca yapılan geliştirmeler sonucunda, 6183 sayılı Kanun kapsamında haczedilerek satışı yapılacak menkul malların satış ilanlarının “</a:t>
            </a:r>
            <a:r>
              <a:rPr lang="tr-TR" sz="2400" dirty="0">
                <a:hlinkClick r:id="rId2"/>
              </a:rPr>
              <a:t>www.ilan.gib.gov.tr</a:t>
            </a:r>
            <a:r>
              <a:rPr lang="tr-TR" sz="2400" dirty="0"/>
              <a:t>” adresinde yayımlanmak suretiyle yapılabilmesi mümkün hale gelmiştir.</a:t>
            </a:r>
          </a:p>
          <a:p>
            <a:pPr algn="just"/>
            <a:r>
              <a:rPr lang="tr-TR" sz="2400" dirty="0"/>
              <a:t>Buna göre, menkul mallara ilişkin satış ilanlarının vergi dairesinin ilana mahsus alanlarına asılmasının yanında </a:t>
            </a:r>
            <a:r>
              <a:rPr lang="tr-TR" sz="2400" dirty="0" smtClean="0">
                <a:solidFill>
                  <a:srgbClr val="FF0000"/>
                </a:solidFill>
              </a:rPr>
              <a:t>Başkanlığımızın </a:t>
            </a:r>
            <a:r>
              <a:rPr lang="tr-TR" sz="2400" dirty="0" smtClean="0">
                <a:solidFill>
                  <a:srgbClr val="FF0000"/>
                </a:solidFill>
                <a:hlinkClick r:id="rId2"/>
              </a:rPr>
              <a:t>www.ilan.gib.gov.tr</a:t>
            </a:r>
            <a:r>
              <a:rPr lang="tr-TR" sz="2400" dirty="0">
                <a:solidFill>
                  <a:srgbClr val="FF0000"/>
                </a:solidFill>
              </a:rPr>
              <a:t>” adresinde de yayımlanması uygun bulunmuştur</a:t>
            </a:r>
            <a:r>
              <a:rPr lang="tr-TR" sz="2400" dirty="0" smtClean="0">
                <a:solidFill>
                  <a:srgbClr val="FF0000"/>
                </a:solidFill>
              </a:rPr>
              <a:t>.</a:t>
            </a:r>
            <a:endParaRPr lang="tr-TR" sz="2400" dirty="0">
              <a:solidFill>
                <a:srgbClr val="FF0000"/>
              </a:solidFill>
            </a:endParaRPr>
          </a:p>
        </p:txBody>
      </p:sp>
      <p:sp>
        <p:nvSpPr>
          <p:cNvPr id="4" name="Slayt Numarası Yer Tutucusu 3"/>
          <p:cNvSpPr>
            <a:spLocks noGrp="1"/>
          </p:cNvSpPr>
          <p:nvPr>
            <p:ph type="sldNum" sz="quarter" idx="12"/>
          </p:nvPr>
        </p:nvSpPr>
        <p:spPr/>
        <p:txBody>
          <a:bodyPr/>
          <a:lstStyle/>
          <a:p>
            <a:fld id="{16449A80-6FDC-475E-9293-1C17F140D77C}" type="slidenum">
              <a:rPr lang="tr-TR" smtClean="0"/>
              <a:t>58</a:t>
            </a:fld>
            <a:endParaRPr lang="tr-TR"/>
          </a:p>
        </p:txBody>
      </p:sp>
      <p:sp>
        <p:nvSpPr>
          <p:cNvPr id="5" name="Unvan 4"/>
          <p:cNvSpPr>
            <a:spLocks noGrp="1"/>
          </p:cNvSpPr>
          <p:nvPr>
            <p:ph type="title"/>
          </p:nvPr>
        </p:nvSpPr>
        <p:spPr>
          <a:xfrm>
            <a:off x="838200" y="787841"/>
            <a:ext cx="10515600" cy="480131"/>
          </a:xfrm>
          <a:prstGeom prst="rect">
            <a:avLst/>
          </a:prstGeom>
          <a:solidFill>
            <a:srgbClr val="C00000"/>
          </a:solidFill>
        </p:spPr>
        <p:txBody>
          <a:bodyPr wrap="square">
            <a:spAutoFit/>
          </a:bodyPr>
          <a:lstStyle/>
          <a:p>
            <a:pPr algn="ctr"/>
            <a:r>
              <a:rPr lang="tr-TR" sz="2800" b="1" dirty="0" smtClean="0">
                <a:solidFill>
                  <a:schemeClr val="bg1"/>
                </a:solidFill>
              </a:rPr>
              <a:t>Menkul Malların Satış İlanı</a:t>
            </a:r>
            <a:endParaRPr lang="tr-TR" sz="2800" b="1" dirty="0">
              <a:solidFill>
                <a:schemeClr val="bg1"/>
              </a:solidFill>
            </a:endParaRPr>
          </a:p>
        </p:txBody>
      </p:sp>
    </p:spTree>
    <p:extLst>
      <p:ext uri="{BB962C8B-B14F-4D97-AF65-F5344CB8AC3E}">
        <p14:creationId xmlns:p14="http://schemas.microsoft.com/office/powerpoint/2010/main" val="106178889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1558456"/>
            <a:ext cx="10515600" cy="4618507"/>
          </a:xfrm>
        </p:spPr>
        <p:txBody>
          <a:bodyPr>
            <a:normAutofit fontScale="92500" lnSpcReduction="10000"/>
          </a:bodyPr>
          <a:lstStyle/>
          <a:p>
            <a:r>
              <a:rPr lang="tr-TR" dirty="0" err="1" smtClean="0"/>
              <a:t>Seri:A</a:t>
            </a:r>
            <a:r>
              <a:rPr lang="tr-TR" dirty="0" smtClean="0"/>
              <a:t> Sıra No:16 Tahsilat Genel Tebliğinde Gayrimenkul Satış İlanlarına ilişkin düzenlemeler yapılmıştır.</a:t>
            </a:r>
          </a:p>
          <a:p>
            <a:r>
              <a:rPr lang="tr-TR" dirty="0" smtClean="0"/>
              <a:t>Bu kapsamda, Gayrimenkulün Rayiç Değeri;</a:t>
            </a:r>
          </a:p>
          <a:p>
            <a:pPr marL="457200" lvl="1" indent="0" algn="just">
              <a:buNone/>
            </a:pPr>
            <a:r>
              <a:rPr lang="tr-TR" dirty="0"/>
              <a:t>1) </a:t>
            </a:r>
            <a:r>
              <a:rPr lang="tr-TR" b="1" dirty="0" smtClean="0">
                <a:solidFill>
                  <a:srgbClr val="FF0000"/>
                </a:solidFill>
              </a:rPr>
              <a:t>1 </a:t>
            </a:r>
            <a:r>
              <a:rPr lang="tr-TR" b="1" dirty="0">
                <a:solidFill>
                  <a:srgbClr val="FF0000"/>
                </a:solidFill>
              </a:rPr>
              <a:t>milyon 75 </a:t>
            </a:r>
            <a:r>
              <a:rPr lang="tr-TR" b="1" dirty="0" smtClean="0">
                <a:solidFill>
                  <a:srgbClr val="FF0000"/>
                </a:solidFill>
              </a:rPr>
              <a:t>bin </a:t>
            </a:r>
            <a:r>
              <a:rPr lang="tr-TR" dirty="0" smtClean="0"/>
              <a:t>liranın </a:t>
            </a:r>
            <a:r>
              <a:rPr lang="tr-TR" dirty="0"/>
              <a:t>(bu tutar dâhil) altında olması </a:t>
            </a:r>
            <a:r>
              <a:rPr lang="tr-TR" dirty="0" smtClean="0"/>
              <a:t>halinde, ilan </a:t>
            </a:r>
            <a:r>
              <a:rPr lang="tr-TR" dirty="0"/>
              <a:t>tahsil dairesinin </a:t>
            </a:r>
            <a:r>
              <a:rPr lang="tr-TR" b="1" dirty="0">
                <a:solidFill>
                  <a:srgbClr val="FF0000"/>
                </a:solidFill>
              </a:rPr>
              <a:t>ilana mahsus </a:t>
            </a:r>
            <a:r>
              <a:rPr lang="tr-TR" b="1" dirty="0" smtClean="0">
                <a:solidFill>
                  <a:srgbClr val="FF0000"/>
                </a:solidFill>
              </a:rPr>
              <a:t>alanları ile </a:t>
            </a:r>
            <a:r>
              <a:rPr lang="tr-TR" b="1" dirty="0" err="1" smtClean="0">
                <a:solidFill>
                  <a:srgbClr val="FF0000"/>
                </a:solidFill>
              </a:rPr>
              <a:t>GİB’in</a:t>
            </a:r>
            <a:r>
              <a:rPr lang="tr-TR" b="1" dirty="0" smtClean="0">
                <a:solidFill>
                  <a:srgbClr val="FF0000"/>
                </a:solidFill>
              </a:rPr>
              <a:t> ve Defterdarlığın internet adresinde</a:t>
            </a:r>
            <a:r>
              <a:rPr lang="tr-TR" dirty="0" smtClean="0"/>
              <a:t>,</a:t>
            </a:r>
          </a:p>
          <a:p>
            <a:pPr marL="914400" lvl="1" indent="-457200" algn="just">
              <a:buAutoNum type="arabicParenR"/>
            </a:pPr>
            <a:endParaRPr lang="tr-TR" sz="500" dirty="0" smtClean="0"/>
          </a:p>
          <a:p>
            <a:pPr marL="457200" lvl="1" indent="0" algn="just">
              <a:buNone/>
            </a:pPr>
            <a:r>
              <a:rPr lang="tr-TR" dirty="0" smtClean="0"/>
              <a:t>2) </a:t>
            </a:r>
            <a:r>
              <a:rPr lang="tr-TR" b="1" dirty="0">
                <a:solidFill>
                  <a:srgbClr val="FF0000"/>
                </a:solidFill>
              </a:rPr>
              <a:t>1 milyon 75 bin liranın üzerinde </a:t>
            </a:r>
            <a:r>
              <a:rPr lang="tr-TR" dirty="0"/>
              <a:t>ancak </a:t>
            </a:r>
            <a:r>
              <a:rPr lang="tr-TR" b="1" dirty="0">
                <a:solidFill>
                  <a:srgbClr val="FF0000"/>
                </a:solidFill>
              </a:rPr>
              <a:t>7 milyon 195 </a:t>
            </a:r>
            <a:r>
              <a:rPr lang="tr-TR" b="1" dirty="0" smtClean="0">
                <a:solidFill>
                  <a:srgbClr val="FF0000"/>
                </a:solidFill>
              </a:rPr>
              <a:t>bin </a:t>
            </a:r>
            <a:r>
              <a:rPr lang="tr-TR" dirty="0" smtClean="0"/>
              <a:t>liranın </a:t>
            </a:r>
            <a:r>
              <a:rPr lang="tr-TR" dirty="0"/>
              <a:t>altında olması halinde, </a:t>
            </a:r>
            <a:r>
              <a:rPr lang="tr-TR" dirty="0" smtClean="0"/>
              <a:t>ilan </a:t>
            </a:r>
            <a:r>
              <a:rPr lang="tr-TR" dirty="0"/>
              <a:t>(1) numaralı bentte belirtilen ilandan başka gayrimenkulün bulunduğu yerde yayımlanan</a:t>
            </a:r>
            <a:r>
              <a:rPr lang="tr-TR" b="1" dirty="0">
                <a:solidFill>
                  <a:srgbClr val="FF0000"/>
                </a:solidFill>
              </a:rPr>
              <a:t> yerel bir gazetede veya internet haber sitesinde bir </a:t>
            </a:r>
            <a:r>
              <a:rPr lang="tr-TR" b="1" dirty="0" smtClean="0">
                <a:solidFill>
                  <a:srgbClr val="FF0000"/>
                </a:solidFill>
              </a:rPr>
              <a:t>defa,</a:t>
            </a:r>
          </a:p>
          <a:p>
            <a:pPr marL="457200" lvl="1" indent="0" algn="just">
              <a:buNone/>
            </a:pPr>
            <a:endParaRPr lang="tr-TR" sz="500" b="1" dirty="0" smtClean="0">
              <a:solidFill>
                <a:srgbClr val="FF0000"/>
              </a:solidFill>
            </a:endParaRPr>
          </a:p>
          <a:p>
            <a:pPr marL="457200" lvl="1" indent="0" algn="just">
              <a:buNone/>
            </a:pPr>
            <a:r>
              <a:rPr lang="tr-TR" dirty="0"/>
              <a:t>3) </a:t>
            </a:r>
            <a:r>
              <a:rPr lang="tr-TR" b="1" dirty="0">
                <a:solidFill>
                  <a:srgbClr val="FF0000"/>
                </a:solidFill>
              </a:rPr>
              <a:t>7 milyon 195 bin lira ve üzerinde </a:t>
            </a:r>
            <a:r>
              <a:rPr lang="tr-TR" dirty="0"/>
              <a:t>olması halinde, ilan (1) ve (2) numaralı bentlerde belirtilen ilanlara ilave olarak</a:t>
            </a:r>
            <a:r>
              <a:rPr lang="tr-TR" b="1" dirty="0">
                <a:solidFill>
                  <a:srgbClr val="FF0000"/>
                </a:solidFill>
              </a:rPr>
              <a:t> Resmî İlan ve Reklam Yönetmeliğine göre genel kategoride yer alan internet haber sitesinde bir </a:t>
            </a:r>
            <a:r>
              <a:rPr lang="tr-TR" b="1" dirty="0" smtClean="0">
                <a:solidFill>
                  <a:srgbClr val="FF0000"/>
                </a:solidFill>
              </a:rPr>
              <a:t>defa,</a:t>
            </a:r>
          </a:p>
          <a:p>
            <a:pPr marL="457200" lvl="1" indent="0" algn="just">
              <a:buNone/>
            </a:pPr>
            <a:endParaRPr lang="tr-TR" sz="500" b="1" dirty="0" smtClean="0">
              <a:solidFill>
                <a:srgbClr val="FF0000"/>
              </a:solidFill>
            </a:endParaRPr>
          </a:p>
          <a:p>
            <a:pPr marL="457200" lvl="1" indent="0" algn="just">
              <a:buNone/>
            </a:pPr>
            <a:r>
              <a:rPr lang="tr-TR" dirty="0"/>
              <a:t>yayımlatılacaktır.</a:t>
            </a:r>
            <a:endParaRPr lang="tr-TR" dirty="0" smtClean="0"/>
          </a:p>
          <a:p>
            <a:pPr lvl="1"/>
            <a:endParaRPr lang="tr-TR" dirty="0"/>
          </a:p>
        </p:txBody>
      </p:sp>
      <p:sp>
        <p:nvSpPr>
          <p:cNvPr id="4" name="Slayt Numarası Yer Tutucusu 3"/>
          <p:cNvSpPr>
            <a:spLocks noGrp="1"/>
          </p:cNvSpPr>
          <p:nvPr>
            <p:ph type="sldNum" sz="quarter" idx="12"/>
          </p:nvPr>
        </p:nvSpPr>
        <p:spPr/>
        <p:txBody>
          <a:bodyPr/>
          <a:lstStyle/>
          <a:p>
            <a:fld id="{16449A80-6FDC-475E-9293-1C17F140D77C}" type="slidenum">
              <a:rPr lang="tr-TR" smtClean="0"/>
              <a:t>59</a:t>
            </a:fld>
            <a:endParaRPr lang="tr-TR"/>
          </a:p>
        </p:txBody>
      </p:sp>
      <p:sp>
        <p:nvSpPr>
          <p:cNvPr id="5" name="Unvan 4"/>
          <p:cNvSpPr>
            <a:spLocks noGrp="1"/>
          </p:cNvSpPr>
          <p:nvPr>
            <p:ph type="title"/>
          </p:nvPr>
        </p:nvSpPr>
        <p:spPr>
          <a:xfrm>
            <a:off x="838200" y="787841"/>
            <a:ext cx="10515600" cy="480131"/>
          </a:xfrm>
          <a:prstGeom prst="rect">
            <a:avLst/>
          </a:prstGeom>
          <a:solidFill>
            <a:srgbClr val="C00000"/>
          </a:solidFill>
        </p:spPr>
        <p:txBody>
          <a:bodyPr wrap="square">
            <a:spAutoFit/>
          </a:bodyPr>
          <a:lstStyle/>
          <a:p>
            <a:pPr algn="ctr"/>
            <a:r>
              <a:rPr lang="tr-TR" sz="2800" b="1" dirty="0" smtClean="0">
                <a:solidFill>
                  <a:schemeClr val="bg1"/>
                </a:solidFill>
              </a:rPr>
              <a:t>Gayrimenkul Satış İlanı</a:t>
            </a:r>
            <a:endParaRPr lang="tr-TR" sz="2800" b="1" dirty="0">
              <a:solidFill>
                <a:schemeClr val="bg1"/>
              </a:solidFill>
            </a:endParaRPr>
          </a:p>
        </p:txBody>
      </p:sp>
    </p:spTree>
    <p:extLst>
      <p:ext uri="{BB962C8B-B14F-4D97-AF65-F5344CB8AC3E}">
        <p14:creationId xmlns:p14="http://schemas.microsoft.com/office/powerpoint/2010/main" val="58863063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101</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60</a:t>
            </a:fld>
            <a:endParaRPr lang="tr-TR" dirty="0">
              <a:solidFill>
                <a:schemeClr val="bg1"/>
              </a:solidFill>
              <a:latin typeface="GalanoGrotesque-Medium" panose="00000600000000000000" pitchFamily="50" charset="-94"/>
            </a:endParaRPr>
          </a:p>
        </p:txBody>
      </p:sp>
      <p:sp>
        <p:nvSpPr>
          <p:cNvPr id="9" name="İçerik Yer Tutucusu 2"/>
          <p:cNvSpPr>
            <a:spLocks noGrp="1"/>
          </p:cNvSpPr>
          <p:nvPr>
            <p:ph idx="1"/>
          </p:nvPr>
        </p:nvSpPr>
        <p:spPr>
          <a:xfrm>
            <a:off x="752475" y="1041621"/>
            <a:ext cx="11125200" cy="5542059"/>
          </a:xfrm>
        </p:spPr>
        <p:txBody>
          <a:bodyPr>
            <a:normAutofit fontScale="92500" lnSpcReduction="20000"/>
          </a:bodyPr>
          <a:lstStyle/>
          <a:p>
            <a:pPr algn="just">
              <a:spcBef>
                <a:spcPts val="1200"/>
              </a:spcBef>
            </a:pPr>
            <a:r>
              <a:rPr lang="tr-TR" dirty="0" smtClean="0">
                <a:solidFill>
                  <a:srgbClr val="FF0000"/>
                </a:solidFill>
              </a:rPr>
              <a:t>Tasdik </a:t>
            </a:r>
            <a:r>
              <a:rPr lang="tr-TR" dirty="0">
                <a:solidFill>
                  <a:srgbClr val="FF0000"/>
                </a:solidFill>
              </a:rPr>
              <a:t>edilen konkordato</a:t>
            </a:r>
            <a:r>
              <a:rPr lang="tr-TR" dirty="0"/>
              <a:t>, gerek 2004 sayılı Kanun gerekse 6183 sayılı Kanunda yer alan söz konusu hükümler kapsamında, </a:t>
            </a:r>
            <a:r>
              <a:rPr lang="tr-TR" dirty="0">
                <a:solidFill>
                  <a:srgbClr val="FF0000"/>
                </a:solidFill>
              </a:rPr>
              <a:t>6183 sayılı Kanun kapsamındaki amme alacakları için mecburi değildir</a:t>
            </a:r>
            <a:r>
              <a:rPr lang="tr-TR" dirty="0" smtClean="0">
                <a:solidFill>
                  <a:srgbClr val="FF0000"/>
                </a:solidFill>
              </a:rPr>
              <a:t>.</a:t>
            </a:r>
          </a:p>
          <a:p>
            <a:pPr algn="just">
              <a:spcBef>
                <a:spcPts val="1200"/>
              </a:spcBef>
            </a:pPr>
            <a:r>
              <a:rPr lang="tr-TR" dirty="0" smtClean="0"/>
              <a:t>Tasdiki </a:t>
            </a:r>
            <a:r>
              <a:rPr lang="tr-TR" dirty="0"/>
              <a:t>veya kesinleşmesi ile taraflar için bağlayıcı hale gelen konkordato nedeniyle, </a:t>
            </a:r>
            <a:r>
              <a:rPr lang="tr-TR" b="1" dirty="0">
                <a:solidFill>
                  <a:schemeClr val="accent1"/>
                </a:solidFill>
              </a:rPr>
              <a:t>geçici mühlet kararından önce </a:t>
            </a:r>
            <a:r>
              <a:rPr lang="tr-TR" dirty="0"/>
              <a:t>6183 sayılı Kanun </a:t>
            </a:r>
            <a:r>
              <a:rPr lang="tr-TR" dirty="0" smtClean="0"/>
              <a:t>kapsamında </a:t>
            </a:r>
            <a:r>
              <a:rPr lang="tr-TR" dirty="0"/>
              <a:t>başlatılmış takip işlemleri için konulan ve henüz paraya çevrilmemiş olan </a:t>
            </a:r>
            <a:r>
              <a:rPr lang="tr-TR" b="1" dirty="0" smtClean="0">
                <a:solidFill>
                  <a:srgbClr val="FF0000"/>
                </a:solidFill>
              </a:rPr>
              <a:t>hacizler</a:t>
            </a:r>
            <a:r>
              <a:rPr lang="tr-TR" dirty="0" smtClean="0"/>
              <a:t> </a:t>
            </a:r>
            <a:r>
              <a:rPr lang="tr-TR" b="1" u="sng" dirty="0">
                <a:solidFill>
                  <a:srgbClr val="FF0000"/>
                </a:solidFill>
              </a:rPr>
              <a:t>kaldırılmayacaktır</a:t>
            </a:r>
            <a:r>
              <a:rPr lang="tr-TR" b="1" u="sng" dirty="0" smtClean="0">
                <a:solidFill>
                  <a:srgbClr val="FF0000"/>
                </a:solidFill>
              </a:rPr>
              <a:t>.</a:t>
            </a:r>
          </a:p>
          <a:p>
            <a:pPr algn="just">
              <a:spcBef>
                <a:spcPts val="1200"/>
              </a:spcBef>
            </a:pPr>
            <a:r>
              <a:rPr lang="tr-TR" b="1" dirty="0">
                <a:solidFill>
                  <a:schemeClr val="accent1"/>
                </a:solidFill>
              </a:rPr>
              <a:t>G</a:t>
            </a:r>
            <a:r>
              <a:rPr lang="tr-TR" b="1" dirty="0" smtClean="0">
                <a:solidFill>
                  <a:schemeClr val="accent1"/>
                </a:solidFill>
              </a:rPr>
              <a:t>eçici </a:t>
            </a:r>
            <a:r>
              <a:rPr lang="tr-TR" b="1" dirty="0">
                <a:solidFill>
                  <a:schemeClr val="accent1"/>
                </a:solidFill>
              </a:rPr>
              <a:t>ve kesin mühlet</a:t>
            </a:r>
            <a:r>
              <a:rPr lang="tr-TR" dirty="0">
                <a:solidFill>
                  <a:schemeClr val="accent1"/>
                </a:solidFill>
              </a:rPr>
              <a:t> </a:t>
            </a:r>
            <a:r>
              <a:rPr lang="tr-TR" b="1" dirty="0">
                <a:solidFill>
                  <a:schemeClr val="accent1"/>
                </a:solidFill>
              </a:rPr>
              <a:t>süreleri içinde </a:t>
            </a:r>
            <a:r>
              <a:rPr lang="tr-TR" dirty="0"/>
              <a:t>6183 sayılı Kanun kapsamında tatbik edilen</a:t>
            </a:r>
            <a:r>
              <a:rPr lang="tr-TR" b="1" dirty="0">
                <a:solidFill>
                  <a:srgbClr val="FF0000"/>
                </a:solidFill>
              </a:rPr>
              <a:t> </a:t>
            </a:r>
            <a:r>
              <a:rPr lang="tr-TR" b="1" dirty="0" smtClean="0">
                <a:solidFill>
                  <a:srgbClr val="FF0000"/>
                </a:solidFill>
              </a:rPr>
              <a:t>hacizler </a:t>
            </a:r>
            <a:r>
              <a:rPr lang="tr-TR" b="1" u="sng" dirty="0" smtClean="0">
                <a:solidFill>
                  <a:srgbClr val="FF0000"/>
                </a:solidFill>
              </a:rPr>
              <a:t>kaldırılacaktır. </a:t>
            </a:r>
          </a:p>
          <a:p>
            <a:pPr algn="just">
              <a:spcBef>
                <a:spcPts val="1200"/>
              </a:spcBef>
            </a:pPr>
            <a:r>
              <a:rPr lang="tr-TR" b="1" dirty="0" smtClean="0">
                <a:solidFill>
                  <a:schemeClr val="accent1"/>
                </a:solidFill>
              </a:rPr>
              <a:t>Geçici </a:t>
            </a:r>
            <a:r>
              <a:rPr lang="tr-TR" b="1" dirty="0">
                <a:solidFill>
                  <a:schemeClr val="accent1"/>
                </a:solidFill>
              </a:rPr>
              <a:t>ve kesin </a:t>
            </a:r>
            <a:r>
              <a:rPr lang="tr-TR" b="1" dirty="0" smtClean="0">
                <a:solidFill>
                  <a:schemeClr val="accent1"/>
                </a:solidFill>
              </a:rPr>
              <a:t>mühlet sürelerinin sona erme tarihinden</a:t>
            </a:r>
            <a:r>
              <a:rPr lang="tr-TR" b="1" dirty="0" smtClean="0">
                <a:solidFill>
                  <a:srgbClr val="FF0000"/>
                </a:solidFill>
              </a:rPr>
              <a:t> </a:t>
            </a:r>
            <a:r>
              <a:rPr lang="tr-TR" b="1" dirty="0" smtClean="0"/>
              <a:t>itibaren tatbik edilen</a:t>
            </a:r>
            <a:r>
              <a:rPr lang="tr-TR" b="1" dirty="0" smtClean="0">
                <a:solidFill>
                  <a:srgbClr val="FF0000"/>
                </a:solidFill>
              </a:rPr>
              <a:t> hacizler ise </a:t>
            </a:r>
            <a:r>
              <a:rPr lang="tr-TR" b="1" u="sng" dirty="0" smtClean="0">
                <a:solidFill>
                  <a:srgbClr val="FF0000"/>
                </a:solidFill>
              </a:rPr>
              <a:t>kaldırılmayacaktır.</a:t>
            </a:r>
          </a:p>
          <a:p>
            <a:pPr algn="just">
              <a:spcBef>
                <a:spcPts val="1200"/>
              </a:spcBef>
            </a:pPr>
            <a:r>
              <a:rPr lang="tr-TR" dirty="0" smtClean="0"/>
              <a:t>Konkordato süresi içinde </a:t>
            </a:r>
            <a:r>
              <a:rPr lang="tr-TR" b="1" dirty="0" smtClean="0">
                <a:solidFill>
                  <a:srgbClr val="FF0000"/>
                </a:solidFill>
              </a:rPr>
              <a:t>amme alacağına gecikme zammı işletilecektir.</a:t>
            </a:r>
          </a:p>
          <a:p>
            <a:pPr algn="just">
              <a:spcBef>
                <a:spcPts val="1200"/>
              </a:spcBef>
            </a:pPr>
            <a:r>
              <a:rPr lang="tr-TR" dirty="0" smtClean="0"/>
              <a:t>Konkordato davası kapsamında verilen </a:t>
            </a:r>
            <a:r>
              <a:rPr lang="tr-TR" dirty="0" smtClean="0">
                <a:solidFill>
                  <a:srgbClr val="FF0000"/>
                </a:solidFill>
              </a:rPr>
              <a:t>geçici ve kesin mühlet </a:t>
            </a:r>
            <a:r>
              <a:rPr lang="tr-TR" dirty="0">
                <a:solidFill>
                  <a:srgbClr val="FF0000"/>
                </a:solidFill>
              </a:rPr>
              <a:t>süresi içinde vergi dairelerince </a:t>
            </a:r>
            <a:r>
              <a:rPr lang="tr-TR" dirty="0" smtClean="0">
                <a:solidFill>
                  <a:srgbClr val="FF0000"/>
                </a:solidFill>
              </a:rPr>
              <a:t>düzenlenen vadesi </a:t>
            </a:r>
            <a:r>
              <a:rPr lang="tr-TR" dirty="0">
                <a:solidFill>
                  <a:srgbClr val="FF0000"/>
                </a:solidFill>
              </a:rPr>
              <a:t>geçmiş borç durumunu gösterir belgenin</a:t>
            </a:r>
            <a:r>
              <a:rPr lang="tr-TR" dirty="0"/>
              <a:t> </a:t>
            </a:r>
            <a:r>
              <a:rPr lang="tr-TR" b="1" dirty="0"/>
              <a:t>"ödeme/işlem yapılmasına </a:t>
            </a:r>
            <a:r>
              <a:rPr lang="tr-TR" b="1" dirty="0" smtClean="0"/>
              <a:t>muvafakat edildiğini</a:t>
            </a:r>
            <a:r>
              <a:rPr lang="tr-TR" b="1" dirty="0"/>
              <a:t>" </a:t>
            </a:r>
            <a:r>
              <a:rPr lang="tr-TR" dirty="0"/>
              <a:t>belirten bir ifadeyle </a:t>
            </a:r>
            <a:r>
              <a:rPr lang="tr-TR" dirty="0">
                <a:solidFill>
                  <a:srgbClr val="FF0000"/>
                </a:solidFill>
              </a:rPr>
              <a:t>tanzim edilerek borçluya verilmesi </a:t>
            </a:r>
            <a:r>
              <a:rPr lang="tr-TR" dirty="0" smtClean="0"/>
              <a:t>gerekmektedir. </a:t>
            </a:r>
            <a:endParaRPr lang="tr-TR" dirty="0"/>
          </a:p>
        </p:txBody>
      </p:sp>
    </p:spTree>
    <p:extLst>
      <p:ext uri="{BB962C8B-B14F-4D97-AF65-F5344CB8AC3E}">
        <p14:creationId xmlns:p14="http://schemas.microsoft.com/office/powerpoint/2010/main" val="3455395105"/>
      </p:ext>
    </p:extLst>
  </p:cSld>
  <p:clrMapOvr>
    <a:masterClrMapping/>
  </p:clrMapOvr>
  <p:transition spd="slow">
    <p:push dir="u"/>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MADDE 102</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61</a:t>
            </a:fld>
            <a:endParaRPr lang="tr-TR" dirty="0">
              <a:solidFill>
                <a:schemeClr val="bg1"/>
              </a:solidFill>
              <a:latin typeface="GalanoGrotesque-Medium" panose="00000600000000000000" pitchFamily="50" charset="-94"/>
            </a:endParaRPr>
          </a:p>
        </p:txBody>
      </p:sp>
      <p:sp>
        <p:nvSpPr>
          <p:cNvPr id="9" name="İçerik Yer Tutucusu 2"/>
          <p:cNvSpPr>
            <a:spLocks noGrp="1"/>
          </p:cNvSpPr>
          <p:nvPr>
            <p:ph idx="1"/>
          </p:nvPr>
        </p:nvSpPr>
        <p:spPr>
          <a:xfrm>
            <a:off x="381663" y="789071"/>
            <a:ext cx="11543637" cy="5719706"/>
          </a:xfrm>
        </p:spPr>
        <p:txBody>
          <a:bodyPr>
            <a:noAutofit/>
          </a:bodyPr>
          <a:lstStyle/>
          <a:p>
            <a:pPr algn="just">
              <a:lnSpc>
                <a:spcPct val="120000"/>
              </a:lnSpc>
            </a:pPr>
            <a:r>
              <a:rPr lang="tr-TR" sz="1800" dirty="0" smtClean="0"/>
              <a:t>Elektronik </a:t>
            </a:r>
            <a:r>
              <a:rPr lang="tr-TR" sz="1800" dirty="0"/>
              <a:t>ortamda banka hesaplarına haciz tatbik </a:t>
            </a:r>
            <a:r>
              <a:rPr lang="tr-TR" sz="1800" dirty="0" smtClean="0"/>
              <a:t>edilmesi halinde </a:t>
            </a:r>
            <a:r>
              <a:rPr lang="tr-TR" sz="1800" dirty="0" smtClean="0">
                <a:solidFill>
                  <a:srgbClr val="FF0000"/>
                </a:solidFill>
              </a:rPr>
              <a:t>hesapta varlık bulunması halinde haciz işlemi gerçekleşmiş olacaktır. </a:t>
            </a:r>
            <a:r>
              <a:rPr lang="tr-TR" sz="1800" dirty="0" smtClean="0"/>
              <a:t>Aksi </a:t>
            </a:r>
            <a:r>
              <a:rPr lang="tr-TR" sz="1800" dirty="0"/>
              <a:t>takdirde</a:t>
            </a:r>
            <a:r>
              <a:rPr lang="tr-TR" sz="1800" b="1" u="sng" dirty="0" smtClean="0">
                <a:solidFill>
                  <a:srgbClr val="FF0000"/>
                </a:solidFill>
              </a:rPr>
              <a:t> haciz bildirisinin tebliğ edilmiş olması tahsil zamanaşımını kesmeyecektir.</a:t>
            </a:r>
          </a:p>
          <a:p>
            <a:pPr algn="just">
              <a:lnSpc>
                <a:spcPct val="120000"/>
              </a:lnSpc>
            </a:pPr>
            <a:r>
              <a:rPr lang="tr-TR" sz="1800" dirty="0" smtClean="0">
                <a:solidFill>
                  <a:srgbClr val="FF0000"/>
                </a:solidFill>
              </a:rPr>
              <a:t>AYNI AMME ALACAKLARI İÇİN </a:t>
            </a:r>
            <a:r>
              <a:rPr lang="tr-TR" sz="1800" b="1" dirty="0" smtClean="0"/>
              <a:t>(Söz </a:t>
            </a:r>
            <a:r>
              <a:rPr lang="tr-TR" sz="1800" b="1" dirty="0"/>
              <a:t>konusu amme alacağına tatbik edilen gecikme zammı alacağın bu niteliğini </a:t>
            </a:r>
            <a:r>
              <a:rPr lang="tr-TR" sz="1800" b="1" dirty="0" smtClean="0"/>
              <a:t>değiştirmemektedir.)</a:t>
            </a:r>
            <a:r>
              <a:rPr lang="tr-TR" sz="1800" dirty="0" smtClean="0"/>
              <a:t> </a:t>
            </a:r>
            <a:r>
              <a:rPr lang="tr-TR" sz="1800" dirty="0">
                <a:solidFill>
                  <a:srgbClr val="FF0000"/>
                </a:solidFill>
              </a:rPr>
              <a:t>banka hesabında bulunan aynı varlığa </a:t>
            </a:r>
            <a:r>
              <a:rPr lang="tr-TR" sz="1800" dirty="0"/>
              <a:t>farklı tarihlerde </a:t>
            </a:r>
            <a:r>
              <a:rPr lang="tr-TR" sz="1800" dirty="0">
                <a:solidFill>
                  <a:srgbClr val="FF0000"/>
                </a:solidFill>
              </a:rPr>
              <a:t>haciz tatbik edilmiş olması halinde </a:t>
            </a:r>
            <a:r>
              <a:rPr lang="tr-TR" sz="1800" dirty="0"/>
              <a:t>bu hacizlerden yalnızca </a:t>
            </a:r>
            <a:r>
              <a:rPr lang="tr-TR" sz="1800" dirty="0">
                <a:solidFill>
                  <a:srgbClr val="FF0000"/>
                </a:solidFill>
              </a:rPr>
              <a:t>ilk tatbik edilen haciz işlemi zamanaşımı kesen bir durum olarak dikkate alınabilecektir</a:t>
            </a:r>
            <a:r>
              <a:rPr lang="tr-TR" sz="1800" dirty="0" smtClean="0">
                <a:solidFill>
                  <a:srgbClr val="FF0000"/>
                </a:solidFill>
              </a:rPr>
              <a:t>. </a:t>
            </a:r>
            <a:r>
              <a:rPr lang="tr-TR" sz="1800" dirty="0" smtClean="0"/>
              <a:t>(Takvim yılı başından itibaren 5 </a:t>
            </a:r>
            <a:r>
              <a:rPr lang="tr-TR" sz="1800" dirty="0"/>
              <a:t>yıl içinde zamanaşımını kesen başkaca bir işlem bulunmaması halinde amme alacakları 5 inci yılın sonunda zamanaşımına uğrayacaktır</a:t>
            </a:r>
            <a:r>
              <a:rPr lang="tr-TR" sz="1800" dirty="0" smtClean="0"/>
              <a:t>.)</a:t>
            </a:r>
          </a:p>
          <a:p>
            <a:pPr algn="just">
              <a:lnSpc>
                <a:spcPct val="120000"/>
              </a:lnSpc>
            </a:pPr>
            <a:r>
              <a:rPr lang="tr-TR" sz="1800" dirty="0" smtClean="0">
                <a:solidFill>
                  <a:srgbClr val="FF0000"/>
                </a:solidFill>
              </a:rPr>
              <a:t>FARKLI AMME ALACAKLARI İÇİN banka </a:t>
            </a:r>
            <a:r>
              <a:rPr lang="tr-TR" sz="1800" dirty="0">
                <a:solidFill>
                  <a:srgbClr val="FF0000"/>
                </a:solidFill>
              </a:rPr>
              <a:t>hesabında bulunan </a:t>
            </a:r>
            <a:r>
              <a:rPr lang="tr-TR" sz="1800" dirty="0" smtClean="0">
                <a:solidFill>
                  <a:srgbClr val="FF0000"/>
                </a:solidFill>
              </a:rPr>
              <a:t>AYNI VARLIĞA </a:t>
            </a:r>
            <a:r>
              <a:rPr lang="tr-TR" sz="1800" b="1" dirty="0" smtClean="0"/>
              <a:t>YA DA </a:t>
            </a:r>
            <a:r>
              <a:rPr lang="tr-TR" sz="1800" dirty="0" smtClean="0">
                <a:solidFill>
                  <a:srgbClr val="FF0000"/>
                </a:solidFill>
              </a:rPr>
              <a:t>AYNI AMME ALACAĞI İÇİN banka </a:t>
            </a:r>
            <a:r>
              <a:rPr lang="tr-TR" sz="1800" dirty="0">
                <a:solidFill>
                  <a:srgbClr val="FF0000"/>
                </a:solidFill>
              </a:rPr>
              <a:t>hesabında bulunan </a:t>
            </a:r>
            <a:r>
              <a:rPr lang="tr-TR" sz="1800" dirty="0" smtClean="0">
                <a:solidFill>
                  <a:srgbClr val="FF0000"/>
                </a:solidFill>
              </a:rPr>
              <a:t>FARKLI VARLIĞA </a:t>
            </a:r>
            <a:r>
              <a:rPr lang="tr-TR" sz="1800" dirty="0" smtClean="0"/>
              <a:t>haciz tatbik edilmiş olması halinde </a:t>
            </a:r>
            <a:r>
              <a:rPr lang="tr-TR" sz="1800" dirty="0"/>
              <a:t>her bir haciz </a:t>
            </a:r>
            <a:r>
              <a:rPr lang="tr-TR" sz="1800" dirty="0" smtClean="0"/>
              <a:t>işlemi </a:t>
            </a:r>
            <a:r>
              <a:rPr lang="tr-TR" sz="1800" dirty="0"/>
              <a:t>zamanaşımını </a:t>
            </a:r>
            <a:r>
              <a:rPr lang="tr-TR" sz="1800" dirty="0" smtClean="0"/>
              <a:t>kesecektir. </a:t>
            </a:r>
          </a:p>
          <a:p>
            <a:pPr algn="just">
              <a:lnSpc>
                <a:spcPct val="120000"/>
              </a:lnSpc>
            </a:pPr>
            <a:r>
              <a:rPr lang="tr-TR" sz="1800" b="1" dirty="0" smtClean="0">
                <a:solidFill>
                  <a:srgbClr val="FF0000"/>
                </a:solidFill>
              </a:rPr>
              <a:t>Aynı </a:t>
            </a:r>
            <a:r>
              <a:rPr lang="tr-TR" sz="1800" b="1" dirty="0">
                <a:solidFill>
                  <a:srgbClr val="FF0000"/>
                </a:solidFill>
              </a:rPr>
              <a:t>durum mükellefin diğer </a:t>
            </a:r>
            <a:r>
              <a:rPr lang="tr-TR" sz="1800" b="1" dirty="0" smtClean="0">
                <a:solidFill>
                  <a:srgbClr val="FF0000"/>
                </a:solidFill>
              </a:rPr>
              <a:t>mal, </a:t>
            </a:r>
            <a:r>
              <a:rPr lang="tr-TR" sz="1800" b="1" dirty="0">
                <a:solidFill>
                  <a:srgbClr val="FF0000"/>
                </a:solidFill>
              </a:rPr>
              <a:t>hak ve alacaklarına tatbik edilen hacizler için de geçerli olacaktır</a:t>
            </a:r>
            <a:r>
              <a:rPr lang="tr-TR" sz="1800" b="1" dirty="0" smtClean="0">
                <a:solidFill>
                  <a:srgbClr val="FF0000"/>
                </a:solidFill>
              </a:rPr>
              <a:t>.</a:t>
            </a:r>
          </a:p>
          <a:p>
            <a:pPr algn="just">
              <a:lnSpc>
                <a:spcPct val="120000"/>
              </a:lnSpc>
            </a:pPr>
            <a:r>
              <a:rPr lang="tr-TR" sz="1800" b="1" dirty="0" err="1" smtClean="0">
                <a:solidFill>
                  <a:srgbClr val="FF0000"/>
                </a:solidFill>
              </a:rPr>
              <a:t>Kaydi</a:t>
            </a:r>
            <a:r>
              <a:rPr lang="tr-TR" sz="1800" b="1" dirty="0" smtClean="0">
                <a:solidFill>
                  <a:srgbClr val="FF0000"/>
                </a:solidFill>
              </a:rPr>
              <a:t> tahsilat bir ödeme işlemi değildir. </a:t>
            </a:r>
            <a:endParaRPr lang="tr-TR" sz="1800" b="1" dirty="0">
              <a:solidFill>
                <a:srgbClr val="FF0000"/>
              </a:solidFill>
            </a:endParaRPr>
          </a:p>
          <a:p>
            <a:pPr marL="0" indent="0" algn="just">
              <a:lnSpc>
                <a:spcPct val="120000"/>
              </a:lnSpc>
              <a:buNone/>
            </a:pPr>
            <a:r>
              <a:rPr lang="tr-TR" sz="1800" dirty="0"/>
              <a:t> </a:t>
            </a:r>
            <a:r>
              <a:rPr lang="tr-TR" sz="1800" dirty="0" smtClean="0"/>
              <a:t>Tüzel kişiliğin borcundan dolayı (her bir alacağın dönemi ve türü dikkate alınarak tahakkuk bazında) ortak ve/veya kanuni temsilcilerden herhangi biri adına tahsil zamanaşımını kesen bir işlemin gerçekleşmesi halinde, bu işlem aynı borç için diğer ortak ve/veya kanuni temsilciler nezdinde takibin devamına imkan sağlamaktadır.</a:t>
            </a:r>
          </a:p>
          <a:p>
            <a:endParaRPr lang="tr-TR" sz="1600" dirty="0"/>
          </a:p>
        </p:txBody>
      </p:sp>
    </p:spTree>
    <p:extLst>
      <p:ext uri="{BB962C8B-B14F-4D97-AF65-F5344CB8AC3E}">
        <p14:creationId xmlns:p14="http://schemas.microsoft.com/office/powerpoint/2010/main" val="2501901416"/>
      </p:ext>
    </p:extLst>
  </p:cSld>
  <p:clrMapOvr>
    <a:masterClrMapping/>
  </p:clrMapOvr>
  <p:transition spd="slow">
    <p:push dir="u"/>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6013450" y="4913906"/>
            <a:ext cx="5949950" cy="691556"/>
          </a:xfrm>
        </p:spPr>
        <p:txBody>
          <a:bodyPr>
            <a:noAutofit/>
          </a:bodyPr>
          <a:lstStyle/>
          <a:p>
            <a:r>
              <a:rPr lang="tr-TR" sz="4000" b="1" spc="1000" dirty="0" smtClean="0">
                <a:solidFill>
                  <a:schemeClr val="bg1"/>
                </a:solidFill>
                <a:latin typeface="GalanoGrotesque-Bold" panose="00000800000000000000" pitchFamily="50" charset="-94"/>
              </a:rPr>
              <a:t>TEŞEKKÜRLER</a:t>
            </a:r>
            <a:endParaRPr lang="tr-TR" sz="4000" b="1" spc="1000" dirty="0">
              <a:solidFill>
                <a:schemeClr val="bg1"/>
              </a:solidFill>
              <a:latin typeface="GalanoGrotesque-Bold" panose="00000800000000000000" pitchFamily="50" charset="-94"/>
            </a:endParaRPr>
          </a:p>
        </p:txBody>
      </p:sp>
      <p:pic>
        <p:nvPicPr>
          <p:cNvPr id="6"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67129" y="2919983"/>
            <a:ext cx="3051054" cy="1018034"/>
          </a:xfrm>
          <a:prstGeom prst="rect">
            <a:avLst/>
          </a:prstGeom>
        </p:spPr>
      </p:pic>
      <p:pic>
        <p:nvPicPr>
          <p:cNvPr id="9" name="Resim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1347" y="0"/>
            <a:ext cx="1792224" cy="6858000"/>
          </a:xfrm>
          <a:prstGeom prst="rect">
            <a:avLst/>
          </a:prstGeom>
        </p:spPr>
      </p:pic>
    </p:spTree>
    <p:extLst>
      <p:ext uri="{BB962C8B-B14F-4D97-AF65-F5344CB8AC3E}">
        <p14:creationId xmlns:p14="http://schemas.microsoft.com/office/powerpoint/2010/main" val="1408819129"/>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2817</TotalTime>
  <Words>5716</Words>
  <Application>Microsoft Office PowerPoint</Application>
  <PresentationFormat>Geniş ekran</PresentationFormat>
  <Paragraphs>466</Paragraphs>
  <Slides>62</Slides>
  <Notes>8</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62</vt:i4>
      </vt:variant>
    </vt:vector>
  </HeadingPairs>
  <TitlesOfParts>
    <vt:vector size="71" baseType="lpstr">
      <vt:lpstr>Arial</vt:lpstr>
      <vt:lpstr>Calibri</vt:lpstr>
      <vt:lpstr>Calibri Light</vt:lpstr>
      <vt:lpstr>GalanoGrotesque-Bold</vt:lpstr>
      <vt:lpstr>GalanoGrotesque-Medium</vt:lpstr>
      <vt:lpstr>Times New Roman</vt:lpstr>
      <vt:lpstr>TimesNewRomanPSMT</vt:lpstr>
      <vt:lpstr>Wingdings</vt:lpstr>
      <vt:lpstr>Office Teması</vt:lpstr>
      <vt:lpstr>KAMU ALACAKLARININ TAKİBİ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ÖRNEK  </vt:lpstr>
      <vt:lpstr> ÖRNEK</vt:lpstr>
      <vt:lpstr>ÖRNEK</vt:lpstr>
      <vt:lpstr>ÖRNEK</vt:lpstr>
      <vt:lpstr>PowerPoint Sunusu</vt:lpstr>
      <vt:lpstr>PowerPoint Sunusu</vt:lpstr>
      <vt:lpstr>PowerPoint Sunusu</vt:lpstr>
      <vt:lpstr>PowerPoint Sunusu</vt:lpstr>
      <vt:lpstr>PowerPoint Sunusu</vt:lpstr>
      <vt:lpstr>PowerPoint Sunusu</vt:lpstr>
      <vt:lpstr>Elektronik Haciz Tutanağı</vt:lpstr>
      <vt:lpstr>PowerPoint Sunusu</vt:lpstr>
      <vt:lpstr>PowerPoint Sunusu</vt:lpstr>
      <vt:lpstr>PowerPoint Sunusu</vt:lpstr>
      <vt:lpstr>PowerPoint Sunusu</vt:lpstr>
      <vt:lpstr>PowerPoint Sunusu</vt:lpstr>
      <vt:lpstr>MKK nezdinde haczedilen değerler</vt:lpstr>
      <vt:lpstr>MKK nezdinde haczedilen değerler</vt:lpstr>
      <vt:lpstr>PowerPoint Sunusu</vt:lpstr>
      <vt:lpstr>PowerPoint Sunusu</vt:lpstr>
      <vt:lpstr>PowerPoint Sunusu</vt:lpstr>
      <vt:lpstr>PowerPoint Sunusu</vt:lpstr>
      <vt:lpstr>PowerPoint Sunusu</vt:lpstr>
      <vt:lpstr>PowerPoint Sunusu</vt:lpstr>
      <vt:lpstr>PowerPoint Sunusu</vt:lpstr>
      <vt:lpstr>Menkul Malların Satış İlanı</vt:lpstr>
      <vt:lpstr>Gayrimenkul Satış İlanı</vt:lpstr>
      <vt:lpstr>PowerPoint Sunusu</vt:lpstr>
      <vt:lpstr>PowerPoint Sunusu</vt:lpstr>
      <vt:lpstr>TEŞEKKÜRLER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RAMAZAN AYDAR</dc:creator>
  <cp:lastModifiedBy>SULE BAYRAM</cp:lastModifiedBy>
  <cp:revision>114</cp:revision>
  <cp:lastPrinted>2025-11-11T05:41:09Z</cp:lastPrinted>
  <dcterms:created xsi:type="dcterms:W3CDTF">2023-04-27T10:13:53Z</dcterms:created>
  <dcterms:modified xsi:type="dcterms:W3CDTF">2025-11-11T05:44:15Z</dcterms:modified>
</cp:coreProperties>
</file>